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handoutMasterIdLst>
    <p:handoutMasterId r:id="rId11"/>
  </p:handoutMasterIdLst>
  <p:sldIdLst>
    <p:sldId id="2134809738" r:id="rId2"/>
    <p:sldId id="2134809711" r:id="rId3"/>
    <p:sldId id="2134809712" r:id="rId4"/>
    <p:sldId id="2134809739" r:id="rId5"/>
    <p:sldId id="2134809741" r:id="rId6"/>
    <p:sldId id="2134809742" r:id="rId7"/>
    <p:sldId id="2134809690" r:id="rId8"/>
    <p:sldId id="2134809715" r:id="rId9"/>
    <p:sldId id="2134809716" r:id="rId10"/>
  </p:sldIdLst>
  <p:sldSz cx="20105688" cy="11309350"/>
  <p:notesSz cx="6797675" cy="9926638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1918707-F7C2-45D6-89CD-B196FEE0A807}">
          <p14:sldIdLst>
            <p14:sldId id="2134809738"/>
            <p14:sldId id="2134809711"/>
            <p14:sldId id="2134809712"/>
            <p14:sldId id="2134809739"/>
            <p14:sldId id="2134809741"/>
            <p14:sldId id="2134809742"/>
            <p14:sldId id="2134809690"/>
            <p14:sldId id="2134809715"/>
            <p14:sldId id="2134809716"/>
          </p14:sldIdLst>
        </p14:section>
        <p14:section name="Untitled Section" id="{E470EBAE-D37F-469F-85B8-E753CD945617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6154" userDrawn="1">
          <p15:clr>
            <a:srgbClr val="A4A3A4"/>
          </p15:clr>
        </p15:guide>
        <p15:guide id="2" pos="860" userDrawn="1">
          <p15:clr>
            <a:srgbClr val="A4A3A4"/>
          </p15:clr>
        </p15:guide>
        <p15:guide id="3" pos="8349" userDrawn="1">
          <p15:clr>
            <a:srgbClr val="A4A3A4"/>
          </p15:clr>
        </p15:guide>
        <p15:guide id="4" orient="horz" pos="922" userDrawn="1">
          <p15:clr>
            <a:srgbClr val="A4A3A4"/>
          </p15:clr>
        </p15:guide>
        <p15:guide id="5" orient="horz" pos="125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2FDE039-8C8A-890A-F591-C03AF6E86C28}" name="Piotr Kędra" initials="PK" userId="S::piotr.kedra@pfrventures.pl::cf7b3d09-3544-4a42-9c1d-52e1f6a1293a" providerId="AD"/>
  <p188:author id="{035FE88A-5ABB-CB18-D68C-694AC3BD606E}" name="Martyna Zwierzchowska" initials="MZ" userId="S::martyna.zwierzchowska@pfrventures.pl::831544a2-eaf1-47e2-981f-8a0f4010994b" providerId="AD"/>
  <p188:author id="{DE6992D4-0ADE-5553-72F1-111EA4AF7E7D}" name="Dmytro Golournyi" initials="DG" userId="S::dmytro.golournyi@pfrventures.pl::0fe626aa-b459-41e4-800b-f84fb77b418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06F"/>
    <a:srgbClr val="626769"/>
    <a:srgbClr val="738FB3"/>
    <a:srgbClr val="E6E6E6"/>
    <a:srgbClr val="574991"/>
    <a:srgbClr val="7D70AB"/>
    <a:srgbClr val="F79646"/>
    <a:srgbClr val="5B1863"/>
    <a:srgbClr val="B51828"/>
    <a:srgbClr val="5699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733" autoAdjust="0"/>
    <p:restoredTop sz="96357" autoAdjust="0"/>
  </p:normalViewPr>
  <p:slideViewPr>
    <p:cSldViewPr>
      <p:cViewPr varScale="1">
        <p:scale>
          <a:sx n="50" d="100"/>
          <a:sy n="50" d="100"/>
        </p:scale>
        <p:origin x="888" y="58"/>
      </p:cViewPr>
      <p:guideLst>
        <p:guide orient="horz" pos="6154"/>
        <p:guide pos="860"/>
        <p:guide pos="8349"/>
        <p:guide orient="horz" pos="922"/>
        <p:guide orient="horz" pos="125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332"/>
    </p:cViewPr>
  </p:sorterViewPr>
  <p:notesViewPr>
    <p:cSldViewPr showGuides="1">
      <p:cViewPr varScale="1">
        <p:scale>
          <a:sx n="93" d="100"/>
          <a:sy n="93" d="100"/>
        </p:scale>
        <p:origin x="540" y="11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5D7EE4DB-BC99-0718-BDBB-5D456529885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802" cy="497447"/>
          </a:xfrm>
          <a:prstGeom prst="rect">
            <a:avLst/>
          </a:prstGeom>
        </p:spPr>
        <p:txBody>
          <a:bodyPr vert="horz" lIns="48674" tIns="24337" rIns="48674" bIns="24337" rtlCol="0"/>
          <a:lstStyle>
            <a:lvl1pPr algn="l">
              <a:defRPr sz="600"/>
            </a:lvl1pPr>
          </a:lstStyle>
          <a:p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621776BB-B24D-63A8-0439-7275B48199B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263" y="0"/>
            <a:ext cx="2945802" cy="497447"/>
          </a:xfrm>
          <a:prstGeom prst="rect">
            <a:avLst/>
          </a:prstGeom>
        </p:spPr>
        <p:txBody>
          <a:bodyPr vert="horz" lIns="48674" tIns="24337" rIns="48674" bIns="24337" rtlCol="0"/>
          <a:lstStyle>
            <a:lvl1pPr algn="r">
              <a:defRPr sz="600"/>
            </a:lvl1pPr>
          </a:lstStyle>
          <a:p>
            <a:fld id="{CBB7167C-366C-4DBA-836A-B4A590756FCC}" type="datetimeFigureOut">
              <a:rPr lang="pl-PL" smtClean="0"/>
              <a:t>20.05.2026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BEB50126-2A77-FF56-DCA5-897D2C343BC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192"/>
            <a:ext cx="2945802" cy="497446"/>
          </a:xfrm>
          <a:prstGeom prst="rect">
            <a:avLst/>
          </a:prstGeom>
        </p:spPr>
        <p:txBody>
          <a:bodyPr vert="horz" lIns="48674" tIns="24337" rIns="48674" bIns="24337" rtlCol="0" anchor="b"/>
          <a:lstStyle>
            <a:lvl1pPr algn="l">
              <a:defRPr sz="600"/>
            </a:lvl1pPr>
          </a:lstStyle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0FF84872-DA61-9CF5-82CE-F4134C2A879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263" y="9429192"/>
            <a:ext cx="2945802" cy="497446"/>
          </a:xfrm>
          <a:prstGeom prst="rect">
            <a:avLst/>
          </a:prstGeom>
        </p:spPr>
        <p:txBody>
          <a:bodyPr vert="horz" lIns="48674" tIns="24337" rIns="48674" bIns="24337" rtlCol="0" anchor="b"/>
          <a:lstStyle>
            <a:lvl1pPr algn="r">
              <a:defRPr sz="600"/>
            </a:lvl1pPr>
          </a:lstStyle>
          <a:p>
            <a:fld id="{A574E83D-FEBE-42A9-80E0-63AEF64F6D3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87120124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3127" userDrawn="1">
          <p15:clr>
            <a:srgbClr val="F26B43"/>
          </p15:clr>
        </p15:guide>
        <p15:guide id="2" pos="2141" userDrawn="1">
          <p15:clr>
            <a:srgbClr val="F26B43"/>
          </p15:clr>
        </p15:guide>
      </p15:sldGuideLst>
    </p:ext>
  </p:extLst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31151" y="3815753"/>
            <a:ext cx="17443384" cy="90794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853" y="6333237"/>
            <a:ext cx="1407398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5/20/2026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950" b="0" i="0">
                <a:solidFill>
                  <a:schemeClr val="bg1"/>
                </a:solidFill>
                <a:latin typeface="Calibri Light"/>
                <a:cs typeface="Calibri Light"/>
              </a:defRPr>
            </a:lvl1pPr>
          </a:lstStyle>
          <a:p>
            <a:pPr marL="38100">
              <a:lnSpc>
                <a:spcPts val="1975"/>
              </a:lnSpc>
            </a:pPr>
            <a:fld id="{81D60167-4931-47E6-BA6A-407CBD079E47}" type="slidenum">
              <a:rPr lang="pl-PL" spc="10" smtClean="0"/>
              <a:pPr marL="38100">
                <a:lnSpc>
                  <a:spcPts val="1975"/>
                </a:lnSpc>
              </a:pPr>
              <a:t>‹#›</a:t>
            </a:fld>
            <a:endParaRPr lang="pl-PL" spc="10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62" userDrawn="1">
          <p15:clr>
            <a:srgbClr val="FBAE40"/>
          </p15:clr>
        </p15:guide>
        <p15:guide id="2" pos="6332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900" b="0" i="0">
                <a:solidFill>
                  <a:schemeClr val="bg1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5/20/2026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950" b="0" i="0">
                <a:solidFill>
                  <a:schemeClr val="bg1"/>
                </a:solidFill>
                <a:latin typeface="Calibri Light"/>
                <a:cs typeface="Calibri Light"/>
              </a:defRPr>
            </a:lvl1pPr>
          </a:lstStyle>
          <a:p>
            <a:pPr marL="38100">
              <a:lnSpc>
                <a:spcPts val="1975"/>
              </a:lnSpc>
            </a:pPr>
            <a:fld id="{81D60167-4931-47E6-BA6A-407CBD079E47}" type="slidenum">
              <a:rPr lang="pl-PL" spc="10" smtClean="0"/>
              <a:pPr marL="38100">
                <a:lnSpc>
                  <a:spcPts val="1975"/>
                </a:lnSpc>
              </a:pPr>
              <a:t>‹#›</a:t>
            </a:fld>
            <a:endParaRPr lang="pl-PL" spc="10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62" userDrawn="1">
          <p15:clr>
            <a:srgbClr val="FBAE40"/>
          </p15:clr>
        </p15:guide>
        <p15:guide id="2" pos="633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900" b="0" i="0">
                <a:solidFill>
                  <a:schemeClr val="bg1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84" y="2601151"/>
            <a:ext cx="874597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4429" y="2601151"/>
            <a:ext cx="874597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5/20/2026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950" b="0" i="0">
                <a:solidFill>
                  <a:schemeClr val="bg1"/>
                </a:solidFill>
                <a:latin typeface="Calibri Light"/>
                <a:cs typeface="Calibri Light"/>
              </a:defRPr>
            </a:lvl1pPr>
          </a:lstStyle>
          <a:p>
            <a:pPr marL="38100">
              <a:lnSpc>
                <a:spcPts val="1975"/>
              </a:lnSpc>
            </a:pPr>
            <a:fld id="{81D60167-4931-47E6-BA6A-407CBD079E47}" type="slidenum">
              <a:rPr lang="pl-PL" spc="10" smtClean="0"/>
              <a:pPr marL="38100">
                <a:lnSpc>
                  <a:spcPts val="1975"/>
                </a:lnSpc>
              </a:pPr>
              <a:t>‹#›</a:t>
            </a:fld>
            <a:endParaRPr lang="pl-PL" spc="10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62" userDrawn="1">
          <p15:clr>
            <a:srgbClr val="FBAE40"/>
          </p15:clr>
        </p15:guide>
        <p15:guide id="2" pos="633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900" b="0" i="0">
                <a:solidFill>
                  <a:schemeClr val="bg1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5/20/2026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950" b="0" i="0">
                <a:solidFill>
                  <a:schemeClr val="bg1"/>
                </a:solidFill>
                <a:latin typeface="Calibri Light"/>
                <a:cs typeface="Calibri Light"/>
              </a:defRPr>
            </a:lvl1pPr>
          </a:lstStyle>
          <a:p>
            <a:pPr marL="38100">
              <a:lnSpc>
                <a:spcPts val="1975"/>
              </a:lnSpc>
            </a:pPr>
            <a:fld id="{81D60167-4931-47E6-BA6A-407CBD079E47}" type="slidenum">
              <a:rPr lang="pl-PL" spc="10" smtClean="0"/>
              <a:pPr marL="38100">
                <a:lnSpc>
                  <a:spcPts val="1975"/>
                </a:lnSpc>
              </a:pPr>
              <a:t>‹#›</a:t>
            </a:fld>
            <a:endParaRPr lang="pl-PL" spc="10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62" userDrawn="1">
          <p15:clr>
            <a:srgbClr val="FBAE40"/>
          </p15:clr>
        </p15:guide>
        <p15:guide id="2" pos="633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5/20/2026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950" b="0" i="0">
                <a:solidFill>
                  <a:schemeClr val="bg1"/>
                </a:solidFill>
                <a:latin typeface="Calibri Light"/>
                <a:cs typeface="Calibri Light"/>
              </a:defRPr>
            </a:lvl1pPr>
          </a:lstStyle>
          <a:p>
            <a:pPr marL="38100">
              <a:lnSpc>
                <a:spcPts val="1975"/>
              </a:lnSpc>
            </a:pPr>
            <a:fld id="{81D60167-4931-47E6-BA6A-407CBD079E47}" type="slidenum">
              <a:rPr lang="pl-PL" spc="10" smtClean="0"/>
              <a:pPr marL="38100">
                <a:lnSpc>
                  <a:spcPts val="1975"/>
                </a:lnSpc>
              </a:pPr>
              <a:t>‹#›</a:t>
            </a:fld>
            <a:endParaRPr lang="pl-PL" spc="10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62" userDrawn="1">
          <p15:clr>
            <a:srgbClr val="FBAE40"/>
          </p15:clr>
        </p15:guide>
        <p15:guide id="2" pos="6332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327678" y="3198682"/>
            <a:ext cx="17450333" cy="9302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900" b="0" i="0">
                <a:solidFill>
                  <a:schemeClr val="bg1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331151" y="3656746"/>
            <a:ext cx="1744338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35934" y="10517697"/>
            <a:ext cx="64338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85" y="10517697"/>
            <a:ext cx="462430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5/20/2026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8473934" y="9765513"/>
            <a:ext cx="329591" cy="5148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50" b="0" i="0">
                <a:solidFill>
                  <a:schemeClr val="bg1"/>
                </a:solidFill>
                <a:latin typeface="Calibri Light"/>
                <a:cs typeface="Calibri Light"/>
              </a:defRPr>
            </a:lvl1pPr>
          </a:lstStyle>
          <a:p>
            <a:pPr marL="38100">
              <a:lnSpc>
                <a:spcPts val="1975"/>
              </a:lnSpc>
            </a:pPr>
            <a:fld id="{81D60167-4931-47E6-BA6A-407CBD079E47}" type="slidenum">
              <a:rPr lang="pl-PL" spc="10" smtClean="0"/>
              <a:pPr marL="38100">
                <a:lnSpc>
                  <a:spcPts val="1975"/>
                </a:lnSpc>
              </a:pPr>
              <a:t>‹#›</a:t>
            </a:fld>
            <a:endParaRPr lang="pl-PL" spc="1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562" userDrawn="1">
          <p15:clr>
            <a:srgbClr val="F26B43"/>
          </p15:clr>
        </p15:guide>
        <p15:guide id="2" pos="633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svg"/><Relationship Id="rId7" Type="http://schemas.openxmlformats.org/officeDocument/2006/relationships/image" Target="../media/image10.svg"/><Relationship Id="rId12" Type="http://schemas.openxmlformats.org/officeDocument/2006/relationships/image" Target="../media/image3.svg"/><Relationship Id="rId2" Type="http://schemas.openxmlformats.org/officeDocument/2006/relationships/image" Target="../media/image5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11" Type="http://schemas.openxmlformats.org/officeDocument/2006/relationships/image" Target="../media/image14.svg"/><Relationship Id="rId5" Type="http://schemas.openxmlformats.org/officeDocument/2006/relationships/image" Target="../media/image8.svg"/><Relationship Id="rId10" Type="http://schemas.openxmlformats.org/officeDocument/2006/relationships/image" Target="../media/image13.svg"/><Relationship Id="rId4" Type="http://schemas.openxmlformats.org/officeDocument/2006/relationships/image" Target="../media/image7.svg"/><Relationship Id="rId9" Type="http://schemas.openxmlformats.org/officeDocument/2006/relationships/image" Target="../media/image12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15.svg"/><Relationship Id="rId7" Type="http://schemas.openxmlformats.org/officeDocument/2006/relationships/image" Target="../media/image19.svg"/><Relationship Id="rId2" Type="http://schemas.openxmlformats.org/officeDocument/2006/relationships/image" Target="../media/image3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svg"/><Relationship Id="rId5" Type="http://schemas.openxmlformats.org/officeDocument/2006/relationships/image" Target="../media/image17.svg"/><Relationship Id="rId10" Type="http://schemas.openxmlformats.org/officeDocument/2006/relationships/image" Target="../media/image22.svg"/><Relationship Id="rId4" Type="http://schemas.openxmlformats.org/officeDocument/2006/relationships/image" Target="../media/image16.svg"/><Relationship Id="rId9" Type="http://schemas.openxmlformats.org/officeDocument/2006/relationships/image" Target="../media/image21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sv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sv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sv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sv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sv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svg"/><Relationship Id="rId3" Type="http://schemas.openxmlformats.org/officeDocument/2006/relationships/image" Target="../media/image23.svg"/><Relationship Id="rId7" Type="http://schemas.openxmlformats.org/officeDocument/2006/relationships/image" Target="../media/image26.sv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25.svg"/><Relationship Id="rId5" Type="http://schemas.openxmlformats.org/officeDocument/2006/relationships/image" Target="../media/image24.svg"/><Relationship Id="rId10" Type="http://schemas.openxmlformats.org/officeDocument/2006/relationships/image" Target="../media/image3.svg"/><Relationship Id="rId4" Type="http://schemas.openxmlformats.org/officeDocument/2006/relationships/image" Target="../media/image19.svg"/><Relationship Id="rId9" Type="http://schemas.openxmlformats.org/officeDocument/2006/relationships/image" Target="../media/image2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843549" y="1"/>
            <a:ext cx="11258295" cy="11308555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331840" y="3815753"/>
            <a:ext cx="7197004" cy="2022926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00600"/>
              </a:lnSpc>
              <a:spcBef>
                <a:spcPts val="90"/>
              </a:spcBef>
            </a:pPr>
            <a:r>
              <a:rPr lang="pl-PL" sz="4400" spc="-95" dirty="0">
                <a:solidFill>
                  <a:srgbClr val="003B50"/>
                </a:solidFill>
                <a:latin typeface="Georgia"/>
                <a:cs typeface="Georgia"/>
              </a:rPr>
              <a:t>Założenia Programu CVC </a:t>
            </a:r>
            <a:br>
              <a:rPr lang="pl-PL" sz="4400" spc="-95" dirty="0">
                <a:solidFill>
                  <a:srgbClr val="003B50"/>
                </a:solidFill>
                <a:latin typeface="Georgia"/>
                <a:cs typeface="Georgia"/>
              </a:rPr>
            </a:br>
            <a:r>
              <a:rPr lang="pl-PL" sz="4400" spc="-95" dirty="0">
                <a:solidFill>
                  <a:srgbClr val="003B50"/>
                </a:solidFill>
                <a:latin typeface="Georgia"/>
                <a:cs typeface="Georgia"/>
              </a:rPr>
              <a:t>- inwestycje w innowacje wspólnie z korporacjami</a:t>
            </a:r>
          </a:p>
        </p:txBody>
      </p:sp>
      <p:sp>
        <p:nvSpPr>
          <p:cNvPr id="5" name="object 5"/>
          <p:cNvSpPr/>
          <p:nvPr/>
        </p:nvSpPr>
        <p:spPr>
          <a:xfrm>
            <a:off x="15662434" y="1188572"/>
            <a:ext cx="3342252" cy="82994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" name="Grafika 10">
            <a:extLst>
              <a:ext uri="{FF2B5EF4-FFF2-40B4-BE49-F238E27FC236}">
                <a16:creationId xmlns:a16="http://schemas.microsoft.com/office/drawing/2014/main" id="{C8971FA3-6902-7FE3-4B22-10A9FF7B2440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8104" y="818825"/>
            <a:ext cx="5095875" cy="2024063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485A7903-57C0-DC98-8A75-8ACDAAB89E7E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648" y="8550275"/>
            <a:ext cx="8801196" cy="753738"/>
          </a:xfrm>
          <a:prstGeom prst="rect">
            <a:avLst/>
          </a:prstGeom>
        </p:spPr>
      </p:pic>
      <p:sp>
        <p:nvSpPr>
          <p:cNvPr id="9" name="object 10">
            <a:extLst>
              <a:ext uri="{FF2B5EF4-FFF2-40B4-BE49-F238E27FC236}">
                <a16:creationId xmlns:a16="http://schemas.microsoft.com/office/drawing/2014/main" id="{A43F1F96-AC04-E0A0-A61E-945DFBC261FB}"/>
              </a:ext>
            </a:extLst>
          </p:cNvPr>
          <p:cNvSpPr txBox="1"/>
          <p:nvPr/>
        </p:nvSpPr>
        <p:spPr>
          <a:xfrm>
            <a:off x="19021656" y="10710639"/>
            <a:ext cx="341627" cy="2583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1">
              <a:lnSpc>
                <a:spcPts val="1976"/>
              </a:lnSpc>
            </a:pPr>
            <a:fld id="{81D60167-4931-47E6-BA6A-407CBD079E47}" type="slidenum">
              <a:rPr sz="1949" spc="10">
                <a:solidFill>
                  <a:schemeClr val="bg1"/>
                </a:solidFill>
                <a:latin typeface="Calibri Light"/>
                <a:cs typeface="Calibri Light"/>
              </a:rPr>
              <a:pPr marL="38101">
                <a:lnSpc>
                  <a:spcPts val="1976"/>
                </a:lnSpc>
              </a:pPr>
              <a:t>1</a:t>
            </a:fld>
            <a:endParaRPr sz="1949" dirty="0">
              <a:solidFill>
                <a:schemeClr val="bg1"/>
              </a:solidFill>
              <a:latin typeface="Calibri Light"/>
              <a:cs typeface="Calibri Ligh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28367" y="1143883"/>
            <a:ext cx="15125277" cy="1344792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 marR="5080" algn="l" rtl="0">
              <a:lnSpc>
                <a:spcPct val="100600"/>
              </a:lnSpc>
              <a:spcBef>
                <a:spcPts val="90"/>
              </a:spcBef>
            </a:pPr>
            <a:r>
              <a:rPr lang="pl-PL" sz="4400" kern="1200" spc="-95" dirty="0">
                <a:solidFill>
                  <a:srgbClr val="003B50"/>
                </a:solidFill>
                <a:ea typeface="+mn-ea"/>
              </a:rPr>
              <a:t>Główne założenia Programu CVC w ramach FENG dot. Funduszy CVC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9273044" y="10531475"/>
            <a:ext cx="341630" cy="2583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975"/>
              </a:lnSpc>
            </a:pPr>
            <a:fld id="{81D60167-4931-47E6-BA6A-407CBD079E47}" type="slidenum">
              <a:rPr sz="1950" spc="10" dirty="0">
                <a:solidFill>
                  <a:srgbClr val="B51828"/>
                </a:solidFill>
                <a:latin typeface="Calibri Light"/>
                <a:cs typeface="Calibri Light"/>
              </a:rPr>
              <a:pPr marL="38100">
                <a:lnSpc>
                  <a:spcPts val="1975"/>
                </a:lnSpc>
              </a:pPr>
              <a:t>2</a:t>
            </a:fld>
            <a:endParaRPr sz="1950" dirty="0">
              <a:latin typeface="Calibri Light"/>
              <a:cs typeface="Calibri Light"/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1494885E-3774-2FA8-3C2B-DB8C98ECEEB7}"/>
              </a:ext>
            </a:extLst>
          </p:cNvPr>
          <p:cNvGrpSpPr/>
          <p:nvPr/>
        </p:nvGrpSpPr>
        <p:grpSpPr>
          <a:xfrm>
            <a:off x="1348920" y="2873029"/>
            <a:ext cx="3041015" cy="3381221"/>
            <a:chOff x="1982629" y="3339642"/>
            <a:chExt cx="3041015" cy="3381221"/>
          </a:xfrm>
        </p:grpSpPr>
        <p:sp>
          <p:nvSpPr>
            <p:cNvPr id="51" name="Prostokąt: zaokrąglone rogi 5">
              <a:extLst>
                <a:ext uri="{FF2B5EF4-FFF2-40B4-BE49-F238E27FC236}">
                  <a16:creationId xmlns:a16="http://schemas.microsoft.com/office/drawing/2014/main" id="{5D99A7F3-BBD6-9A40-CC32-8356BF84945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82629" y="3844513"/>
              <a:ext cx="3041015" cy="2876350"/>
            </a:xfrm>
            <a:prstGeom prst="roundRect">
              <a:avLst>
                <a:gd name="adj" fmla="val 12177"/>
              </a:avLst>
            </a:prstGeom>
            <a:noFill/>
            <a:ln w="38100">
              <a:solidFill>
                <a:srgbClr val="0040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0" tIns="36000" rIns="36000" bIns="36000" rtlCol="0" anchor="ctr"/>
            <a:lstStyle/>
            <a:p>
              <a:pPr algn="ctr"/>
              <a:endParaRPr lang="pl-PL" sz="1800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3F4C5174-F60D-6264-4867-2D40BD39FB1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945519" y="3339642"/>
              <a:ext cx="1115234" cy="1009742"/>
              <a:chOff x="2917810" y="3314554"/>
              <a:chExt cx="1170652" cy="1059918"/>
            </a:xfrm>
          </p:grpSpPr>
          <p:sp>
            <p:nvSpPr>
              <p:cNvPr id="61" name="Rectangle: Rounded Corners 60">
                <a:extLst>
                  <a:ext uri="{FF2B5EF4-FFF2-40B4-BE49-F238E27FC236}">
                    <a16:creationId xmlns:a16="http://schemas.microsoft.com/office/drawing/2014/main" id="{87F18180-9EF3-16A2-6A1F-EFCFA955806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17810" y="3439269"/>
                <a:ext cx="1170652" cy="810487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pic>
            <p:nvPicPr>
              <p:cNvPr id="52" name="Graphic 51" descr="Target Audience with solid fill">
                <a:extLst>
                  <a:ext uri="{FF2B5EF4-FFF2-40B4-BE49-F238E27FC236}">
                    <a16:creationId xmlns:a16="http://schemas.microsoft.com/office/drawing/2014/main" id="{AA611646-9A67-F27B-CEDC-62FE15B211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2"/>
                  </a:ext>
                </a:extLst>
              </a:blip>
              <a:stretch>
                <a:fillRect/>
              </a:stretch>
            </p:blipFill>
            <p:spPr>
              <a:xfrm>
                <a:off x="2973177" y="3314554"/>
                <a:ext cx="1059918" cy="1059918"/>
              </a:xfrm>
              <a:prstGeom prst="rect">
                <a:avLst/>
              </a:prstGeom>
            </p:spPr>
          </p:pic>
        </p:grp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D59167CD-5E5D-7D19-3D7A-0FE2F50ADF12}"/>
              </a:ext>
            </a:extLst>
          </p:cNvPr>
          <p:cNvGrpSpPr/>
          <p:nvPr/>
        </p:nvGrpSpPr>
        <p:grpSpPr>
          <a:xfrm>
            <a:off x="4929425" y="3010895"/>
            <a:ext cx="3041015" cy="3262410"/>
            <a:chOff x="1982629" y="3458453"/>
            <a:chExt cx="3041015" cy="3262410"/>
          </a:xfrm>
        </p:grpSpPr>
        <p:sp>
          <p:nvSpPr>
            <p:cNvPr id="65" name="Prostokąt: zaokrąglone rogi 5">
              <a:extLst>
                <a:ext uri="{FF2B5EF4-FFF2-40B4-BE49-F238E27FC236}">
                  <a16:creationId xmlns:a16="http://schemas.microsoft.com/office/drawing/2014/main" id="{D095E8FD-5D85-1C16-2242-24722382AC4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82629" y="3844513"/>
              <a:ext cx="3041015" cy="2876350"/>
            </a:xfrm>
            <a:prstGeom prst="roundRect">
              <a:avLst>
                <a:gd name="adj" fmla="val 12177"/>
              </a:avLst>
            </a:prstGeom>
            <a:noFill/>
            <a:ln w="38100">
              <a:solidFill>
                <a:srgbClr val="0040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0" tIns="36000" rIns="36000" bIns="36000" rtlCol="0" anchor="ctr"/>
            <a:lstStyle/>
            <a:p>
              <a:endParaRPr lang="pl-PL" sz="1800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7" name="Rectangle: Rounded Corners 66">
              <a:extLst>
                <a:ext uri="{FF2B5EF4-FFF2-40B4-BE49-F238E27FC236}">
                  <a16:creationId xmlns:a16="http://schemas.microsoft.com/office/drawing/2014/main" id="{BF5FBBFC-3AF3-4B6E-A0BC-AA16463827B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45519" y="3458453"/>
              <a:ext cx="1115234" cy="772119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44BEB948-4FE4-CF94-4D3A-E59D22EE08EC}"/>
              </a:ext>
            </a:extLst>
          </p:cNvPr>
          <p:cNvGrpSpPr>
            <a:grpSpLocks noChangeAspect="1"/>
          </p:cNvGrpSpPr>
          <p:nvPr/>
        </p:nvGrpSpPr>
        <p:grpSpPr>
          <a:xfrm>
            <a:off x="8509929" y="3010895"/>
            <a:ext cx="3041015" cy="3262410"/>
            <a:chOff x="1982629" y="3458453"/>
            <a:chExt cx="3041015" cy="3262410"/>
          </a:xfrm>
        </p:grpSpPr>
        <p:sp>
          <p:nvSpPr>
            <p:cNvPr id="70" name="Prostokąt: zaokrąglone rogi 5">
              <a:extLst>
                <a:ext uri="{FF2B5EF4-FFF2-40B4-BE49-F238E27FC236}">
                  <a16:creationId xmlns:a16="http://schemas.microsoft.com/office/drawing/2014/main" id="{1BC426D9-B6C5-49A9-9E67-99B814B024F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82629" y="3844513"/>
              <a:ext cx="3041015" cy="2876350"/>
            </a:xfrm>
            <a:prstGeom prst="roundRect">
              <a:avLst>
                <a:gd name="adj" fmla="val 12177"/>
              </a:avLst>
            </a:prstGeom>
            <a:noFill/>
            <a:ln w="38100">
              <a:solidFill>
                <a:srgbClr val="0040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0" tIns="36000" rIns="36000" bIns="36000" rtlCol="0" anchor="ctr"/>
            <a:lstStyle/>
            <a:p>
              <a:endParaRPr lang="pl-PL" sz="1800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72" name="Rectangle: Rounded Corners 71">
              <a:extLst>
                <a:ext uri="{FF2B5EF4-FFF2-40B4-BE49-F238E27FC236}">
                  <a16:creationId xmlns:a16="http://schemas.microsoft.com/office/drawing/2014/main" id="{B5509321-8412-B345-5799-87AB2434163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45519" y="3458453"/>
              <a:ext cx="1115234" cy="772119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1D0E008F-FA42-EC81-690C-81A1E6C744B1}"/>
              </a:ext>
            </a:extLst>
          </p:cNvPr>
          <p:cNvGrpSpPr/>
          <p:nvPr/>
        </p:nvGrpSpPr>
        <p:grpSpPr>
          <a:xfrm>
            <a:off x="12090432" y="3010895"/>
            <a:ext cx="3041015" cy="3262410"/>
            <a:chOff x="1982629" y="3458453"/>
            <a:chExt cx="3041015" cy="3262410"/>
          </a:xfrm>
        </p:grpSpPr>
        <p:sp>
          <p:nvSpPr>
            <p:cNvPr id="75" name="Prostokąt: zaokrąglone rogi 5">
              <a:extLst>
                <a:ext uri="{FF2B5EF4-FFF2-40B4-BE49-F238E27FC236}">
                  <a16:creationId xmlns:a16="http://schemas.microsoft.com/office/drawing/2014/main" id="{667F320D-D6B0-C1EC-49A3-B419CE1194B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82629" y="3844513"/>
              <a:ext cx="3041015" cy="2876350"/>
            </a:xfrm>
            <a:prstGeom prst="roundRect">
              <a:avLst>
                <a:gd name="adj" fmla="val 12177"/>
              </a:avLst>
            </a:prstGeom>
            <a:noFill/>
            <a:ln w="38100">
              <a:solidFill>
                <a:srgbClr val="0040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0" tIns="36000" rIns="36000" bIns="36000" rtlCol="0" anchor="ctr"/>
            <a:lstStyle/>
            <a:p>
              <a:endParaRPr lang="pl-PL" sz="1800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77" name="Rectangle: Rounded Corners 76">
              <a:extLst>
                <a:ext uri="{FF2B5EF4-FFF2-40B4-BE49-F238E27FC236}">
                  <a16:creationId xmlns:a16="http://schemas.microsoft.com/office/drawing/2014/main" id="{9DAD67A2-3890-2A83-5725-C79F9EBF32A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45519" y="3458453"/>
              <a:ext cx="1115234" cy="772119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8D11BA94-06B0-2B66-FC5F-A971E45FE29E}"/>
              </a:ext>
            </a:extLst>
          </p:cNvPr>
          <p:cNvGrpSpPr/>
          <p:nvPr/>
        </p:nvGrpSpPr>
        <p:grpSpPr>
          <a:xfrm>
            <a:off x="15670934" y="2991840"/>
            <a:ext cx="3221110" cy="3262410"/>
            <a:chOff x="1982629" y="3458453"/>
            <a:chExt cx="3041015" cy="3262410"/>
          </a:xfrm>
        </p:grpSpPr>
        <p:sp>
          <p:nvSpPr>
            <p:cNvPr id="80" name="Prostokąt: zaokrąglone rogi 5">
              <a:extLst>
                <a:ext uri="{FF2B5EF4-FFF2-40B4-BE49-F238E27FC236}">
                  <a16:creationId xmlns:a16="http://schemas.microsoft.com/office/drawing/2014/main" id="{F52F5E25-5B2B-5648-C187-07D8763EEA8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82629" y="3844513"/>
              <a:ext cx="3041015" cy="2876350"/>
            </a:xfrm>
            <a:prstGeom prst="roundRect">
              <a:avLst>
                <a:gd name="adj" fmla="val 12177"/>
              </a:avLst>
            </a:prstGeom>
            <a:noFill/>
            <a:ln w="38100">
              <a:solidFill>
                <a:srgbClr val="0040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0" tIns="36000" rIns="36000" bIns="36000" rtlCol="0" anchor="ctr"/>
            <a:lstStyle/>
            <a:p>
              <a:endParaRPr lang="pl-PL" sz="1800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2" name="Rectangle: Rounded Corners 81">
              <a:extLst>
                <a:ext uri="{FF2B5EF4-FFF2-40B4-BE49-F238E27FC236}">
                  <a16:creationId xmlns:a16="http://schemas.microsoft.com/office/drawing/2014/main" id="{DFD243FA-43AB-F9E3-D322-7F637A16707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45519" y="3458453"/>
              <a:ext cx="1115234" cy="772119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A4B2B49C-E3A3-4520-A047-516D0F6A0456}"/>
              </a:ext>
            </a:extLst>
          </p:cNvPr>
          <p:cNvGrpSpPr/>
          <p:nvPr/>
        </p:nvGrpSpPr>
        <p:grpSpPr>
          <a:xfrm>
            <a:off x="1379831" y="6581601"/>
            <a:ext cx="3041015" cy="3262410"/>
            <a:chOff x="1982629" y="3458453"/>
            <a:chExt cx="3041015" cy="3262410"/>
          </a:xfrm>
        </p:grpSpPr>
        <p:sp>
          <p:nvSpPr>
            <p:cNvPr id="85" name="Prostokąt: zaokrąglone rogi 5">
              <a:extLst>
                <a:ext uri="{FF2B5EF4-FFF2-40B4-BE49-F238E27FC236}">
                  <a16:creationId xmlns:a16="http://schemas.microsoft.com/office/drawing/2014/main" id="{7361ACFC-5284-872E-7C1A-683F9BC25CB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82629" y="3844513"/>
              <a:ext cx="3041015" cy="2876350"/>
            </a:xfrm>
            <a:prstGeom prst="roundRect">
              <a:avLst>
                <a:gd name="adj" fmla="val 12177"/>
              </a:avLst>
            </a:prstGeom>
            <a:noFill/>
            <a:ln w="38100">
              <a:solidFill>
                <a:srgbClr val="0040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0" tIns="36000" rIns="36000" bIns="36000" rtlCol="0" anchor="ctr"/>
            <a:lstStyle/>
            <a:p>
              <a:endParaRPr lang="pl-PL" sz="1800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7" name="Rectangle: Rounded Corners 86">
              <a:extLst>
                <a:ext uri="{FF2B5EF4-FFF2-40B4-BE49-F238E27FC236}">
                  <a16:creationId xmlns:a16="http://schemas.microsoft.com/office/drawing/2014/main" id="{CF2A12E8-5848-F910-9137-AA6EB795645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45519" y="3458453"/>
              <a:ext cx="1115234" cy="772119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1CBB2B31-FFC9-AA04-F564-6E55144F78C3}"/>
              </a:ext>
            </a:extLst>
          </p:cNvPr>
          <p:cNvGrpSpPr/>
          <p:nvPr/>
        </p:nvGrpSpPr>
        <p:grpSpPr>
          <a:xfrm>
            <a:off x="4960336" y="6600656"/>
            <a:ext cx="3041015" cy="3262410"/>
            <a:chOff x="1982629" y="3458453"/>
            <a:chExt cx="3041015" cy="3262410"/>
          </a:xfrm>
        </p:grpSpPr>
        <p:sp>
          <p:nvSpPr>
            <p:cNvPr id="90" name="Prostokąt: zaokrąglone rogi 5">
              <a:extLst>
                <a:ext uri="{FF2B5EF4-FFF2-40B4-BE49-F238E27FC236}">
                  <a16:creationId xmlns:a16="http://schemas.microsoft.com/office/drawing/2014/main" id="{26E96A8A-E4A4-4FBA-94D2-76376A34B6F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82629" y="3844513"/>
              <a:ext cx="3041015" cy="2876350"/>
            </a:xfrm>
            <a:prstGeom prst="roundRect">
              <a:avLst>
                <a:gd name="adj" fmla="val 12177"/>
              </a:avLst>
            </a:prstGeom>
            <a:noFill/>
            <a:ln w="38100">
              <a:solidFill>
                <a:srgbClr val="0040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0" tIns="36000" rIns="36000" bIns="36000" rtlCol="0" anchor="ctr"/>
            <a:lstStyle/>
            <a:p>
              <a:endParaRPr lang="pl-PL" sz="1800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92" name="Rectangle: Rounded Corners 91">
              <a:extLst>
                <a:ext uri="{FF2B5EF4-FFF2-40B4-BE49-F238E27FC236}">
                  <a16:creationId xmlns:a16="http://schemas.microsoft.com/office/drawing/2014/main" id="{13F649EF-D470-6B57-5AA2-D6AE872C21F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45519" y="3458453"/>
              <a:ext cx="1115234" cy="772119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36D85F70-B42E-6107-E437-46A274522557}"/>
              </a:ext>
            </a:extLst>
          </p:cNvPr>
          <p:cNvGrpSpPr/>
          <p:nvPr/>
        </p:nvGrpSpPr>
        <p:grpSpPr>
          <a:xfrm>
            <a:off x="8540840" y="6600656"/>
            <a:ext cx="3041015" cy="3262410"/>
            <a:chOff x="1982629" y="3458453"/>
            <a:chExt cx="3041015" cy="3262410"/>
          </a:xfrm>
        </p:grpSpPr>
        <p:sp>
          <p:nvSpPr>
            <p:cNvPr id="95" name="Prostokąt: zaokrąglone rogi 5">
              <a:extLst>
                <a:ext uri="{FF2B5EF4-FFF2-40B4-BE49-F238E27FC236}">
                  <a16:creationId xmlns:a16="http://schemas.microsoft.com/office/drawing/2014/main" id="{12762365-2386-2DF6-20B7-94ABD901FA2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82629" y="3844513"/>
              <a:ext cx="3041015" cy="2876350"/>
            </a:xfrm>
            <a:prstGeom prst="roundRect">
              <a:avLst>
                <a:gd name="adj" fmla="val 12177"/>
              </a:avLst>
            </a:prstGeom>
            <a:noFill/>
            <a:ln w="38100">
              <a:solidFill>
                <a:srgbClr val="0040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0" tIns="36000" rIns="36000" bIns="36000" rtlCol="0" anchor="ctr"/>
            <a:lstStyle/>
            <a:p>
              <a:endParaRPr lang="pl-PL" sz="1800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97" name="Rectangle: Rounded Corners 96">
              <a:extLst>
                <a:ext uri="{FF2B5EF4-FFF2-40B4-BE49-F238E27FC236}">
                  <a16:creationId xmlns:a16="http://schemas.microsoft.com/office/drawing/2014/main" id="{9E3E24E2-B14B-EC42-633F-26E5CDFD64C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45519" y="3458453"/>
              <a:ext cx="1115234" cy="772119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10A2C392-F7AB-4710-2AF7-65ACC0B4BB6E}"/>
              </a:ext>
            </a:extLst>
          </p:cNvPr>
          <p:cNvGrpSpPr/>
          <p:nvPr/>
        </p:nvGrpSpPr>
        <p:grpSpPr>
          <a:xfrm>
            <a:off x="12121343" y="6600656"/>
            <a:ext cx="3041015" cy="3262410"/>
            <a:chOff x="1982629" y="3458453"/>
            <a:chExt cx="3041015" cy="3262410"/>
          </a:xfrm>
        </p:grpSpPr>
        <p:sp>
          <p:nvSpPr>
            <p:cNvPr id="100" name="Prostokąt: zaokrąglone rogi 5">
              <a:extLst>
                <a:ext uri="{FF2B5EF4-FFF2-40B4-BE49-F238E27FC236}">
                  <a16:creationId xmlns:a16="http://schemas.microsoft.com/office/drawing/2014/main" id="{88B2FFC0-B512-3BE2-5F9F-E5BD3BFFFAA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82629" y="3844513"/>
              <a:ext cx="3041015" cy="2876350"/>
            </a:xfrm>
            <a:prstGeom prst="roundRect">
              <a:avLst>
                <a:gd name="adj" fmla="val 12177"/>
              </a:avLst>
            </a:prstGeom>
            <a:noFill/>
            <a:ln w="38100">
              <a:solidFill>
                <a:srgbClr val="0040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0" tIns="36000" rIns="36000" bIns="36000" rtlCol="0" anchor="ctr"/>
            <a:lstStyle/>
            <a:p>
              <a:endParaRPr lang="pl-PL" sz="1800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02" name="Rectangle: Rounded Corners 101">
              <a:extLst>
                <a:ext uri="{FF2B5EF4-FFF2-40B4-BE49-F238E27FC236}">
                  <a16:creationId xmlns:a16="http://schemas.microsoft.com/office/drawing/2014/main" id="{EC04FFC9-63FF-B951-D7AE-4E3B850B719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45519" y="3458453"/>
              <a:ext cx="1115234" cy="772119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BA429C39-D176-5577-E0E0-654C1CEBD9F8}"/>
              </a:ext>
            </a:extLst>
          </p:cNvPr>
          <p:cNvGrpSpPr/>
          <p:nvPr/>
        </p:nvGrpSpPr>
        <p:grpSpPr>
          <a:xfrm>
            <a:off x="15701845" y="6569075"/>
            <a:ext cx="3221110" cy="3274936"/>
            <a:chOff x="1982629" y="3445927"/>
            <a:chExt cx="3041015" cy="3274936"/>
          </a:xfrm>
        </p:grpSpPr>
        <p:sp>
          <p:nvSpPr>
            <p:cNvPr id="105" name="Prostokąt: zaokrąglone rogi 5">
              <a:extLst>
                <a:ext uri="{FF2B5EF4-FFF2-40B4-BE49-F238E27FC236}">
                  <a16:creationId xmlns:a16="http://schemas.microsoft.com/office/drawing/2014/main" id="{C5F294E0-18B6-BEA6-4614-9FF845009DB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82629" y="3844513"/>
              <a:ext cx="3041015" cy="2876350"/>
            </a:xfrm>
            <a:prstGeom prst="roundRect">
              <a:avLst>
                <a:gd name="adj" fmla="val 12177"/>
              </a:avLst>
            </a:prstGeom>
            <a:noFill/>
            <a:ln w="38100">
              <a:solidFill>
                <a:srgbClr val="0040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0" tIns="36000" rIns="36000" bIns="36000" rtlCol="0" anchor="ctr"/>
            <a:lstStyle/>
            <a:p>
              <a:endParaRPr lang="pl-PL" sz="1800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07" name="Rectangle: Rounded Corners 106">
              <a:extLst>
                <a:ext uri="{FF2B5EF4-FFF2-40B4-BE49-F238E27FC236}">
                  <a16:creationId xmlns:a16="http://schemas.microsoft.com/office/drawing/2014/main" id="{76AEEEBD-9554-0959-6276-25069860658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45519" y="3445927"/>
              <a:ext cx="1115234" cy="772119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109" name="Graphic 108" descr="Court with solid fill">
            <a:extLst>
              <a:ext uri="{FF2B5EF4-FFF2-40B4-BE49-F238E27FC236}">
                <a16:creationId xmlns:a16="http://schemas.microsoft.com/office/drawing/2014/main" id="{17D83AB3-6478-9EE8-40E3-5E84B9B67D30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69576" y="2913338"/>
            <a:ext cx="1011600" cy="848952"/>
          </a:xfrm>
          <a:prstGeom prst="rect">
            <a:avLst/>
          </a:prstGeom>
        </p:spPr>
      </p:pic>
      <p:pic>
        <p:nvPicPr>
          <p:cNvPr id="111" name="Graphic 110" descr="Money">
            <a:extLst>
              <a:ext uri="{FF2B5EF4-FFF2-40B4-BE49-F238E27FC236}">
                <a16:creationId xmlns:a16="http://schemas.microsoft.com/office/drawing/2014/main" id="{4C87763E-BD32-93BF-E57B-8DDFABD7547C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523708" y="2871171"/>
            <a:ext cx="1011600" cy="1011600"/>
          </a:xfrm>
          <a:prstGeom prst="rect">
            <a:avLst/>
          </a:prstGeom>
        </p:spPr>
      </p:pic>
      <p:pic>
        <p:nvPicPr>
          <p:cNvPr id="112" name="Graphic 111" descr="Stopwatch 66% with solid fill">
            <a:extLst>
              <a:ext uri="{FF2B5EF4-FFF2-40B4-BE49-F238E27FC236}">
                <a16:creationId xmlns:a16="http://schemas.microsoft.com/office/drawing/2014/main" id="{5C11E737-D43B-FEE9-EA97-BCF84D125AD4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111507" y="2944271"/>
            <a:ext cx="1011600" cy="905365"/>
          </a:xfrm>
          <a:prstGeom prst="rect">
            <a:avLst/>
          </a:prstGeom>
        </p:spPr>
      </p:pic>
      <p:pic>
        <p:nvPicPr>
          <p:cNvPr id="113" name="Graphic 112" descr="Meeting with solid fill">
            <a:extLst>
              <a:ext uri="{FF2B5EF4-FFF2-40B4-BE49-F238E27FC236}">
                <a16:creationId xmlns:a16="http://schemas.microsoft.com/office/drawing/2014/main" id="{D71EE63D-0C17-6AA0-E437-A1100006AF3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6688754" y="2891153"/>
            <a:ext cx="1011600" cy="1011600"/>
          </a:xfrm>
          <a:prstGeom prst="rect">
            <a:avLst/>
          </a:prstGeom>
        </p:spPr>
      </p:pic>
      <p:pic>
        <p:nvPicPr>
          <p:cNvPr id="115" name="Graphic 114" descr="Dollar with solid fill">
            <a:extLst>
              <a:ext uri="{FF2B5EF4-FFF2-40B4-BE49-F238E27FC236}">
                <a16:creationId xmlns:a16="http://schemas.microsoft.com/office/drawing/2014/main" id="{001A192E-7F60-6A50-5180-6D00F0671377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364556" y="6587956"/>
            <a:ext cx="1011600" cy="749887"/>
          </a:xfrm>
          <a:prstGeom prst="rect">
            <a:avLst/>
          </a:prstGeom>
        </p:spPr>
      </p:pic>
      <p:pic>
        <p:nvPicPr>
          <p:cNvPr id="116" name="Graphic 115" descr="Bar graph with upward trend with solid fill">
            <a:extLst>
              <a:ext uri="{FF2B5EF4-FFF2-40B4-BE49-F238E27FC236}">
                <a16:creationId xmlns:a16="http://schemas.microsoft.com/office/drawing/2014/main" id="{DD653F65-3FB2-82C9-64AA-04603E13F153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970079" y="6511583"/>
            <a:ext cx="1011600" cy="902631"/>
          </a:xfrm>
          <a:prstGeom prst="rect">
            <a:avLst/>
          </a:prstGeom>
        </p:spPr>
      </p:pic>
      <p:pic>
        <p:nvPicPr>
          <p:cNvPr id="117" name="Graphic 116" descr="Monthly calendar with solid fill">
            <a:extLst>
              <a:ext uri="{FF2B5EF4-FFF2-40B4-BE49-F238E27FC236}">
                <a16:creationId xmlns:a16="http://schemas.microsoft.com/office/drawing/2014/main" id="{464FE022-CB56-F976-2C66-A2316A72388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581920" y="6416675"/>
            <a:ext cx="1011600" cy="1011600"/>
          </a:xfrm>
          <a:prstGeom prst="rect">
            <a:avLst/>
          </a:prstGeom>
        </p:spPr>
      </p:pic>
      <p:pic>
        <p:nvPicPr>
          <p:cNvPr id="118" name="Graphic 88" descr="Coins">
            <a:extLst>
              <a:ext uri="{FF2B5EF4-FFF2-40B4-BE49-F238E27FC236}">
                <a16:creationId xmlns:a16="http://schemas.microsoft.com/office/drawing/2014/main" id="{E048CE84-04CF-32AC-7BC3-A3EB255C5301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3197902" y="6460932"/>
            <a:ext cx="1011600" cy="1011600"/>
          </a:xfrm>
          <a:prstGeom prst="rect">
            <a:avLst/>
          </a:prstGeom>
        </p:spPr>
      </p:pic>
      <p:pic>
        <p:nvPicPr>
          <p:cNvPr id="119" name="Graphic 118" descr="Upward trend with solid fill">
            <a:extLst>
              <a:ext uri="{FF2B5EF4-FFF2-40B4-BE49-F238E27FC236}">
                <a16:creationId xmlns:a16="http://schemas.microsoft.com/office/drawing/2014/main" id="{1929CAB0-41C2-A922-27EC-206802BC7D2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6716552" y="6389634"/>
            <a:ext cx="1024580" cy="1024580"/>
          </a:xfrm>
          <a:prstGeom prst="rect">
            <a:avLst/>
          </a:prstGeom>
        </p:spPr>
      </p:pic>
      <p:sp>
        <p:nvSpPr>
          <p:cNvPr id="123" name="TextBox 122">
            <a:extLst>
              <a:ext uri="{FF2B5EF4-FFF2-40B4-BE49-F238E27FC236}">
                <a16:creationId xmlns:a16="http://schemas.microsoft.com/office/drawing/2014/main" id="{B2D5F49B-E35A-1F8A-F80F-05A79D20001E}"/>
              </a:ext>
            </a:extLst>
          </p:cNvPr>
          <p:cNvSpPr txBox="1"/>
          <p:nvPr/>
        </p:nvSpPr>
        <p:spPr>
          <a:xfrm>
            <a:off x="1379829" y="3681477"/>
            <a:ext cx="3010105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pl-PL" sz="2400" b="1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Do kogo skierowany jest Program CVC?</a:t>
            </a:r>
          </a:p>
          <a:p>
            <a:pPr algn="ctr"/>
            <a:r>
              <a:rPr lang="pl-PL" sz="2000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Korporacje chcące utworzyć Fundusz CVC zarządzany zewnętrznie</a:t>
            </a:r>
            <a:endParaRPr lang="en-US" sz="2000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AAC130C1-20EA-668C-6F9D-D789E7DDFD1B}"/>
              </a:ext>
            </a:extLst>
          </p:cNvPr>
          <p:cNvSpPr txBox="1"/>
          <p:nvPr/>
        </p:nvSpPr>
        <p:spPr>
          <a:xfrm>
            <a:off x="4939783" y="3679707"/>
            <a:ext cx="3061568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pl-PL" sz="2400" b="1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Preferowana forma prawna funduszu</a:t>
            </a:r>
          </a:p>
          <a:p>
            <a:pPr algn="ctr"/>
            <a:r>
              <a:rPr lang="pl-PL" sz="2000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Spółka komandytowa, spółka komandytowo-akcyjna</a:t>
            </a:r>
            <a:endParaRPr lang="en-US" sz="2000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0F9D1852-4595-25C0-6326-BB770262EE48}"/>
              </a:ext>
            </a:extLst>
          </p:cNvPr>
          <p:cNvSpPr txBox="1"/>
          <p:nvPr/>
        </p:nvSpPr>
        <p:spPr>
          <a:xfrm>
            <a:off x="8540838" y="3783014"/>
            <a:ext cx="301010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pl-PL" sz="2400" b="1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Wkład PFR CVC</a:t>
            </a:r>
            <a:endParaRPr lang="pl-PL" sz="2400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r>
              <a:rPr lang="pl-PL" sz="2000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Do 60% kapitalizacji, </a:t>
            </a:r>
          </a:p>
          <a:p>
            <a:pPr algn="ctr"/>
            <a:r>
              <a:rPr lang="pl-PL" sz="2000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max. 110 mln PLN</a:t>
            </a:r>
            <a:endParaRPr lang="en-US" sz="2000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E3336C2F-65E8-F422-A7B3-E3F8B59AC955}"/>
              </a:ext>
            </a:extLst>
          </p:cNvPr>
          <p:cNvSpPr txBox="1"/>
          <p:nvPr/>
        </p:nvSpPr>
        <p:spPr>
          <a:xfrm>
            <a:off x="12114695" y="3679707"/>
            <a:ext cx="3061568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pl-PL" sz="2400" b="1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Zaangażowanie czasowe</a:t>
            </a:r>
          </a:p>
          <a:p>
            <a:pPr algn="ctr"/>
            <a:r>
              <a:rPr lang="pl-PL" sz="2000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Min. 2 członków KP na 40h/tyg./100% czasu zawodowego</a:t>
            </a:r>
            <a:endParaRPr lang="en-US" sz="2000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C7894D5B-B48D-02D8-A505-C6076242AD13}"/>
              </a:ext>
            </a:extLst>
          </p:cNvPr>
          <p:cNvSpPr txBox="1"/>
          <p:nvPr/>
        </p:nvSpPr>
        <p:spPr>
          <a:xfrm>
            <a:off x="15389405" y="3679707"/>
            <a:ext cx="3733800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pl-PL" sz="2400" b="1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Komitet Inwestycyjny</a:t>
            </a:r>
          </a:p>
          <a:p>
            <a:pPr algn="ctr"/>
            <a:r>
              <a:rPr lang="pl-PL" sz="2000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Członkowie KP</a:t>
            </a:r>
          </a:p>
          <a:p>
            <a:pPr algn="ctr"/>
            <a:r>
              <a:rPr lang="pl-PL" sz="2000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+  obserwator PFRV (z ograniczonym prawem weta*) </a:t>
            </a:r>
          </a:p>
          <a:p>
            <a:pPr algn="ctr"/>
            <a:r>
              <a:rPr lang="pl-PL" sz="2000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+ obserwator inwestorów prywatnych/Korporacji</a:t>
            </a:r>
            <a:endParaRPr lang="en-US" sz="2000" strike="sngStrike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6ED75EC9-C1EA-FDDB-C845-F0080820026C}"/>
              </a:ext>
            </a:extLst>
          </p:cNvPr>
          <p:cNvSpPr txBox="1"/>
          <p:nvPr/>
        </p:nvSpPr>
        <p:spPr>
          <a:xfrm>
            <a:off x="1379830" y="7344198"/>
            <a:ext cx="3041015" cy="123110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pl-PL" sz="2400" b="1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Carried Interest</a:t>
            </a:r>
            <a:endParaRPr lang="pl-PL" sz="2400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endParaRPr lang="pl-PL" sz="2000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r>
              <a:rPr lang="pl-PL" sz="2000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Do 30%,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5A6A65F7-F6A5-CC25-B18E-D93A5EFE5875}"/>
              </a:ext>
            </a:extLst>
          </p:cNvPr>
          <p:cNvSpPr txBox="1"/>
          <p:nvPr/>
        </p:nvSpPr>
        <p:spPr>
          <a:xfrm>
            <a:off x="4950059" y="7344198"/>
            <a:ext cx="3061568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pl-PL" sz="2400" b="1" dirty="0" err="1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Hurdle</a:t>
            </a:r>
            <a:r>
              <a:rPr lang="pl-PL" sz="2400" b="1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pl-PL" sz="2400" b="1" dirty="0" err="1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Rate</a:t>
            </a:r>
            <a:endParaRPr lang="pl-PL" sz="2400" b="1" dirty="0">
              <a:solidFill>
                <a:schemeClr val="tx2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endParaRPr lang="pl-PL" sz="2000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r>
              <a:rPr lang="pl-PL" sz="2000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Zaproponowana przez Oferenta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03E8579E-2BF8-5078-64F3-A6466A07FBA3}"/>
              </a:ext>
            </a:extLst>
          </p:cNvPr>
          <p:cNvSpPr txBox="1"/>
          <p:nvPr/>
        </p:nvSpPr>
        <p:spPr>
          <a:xfrm>
            <a:off x="8590325" y="7254875"/>
            <a:ext cx="306156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pl-PL" sz="2400" b="1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Długość okresu inwestycyjnego / Horyzontu Inwestycyjnego</a:t>
            </a:r>
          </a:p>
          <a:p>
            <a:pPr algn="ctr"/>
            <a:r>
              <a:rPr lang="pl-PL" sz="2000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4 lata (+1)/ max. 11 lat</a:t>
            </a:r>
            <a:endParaRPr lang="en-US" sz="2000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A2B343FA-BB93-E854-4249-148DDE72FB25}"/>
              </a:ext>
            </a:extLst>
          </p:cNvPr>
          <p:cNvSpPr txBox="1"/>
          <p:nvPr/>
        </p:nvSpPr>
        <p:spPr>
          <a:xfrm>
            <a:off x="12111068" y="7282451"/>
            <a:ext cx="312341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pl-PL" sz="2400" b="1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Wkład PZ</a:t>
            </a:r>
          </a:p>
          <a:p>
            <a:pPr algn="ctr"/>
            <a:endParaRPr lang="pl-PL" sz="2000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r>
              <a:rPr lang="pl-PL" sz="2000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1-20% kapitalizacji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8F4B128F-0EC1-BB2A-935C-096726A421C0}"/>
              </a:ext>
            </a:extLst>
          </p:cNvPr>
          <p:cNvSpPr txBox="1"/>
          <p:nvPr/>
        </p:nvSpPr>
        <p:spPr>
          <a:xfrm>
            <a:off x="15703618" y="7264658"/>
            <a:ext cx="3061568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pl-PL" sz="2400" b="1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Asymetria zysku</a:t>
            </a:r>
            <a:endParaRPr lang="pl-PL" sz="2400" b="1" dirty="0">
              <a:solidFill>
                <a:srgbClr val="626769"/>
              </a:solidFill>
              <a:highlight>
                <a:srgbClr val="FFFF00"/>
              </a:highlight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endParaRPr lang="pl-PL" sz="2000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r>
              <a:rPr lang="pl-PL" sz="2000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1,0-1,5x</a:t>
            </a:r>
          </a:p>
          <a:p>
            <a:pPr algn="ctr"/>
            <a:r>
              <a:rPr lang="pl-PL" sz="2000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</a:t>
            </a:r>
            <a:endParaRPr lang="en-US" sz="2000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3" name="Grafika 2">
            <a:extLst>
              <a:ext uri="{FF2B5EF4-FFF2-40B4-BE49-F238E27FC236}">
                <a16:creationId xmlns:a16="http://schemas.microsoft.com/office/drawing/2014/main" id="{1DB7E32F-86A4-DEBD-06F7-F1154861F624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16271759" y="1190674"/>
            <a:ext cx="2751773" cy="1092993"/>
          </a:xfrm>
          <a:prstGeom prst="rect">
            <a:avLst/>
          </a:prstGeom>
        </p:spPr>
      </p:pic>
      <p:sp>
        <p:nvSpPr>
          <p:cNvPr id="4" name="TextBox 128">
            <a:extLst>
              <a:ext uri="{FF2B5EF4-FFF2-40B4-BE49-F238E27FC236}">
                <a16:creationId xmlns:a16="http://schemas.microsoft.com/office/drawing/2014/main" id="{E6BDE69C-C34C-8BA2-1A57-D02ACC12E298}"/>
              </a:ext>
            </a:extLst>
          </p:cNvPr>
          <p:cNvSpPr txBox="1"/>
          <p:nvPr/>
        </p:nvSpPr>
        <p:spPr>
          <a:xfrm>
            <a:off x="844048" y="10165467"/>
            <a:ext cx="12561596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pl-PL" sz="1500" i="1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* Obserwator wskazany przez PFR CVC ma prawo zgłoszenia weta co do decyzji inwestycyjnej, w przypadku braku zgodności z Zasadami Inwestycyjnymi lub przepisami prawa unijnego lub krajowego. W przypadku zgłoszenia weta przez obserwatora PFR CVC, Fundusz CVC nie będzie mógł dokonać planowanej Inwestycji</a:t>
            </a:r>
          </a:p>
        </p:txBody>
      </p:sp>
    </p:spTree>
    <p:extLst>
      <p:ext uri="{BB962C8B-B14F-4D97-AF65-F5344CB8AC3E}">
        <p14:creationId xmlns:p14="http://schemas.microsoft.com/office/powerpoint/2010/main" val="2286188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afika 20">
            <a:extLst>
              <a:ext uri="{FF2B5EF4-FFF2-40B4-BE49-F238E27FC236}">
                <a16:creationId xmlns:a16="http://schemas.microsoft.com/office/drawing/2014/main" id="{D2A6869A-E5FB-CC0A-1796-E51C67BDCAB3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/>
        </p:blipFill>
        <p:spPr>
          <a:xfrm>
            <a:off x="16271759" y="1190674"/>
            <a:ext cx="2751773" cy="1092993"/>
          </a:xfrm>
          <a:prstGeom prst="rect">
            <a:avLst/>
          </a:prstGeom>
        </p:spPr>
      </p:pic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28367" y="1143883"/>
            <a:ext cx="15353878" cy="1344792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 marR="5080" algn="l" rtl="0">
              <a:lnSpc>
                <a:spcPct val="100600"/>
              </a:lnSpc>
              <a:spcBef>
                <a:spcPts val="90"/>
              </a:spcBef>
            </a:pPr>
            <a:r>
              <a:rPr lang="pl-PL" sz="4400" kern="1200" spc="-95" dirty="0">
                <a:solidFill>
                  <a:srgbClr val="003B50"/>
                </a:solidFill>
                <a:ea typeface="+mn-ea"/>
              </a:rPr>
              <a:t>Główne założenia Programu CVC w ramach FENG dot. inwestycji w spółki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9273044" y="10531475"/>
            <a:ext cx="341630" cy="2583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975"/>
              </a:lnSpc>
            </a:pPr>
            <a:fld id="{81D60167-4931-47E6-BA6A-407CBD079E47}" type="slidenum">
              <a:rPr sz="1950" spc="10" dirty="0">
                <a:solidFill>
                  <a:srgbClr val="B51828"/>
                </a:solidFill>
                <a:latin typeface="Calibri Light"/>
                <a:cs typeface="Calibri Light"/>
              </a:rPr>
              <a:pPr marL="38100">
                <a:lnSpc>
                  <a:spcPts val="1975"/>
                </a:lnSpc>
              </a:pPr>
              <a:t>3</a:t>
            </a:fld>
            <a:endParaRPr sz="1950" dirty="0">
              <a:latin typeface="Calibri Light"/>
              <a:cs typeface="Calibri Light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5413AB7-7B6C-A458-3410-F8D54F87D31D}"/>
              </a:ext>
            </a:extLst>
          </p:cNvPr>
          <p:cNvGrpSpPr/>
          <p:nvPr/>
        </p:nvGrpSpPr>
        <p:grpSpPr>
          <a:xfrm>
            <a:off x="1093587" y="3022917"/>
            <a:ext cx="4217184" cy="3240777"/>
            <a:chOff x="1313054" y="2991840"/>
            <a:chExt cx="3097831" cy="3262410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1494885E-3774-2FA8-3C2B-DB8C98ECEEB7}"/>
                </a:ext>
              </a:extLst>
            </p:cNvPr>
            <p:cNvGrpSpPr/>
            <p:nvPr/>
          </p:nvGrpSpPr>
          <p:grpSpPr>
            <a:xfrm>
              <a:off x="1313054" y="2991840"/>
              <a:ext cx="3076880" cy="3262410"/>
              <a:chOff x="1946763" y="3458453"/>
              <a:chExt cx="3076880" cy="3262410"/>
            </a:xfrm>
          </p:grpSpPr>
          <p:sp>
            <p:nvSpPr>
              <p:cNvPr id="51" name="Prostokąt: zaokrąglone rogi 5">
                <a:extLst>
                  <a:ext uri="{FF2B5EF4-FFF2-40B4-BE49-F238E27FC236}">
                    <a16:creationId xmlns:a16="http://schemas.microsoft.com/office/drawing/2014/main" id="{5D99A7F3-BBD6-9A40-CC32-8356BF84945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946763" y="3844513"/>
                <a:ext cx="3076880" cy="2876350"/>
              </a:xfrm>
              <a:prstGeom prst="roundRect">
                <a:avLst>
                  <a:gd name="adj" fmla="val 12177"/>
                </a:avLst>
              </a:prstGeom>
              <a:noFill/>
              <a:ln w="38100">
                <a:solidFill>
                  <a:srgbClr val="00406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0" tIns="36000" rIns="36000" bIns="36000" rtlCol="0" anchor="ctr"/>
              <a:lstStyle/>
              <a:p>
                <a:pPr algn="ctr"/>
                <a:endParaRPr lang="pl-PL" sz="1800" dirty="0">
                  <a:solidFill>
                    <a:srgbClr val="626769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61" name="Rectangle: Rounded Corners 60">
                <a:extLst>
                  <a:ext uri="{FF2B5EF4-FFF2-40B4-BE49-F238E27FC236}">
                    <a16:creationId xmlns:a16="http://schemas.microsoft.com/office/drawing/2014/main" id="{87F18180-9EF3-16A2-6A1F-EFCFA955806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45519" y="3458453"/>
                <a:ext cx="1115234" cy="772119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B2D5F49B-E35A-1F8A-F80F-05A79D20001E}"/>
                </a:ext>
              </a:extLst>
            </p:cNvPr>
            <p:cNvSpPr txBox="1"/>
            <p:nvPr/>
          </p:nvSpPr>
          <p:spPr>
            <a:xfrm>
              <a:off x="1349317" y="3797166"/>
              <a:ext cx="3061568" cy="136325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2800" b="1" dirty="0" err="1">
                  <a:solidFill>
                    <a:schemeClr val="tx2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Ticket</a:t>
              </a:r>
              <a:r>
                <a:rPr lang="pl-PL" sz="2800" b="1" dirty="0">
                  <a:solidFill>
                    <a:schemeClr val="tx2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inwestycyjny </a:t>
              </a:r>
            </a:p>
            <a:p>
              <a:pPr algn="ctr"/>
              <a:endParaRPr lang="pl-PL" sz="2400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  <a:p>
              <a:pPr algn="ctr">
                <a:spcBef>
                  <a:spcPts val="1200"/>
                </a:spcBef>
              </a:pPr>
              <a:r>
                <a:rPr lang="pl-PL" sz="2000" dirty="0">
                  <a:solidFill>
                    <a:srgbClr val="626769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do 15% Budżetu Inwestycyjnego</a:t>
              </a:r>
              <a:endParaRPr lang="en-US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5D1C732B-6B65-B4D9-F4DD-CA09C1C86A43}"/>
              </a:ext>
            </a:extLst>
          </p:cNvPr>
          <p:cNvGrpSpPr/>
          <p:nvPr/>
        </p:nvGrpSpPr>
        <p:grpSpPr>
          <a:xfrm>
            <a:off x="5849273" y="3022917"/>
            <a:ext cx="4210182" cy="3225106"/>
            <a:chOff x="4929425" y="3010895"/>
            <a:chExt cx="3071925" cy="3262410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D59167CD-5E5D-7D19-3D7A-0FE2F50ADF12}"/>
                </a:ext>
              </a:extLst>
            </p:cNvPr>
            <p:cNvGrpSpPr/>
            <p:nvPr/>
          </p:nvGrpSpPr>
          <p:grpSpPr>
            <a:xfrm>
              <a:off x="4929425" y="3010895"/>
              <a:ext cx="3041015" cy="3262410"/>
              <a:chOff x="1982629" y="3458453"/>
              <a:chExt cx="3041015" cy="3262410"/>
            </a:xfrm>
          </p:grpSpPr>
          <p:sp>
            <p:nvSpPr>
              <p:cNvPr id="65" name="Prostokąt: zaokrąglone rogi 5">
                <a:extLst>
                  <a:ext uri="{FF2B5EF4-FFF2-40B4-BE49-F238E27FC236}">
                    <a16:creationId xmlns:a16="http://schemas.microsoft.com/office/drawing/2014/main" id="{D095E8FD-5D85-1C16-2242-24722382AC4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982629" y="3844513"/>
                <a:ext cx="3041015" cy="2876350"/>
              </a:xfrm>
              <a:prstGeom prst="roundRect">
                <a:avLst>
                  <a:gd name="adj" fmla="val 12177"/>
                </a:avLst>
              </a:prstGeom>
              <a:noFill/>
              <a:ln w="38100">
                <a:solidFill>
                  <a:srgbClr val="00406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0" tIns="36000" rIns="36000" bIns="36000" rtlCol="0" anchor="ctr"/>
              <a:lstStyle/>
              <a:p>
                <a:endParaRPr lang="pl-PL" sz="1800" dirty="0">
                  <a:solidFill>
                    <a:schemeClr val="bg1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67" name="Rectangle: Rounded Corners 66">
                <a:extLst>
                  <a:ext uri="{FF2B5EF4-FFF2-40B4-BE49-F238E27FC236}">
                    <a16:creationId xmlns:a16="http://schemas.microsoft.com/office/drawing/2014/main" id="{BF5FBBFC-3AF3-4B6E-A0BC-AA16463827B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45519" y="3458453"/>
                <a:ext cx="1115234" cy="772119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accent4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AAC130C1-20EA-668C-6F9D-D789E7DDFD1B}"/>
                </a:ext>
              </a:extLst>
            </p:cNvPr>
            <p:cNvSpPr txBox="1"/>
            <p:nvPr/>
          </p:nvSpPr>
          <p:spPr>
            <a:xfrm>
              <a:off x="4939782" y="3725491"/>
              <a:ext cx="3061568" cy="19302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1200"/>
                </a:spcAft>
              </a:pPr>
              <a:r>
                <a:rPr lang="pl-PL" sz="2800" b="1" dirty="0">
                  <a:solidFill>
                    <a:schemeClr val="tx2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Spółka portfelowa</a:t>
              </a:r>
              <a:endParaRPr lang="pl-PL" sz="2800" b="1" dirty="0">
                <a:solidFill>
                  <a:schemeClr val="tx2"/>
                </a:solidFill>
                <a:highlight>
                  <a:srgbClr val="FFFF00"/>
                </a:highlight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  <a:p>
              <a:pPr algn="ctr"/>
              <a:r>
                <a:rPr lang="pl-PL" sz="2000" dirty="0">
                  <a:solidFill>
                    <a:srgbClr val="626769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MŚP, w momencie wypłaty im środków w ramach inwestycji Funduszu CVC - nie są notowane na giełdzie (np. GPW, NewConnect)</a:t>
              </a:r>
              <a:endParaRPr lang="en-US" sz="2000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AE928FFC-7FA2-BAC6-1CCD-AD0734935C72}"/>
              </a:ext>
            </a:extLst>
          </p:cNvPr>
          <p:cNvGrpSpPr/>
          <p:nvPr/>
        </p:nvGrpSpPr>
        <p:grpSpPr>
          <a:xfrm>
            <a:off x="10444154" y="3074926"/>
            <a:ext cx="4301102" cy="3188768"/>
            <a:chOff x="12083786" y="3037313"/>
            <a:chExt cx="3061568" cy="3262411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44BEB948-4FE4-CF94-4D3A-E59D22EE08E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2178659" y="3037313"/>
              <a:ext cx="2966695" cy="3262411"/>
              <a:chOff x="2056949" y="3458452"/>
              <a:chExt cx="2966695" cy="3262411"/>
            </a:xfrm>
          </p:grpSpPr>
          <p:sp>
            <p:nvSpPr>
              <p:cNvPr id="70" name="Prostokąt: zaokrąglone rogi 5">
                <a:extLst>
                  <a:ext uri="{FF2B5EF4-FFF2-40B4-BE49-F238E27FC236}">
                    <a16:creationId xmlns:a16="http://schemas.microsoft.com/office/drawing/2014/main" id="{1BC426D9-B6C5-49A9-9E67-99B814B024F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56949" y="3844513"/>
                <a:ext cx="2966695" cy="2876350"/>
              </a:xfrm>
              <a:prstGeom prst="roundRect">
                <a:avLst>
                  <a:gd name="adj" fmla="val 12177"/>
                </a:avLst>
              </a:prstGeom>
              <a:noFill/>
              <a:ln w="38100">
                <a:solidFill>
                  <a:srgbClr val="00406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0" tIns="36000" rIns="36000" bIns="36000" rtlCol="0" anchor="ctr"/>
              <a:lstStyle/>
              <a:p>
                <a:endParaRPr lang="pl-PL" sz="1800" dirty="0">
                  <a:solidFill>
                    <a:schemeClr val="bg1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72" name="Rectangle: Rounded Corners 71">
                <a:extLst>
                  <a:ext uri="{FF2B5EF4-FFF2-40B4-BE49-F238E27FC236}">
                    <a16:creationId xmlns:a16="http://schemas.microsoft.com/office/drawing/2014/main" id="{B5509321-8412-B345-5799-87AB2434163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45519" y="3458452"/>
                <a:ext cx="1115234" cy="772119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0F9D1852-4595-25C0-6326-BB770262EE48}"/>
                </a:ext>
              </a:extLst>
            </p:cNvPr>
            <p:cNvSpPr txBox="1"/>
            <p:nvPr/>
          </p:nvSpPr>
          <p:spPr>
            <a:xfrm>
              <a:off x="12083786" y="3809433"/>
              <a:ext cx="3061568" cy="136974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2800" b="1" dirty="0">
                  <a:solidFill>
                    <a:schemeClr val="tx2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Etap inwestycji</a:t>
              </a:r>
            </a:p>
            <a:p>
              <a:pPr algn="ctr">
                <a:spcAft>
                  <a:spcPts val="600"/>
                </a:spcAft>
              </a:pPr>
              <a:endParaRPr lang="pl-PL" sz="2800" b="1" dirty="0">
                <a:solidFill>
                  <a:srgbClr val="574991"/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  <a:p>
              <a:pPr algn="ctr"/>
              <a:r>
                <a:rPr lang="pl-PL" sz="2000" dirty="0" err="1">
                  <a:solidFill>
                    <a:srgbClr val="626769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early</a:t>
              </a:r>
              <a:r>
                <a:rPr lang="pl-PL" sz="2000" dirty="0">
                  <a:solidFill>
                    <a:srgbClr val="626769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</a:t>
              </a:r>
              <a:r>
                <a:rPr lang="pl-PL" sz="2000" dirty="0" err="1">
                  <a:solidFill>
                    <a:srgbClr val="626769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stage</a:t>
              </a:r>
              <a:r>
                <a:rPr lang="pl-PL" sz="2000" dirty="0">
                  <a:solidFill>
                    <a:srgbClr val="626769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/wzrost/ekspansja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33370B1-B4C2-C8AC-BA51-08A8DBB5697D}"/>
              </a:ext>
            </a:extLst>
          </p:cNvPr>
          <p:cNvGrpSpPr/>
          <p:nvPr/>
        </p:nvGrpSpPr>
        <p:grpSpPr>
          <a:xfrm>
            <a:off x="15150599" y="2970222"/>
            <a:ext cx="4238637" cy="3260008"/>
            <a:chOff x="15666826" y="3037314"/>
            <a:chExt cx="3061568" cy="3324672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CA3DC03D-681B-E7C1-ECA0-13C8EB64E195}"/>
                </a:ext>
              </a:extLst>
            </p:cNvPr>
            <p:cNvGrpSpPr/>
            <p:nvPr/>
          </p:nvGrpSpPr>
          <p:grpSpPr>
            <a:xfrm>
              <a:off x="15684842" y="3037314"/>
              <a:ext cx="3041015" cy="3324672"/>
              <a:chOff x="15684842" y="3037314"/>
              <a:chExt cx="3041015" cy="3229261"/>
            </a:xfrm>
          </p:grpSpPr>
          <p:sp>
            <p:nvSpPr>
              <p:cNvPr id="75" name="Prostokąt: zaokrąglone rogi 5">
                <a:extLst>
                  <a:ext uri="{FF2B5EF4-FFF2-40B4-BE49-F238E27FC236}">
                    <a16:creationId xmlns:a16="http://schemas.microsoft.com/office/drawing/2014/main" id="{667F320D-D6B0-C1EC-49A3-B419CE1194B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684842" y="3514818"/>
                <a:ext cx="3041015" cy="2751757"/>
              </a:xfrm>
              <a:prstGeom prst="roundRect">
                <a:avLst>
                  <a:gd name="adj" fmla="val 12177"/>
                </a:avLst>
              </a:prstGeom>
              <a:noFill/>
              <a:ln w="38100">
                <a:solidFill>
                  <a:srgbClr val="00406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0" tIns="36000" rIns="36000" bIns="36000" rtlCol="0" anchor="ctr"/>
              <a:lstStyle/>
              <a:p>
                <a:endParaRPr lang="pl-PL" sz="1800" dirty="0">
                  <a:solidFill>
                    <a:schemeClr val="bg1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77" name="Rectangle: Rounded Corners 76">
                <a:extLst>
                  <a:ext uri="{FF2B5EF4-FFF2-40B4-BE49-F238E27FC236}">
                    <a16:creationId xmlns:a16="http://schemas.microsoft.com/office/drawing/2014/main" id="{9DAD67A2-3890-2A83-5725-C79F9EBF32A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647732" y="3037314"/>
                <a:ext cx="1115234" cy="772119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E3336C2F-65E8-F422-A7B3-E3F8B59AC955}"/>
                </a:ext>
              </a:extLst>
            </p:cNvPr>
            <p:cNvSpPr txBox="1"/>
            <p:nvPr/>
          </p:nvSpPr>
          <p:spPr>
            <a:xfrm>
              <a:off x="15666826" y="3847148"/>
              <a:ext cx="3061568" cy="19460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1200"/>
                </a:spcAft>
              </a:pPr>
              <a:r>
                <a:rPr lang="pl-PL" sz="2800" b="1" dirty="0">
                  <a:solidFill>
                    <a:schemeClr val="tx2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Siedziba spółki</a:t>
              </a:r>
            </a:p>
            <a:p>
              <a:pPr algn="ctr"/>
              <a:endParaRPr lang="pl-PL" sz="2000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  <a:p>
              <a:pPr algn="ctr"/>
              <a:r>
                <a:rPr lang="pl-PL" sz="2000" dirty="0">
                  <a:solidFill>
                    <a:srgbClr val="626769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spółka powinna się znajdować na terenie UE, EFTA, EOG, Wlk. Bryt. lub USA</a:t>
              </a:r>
              <a:endParaRPr lang="en-US" sz="2000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72E0542-2802-0E12-4A4B-1F780FF005B5}"/>
              </a:ext>
            </a:extLst>
          </p:cNvPr>
          <p:cNvGrpSpPr/>
          <p:nvPr/>
        </p:nvGrpSpPr>
        <p:grpSpPr>
          <a:xfrm>
            <a:off x="1072742" y="6491329"/>
            <a:ext cx="4209510" cy="3444526"/>
            <a:chOff x="1364696" y="6581601"/>
            <a:chExt cx="3056150" cy="3262410"/>
          </a:xfrm>
        </p:grpSpPr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A4B2B49C-E3A3-4520-A047-516D0F6A0456}"/>
                </a:ext>
              </a:extLst>
            </p:cNvPr>
            <p:cNvGrpSpPr/>
            <p:nvPr/>
          </p:nvGrpSpPr>
          <p:grpSpPr>
            <a:xfrm>
              <a:off x="1379831" y="6581601"/>
              <a:ext cx="3041015" cy="3262410"/>
              <a:chOff x="1982629" y="3458453"/>
              <a:chExt cx="3041015" cy="3262410"/>
            </a:xfrm>
          </p:grpSpPr>
          <p:sp>
            <p:nvSpPr>
              <p:cNvPr id="85" name="Prostokąt: zaokrąglone rogi 5">
                <a:extLst>
                  <a:ext uri="{FF2B5EF4-FFF2-40B4-BE49-F238E27FC236}">
                    <a16:creationId xmlns:a16="http://schemas.microsoft.com/office/drawing/2014/main" id="{7361ACFC-5284-872E-7C1A-683F9BC25CB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982629" y="3844513"/>
                <a:ext cx="3041015" cy="2876350"/>
              </a:xfrm>
              <a:prstGeom prst="roundRect">
                <a:avLst>
                  <a:gd name="adj" fmla="val 12177"/>
                </a:avLst>
              </a:prstGeom>
              <a:noFill/>
              <a:ln w="38100">
                <a:solidFill>
                  <a:srgbClr val="00406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0" tIns="36000" rIns="36000" bIns="36000" rtlCol="0" anchor="ctr"/>
              <a:lstStyle/>
              <a:p>
                <a:endParaRPr lang="pl-PL" sz="1800" dirty="0">
                  <a:solidFill>
                    <a:schemeClr val="bg1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87" name="Rectangle: Rounded Corners 86">
                <a:extLst>
                  <a:ext uri="{FF2B5EF4-FFF2-40B4-BE49-F238E27FC236}">
                    <a16:creationId xmlns:a16="http://schemas.microsoft.com/office/drawing/2014/main" id="{CF2A12E8-5848-F910-9137-AA6EB795645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45519" y="3458453"/>
                <a:ext cx="1115234" cy="772119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6ED75EC9-C1EA-FDDB-C845-F0080820026C}"/>
                </a:ext>
              </a:extLst>
            </p:cNvPr>
            <p:cNvSpPr txBox="1"/>
            <p:nvPr/>
          </p:nvSpPr>
          <p:spPr>
            <a:xfrm>
              <a:off x="1364696" y="7344198"/>
              <a:ext cx="3001837" cy="122431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1200"/>
                </a:spcAft>
              </a:pPr>
              <a:r>
                <a:rPr lang="pl-PL" sz="2800" b="1" dirty="0">
                  <a:solidFill>
                    <a:schemeClr val="tx2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Inwestycje kontynuacyjne</a:t>
              </a:r>
              <a:endParaRPr lang="pl-PL" sz="2800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  <a:p>
              <a:pPr algn="ctr"/>
              <a:endParaRPr lang="pl-PL" sz="2000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  <a:p>
              <a:pPr algn="ctr"/>
              <a:r>
                <a:rPr lang="pl-PL" sz="2000" dirty="0">
                  <a:solidFill>
                    <a:srgbClr val="626769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do 60% Budżetu Inwestycyjnego</a:t>
              </a:r>
              <a:endParaRPr lang="en-US" sz="2000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38840EDC-6826-3A87-67B1-0C462DF88C10}"/>
              </a:ext>
            </a:extLst>
          </p:cNvPr>
          <p:cNvGrpSpPr/>
          <p:nvPr/>
        </p:nvGrpSpPr>
        <p:grpSpPr>
          <a:xfrm>
            <a:off x="5849273" y="6535036"/>
            <a:ext cx="4188663" cy="3388274"/>
            <a:chOff x="4950059" y="6628958"/>
            <a:chExt cx="2988008" cy="3234108"/>
          </a:xfrm>
        </p:grpSpPr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1CBB2B31-FFC9-AA04-F564-6E55144F78C3}"/>
                </a:ext>
              </a:extLst>
            </p:cNvPr>
            <p:cNvGrpSpPr/>
            <p:nvPr/>
          </p:nvGrpSpPr>
          <p:grpSpPr>
            <a:xfrm>
              <a:off x="4950059" y="6628958"/>
              <a:ext cx="2973138" cy="3234108"/>
              <a:chOff x="1972352" y="3486755"/>
              <a:chExt cx="2973138" cy="3234108"/>
            </a:xfrm>
          </p:grpSpPr>
          <p:sp>
            <p:nvSpPr>
              <p:cNvPr id="90" name="Prostokąt: zaokrąglone rogi 5">
                <a:extLst>
                  <a:ext uri="{FF2B5EF4-FFF2-40B4-BE49-F238E27FC236}">
                    <a16:creationId xmlns:a16="http://schemas.microsoft.com/office/drawing/2014/main" id="{26E96A8A-E4A4-4FBA-94D2-76376A34B6F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972352" y="3844513"/>
                <a:ext cx="2973138" cy="2876350"/>
              </a:xfrm>
              <a:prstGeom prst="roundRect">
                <a:avLst>
                  <a:gd name="adj" fmla="val 12177"/>
                </a:avLst>
              </a:prstGeom>
              <a:noFill/>
              <a:ln w="38100">
                <a:solidFill>
                  <a:srgbClr val="00406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0" tIns="36000" rIns="36000" bIns="36000" rtlCol="0" anchor="ctr"/>
              <a:lstStyle/>
              <a:p>
                <a:endParaRPr lang="pl-PL" sz="1800" dirty="0">
                  <a:solidFill>
                    <a:schemeClr val="bg1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92" name="Rectangle: Rounded Corners 91">
                <a:extLst>
                  <a:ext uri="{FF2B5EF4-FFF2-40B4-BE49-F238E27FC236}">
                    <a16:creationId xmlns:a16="http://schemas.microsoft.com/office/drawing/2014/main" id="{13F649EF-D470-6B57-5AA2-D6AE872C21F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8739" y="3486755"/>
                <a:ext cx="1115234" cy="772119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rgbClr val="00406F"/>
                  </a:solidFill>
                </a:endParaRPr>
              </a:p>
            </p:txBody>
          </p:sp>
        </p:grp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5A6A65F7-F6A5-CC25-B18E-D93A5EFE5875}"/>
                </a:ext>
              </a:extLst>
            </p:cNvPr>
            <p:cNvSpPr txBox="1"/>
            <p:nvPr/>
          </p:nvSpPr>
          <p:spPr>
            <a:xfrm>
              <a:off x="4950059" y="7343796"/>
              <a:ext cx="2988008" cy="174794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pl-PL" sz="2800" b="1" dirty="0">
                  <a:solidFill>
                    <a:schemeClr val="tx2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Sektor</a:t>
              </a:r>
              <a:endParaRPr lang="pl-PL" sz="2400" spc="3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  <a:p>
              <a:pPr algn="ctr"/>
              <a:r>
                <a:rPr lang="pl-PL" sz="2000" spc="3" dirty="0">
                  <a:solidFill>
                    <a:srgbClr val="626769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Brak wymogu inwestycji w określone branże (ograniczenia sektorowe zgodne z wyłączeniami wskazanymi </a:t>
              </a:r>
              <a:br>
                <a:rPr lang="pl-PL" sz="2000" spc="3" dirty="0">
                  <a:solidFill>
                    <a:srgbClr val="626769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</a:br>
              <a:r>
                <a:rPr lang="pl-PL" sz="2000" spc="3" dirty="0">
                  <a:solidFill>
                    <a:srgbClr val="626769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w pkt 9 Term </a:t>
              </a:r>
              <a:r>
                <a:rPr lang="pl-PL" sz="2000" spc="3" dirty="0" err="1">
                  <a:solidFill>
                    <a:srgbClr val="626769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Sheet</a:t>
              </a:r>
              <a:r>
                <a:rPr lang="pl-PL" sz="2000" spc="3" dirty="0">
                  <a:solidFill>
                    <a:srgbClr val="626769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)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EF26D9F6-0BAF-FAE9-2922-3C93F1E625CF}"/>
              </a:ext>
            </a:extLst>
          </p:cNvPr>
          <p:cNvGrpSpPr/>
          <p:nvPr/>
        </p:nvGrpSpPr>
        <p:grpSpPr>
          <a:xfrm>
            <a:off x="10569840" y="6487040"/>
            <a:ext cx="4251956" cy="3452523"/>
            <a:chOff x="12199474" y="6627076"/>
            <a:chExt cx="3006267" cy="3262409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36D85F70-B42E-6107-E437-46A274522557}"/>
                </a:ext>
              </a:extLst>
            </p:cNvPr>
            <p:cNvGrpSpPr/>
            <p:nvPr/>
          </p:nvGrpSpPr>
          <p:grpSpPr>
            <a:xfrm>
              <a:off x="12199474" y="6627076"/>
              <a:ext cx="2952151" cy="3262409"/>
              <a:chOff x="2046853" y="3458454"/>
              <a:chExt cx="2952151" cy="3262409"/>
            </a:xfrm>
          </p:grpSpPr>
          <p:sp>
            <p:nvSpPr>
              <p:cNvPr id="95" name="Prostokąt: zaokrąglone rogi 5">
                <a:extLst>
                  <a:ext uri="{FF2B5EF4-FFF2-40B4-BE49-F238E27FC236}">
                    <a16:creationId xmlns:a16="http://schemas.microsoft.com/office/drawing/2014/main" id="{12762365-2386-2DF6-20B7-94ABD901FA2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46853" y="3844513"/>
                <a:ext cx="2952151" cy="2876350"/>
              </a:xfrm>
              <a:prstGeom prst="roundRect">
                <a:avLst>
                  <a:gd name="adj" fmla="val 12177"/>
                </a:avLst>
              </a:prstGeom>
              <a:noFill/>
              <a:ln w="38100">
                <a:solidFill>
                  <a:srgbClr val="00406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0" tIns="36000" rIns="36000" bIns="36000" rtlCol="0" anchor="ctr"/>
              <a:lstStyle/>
              <a:p>
                <a:endParaRPr lang="pl-PL" sz="1800" dirty="0">
                  <a:solidFill>
                    <a:schemeClr val="bg1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97" name="Rectangle: Rounded Corners 96">
                <a:extLst>
                  <a:ext uri="{FF2B5EF4-FFF2-40B4-BE49-F238E27FC236}">
                    <a16:creationId xmlns:a16="http://schemas.microsoft.com/office/drawing/2014/main" id="{9E3E24E2-B14B-EC42-633F-26E5CDFD64C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45519" y="3458454"/>
                <a:ext cx="1115234" cy="772119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03E8579E-2BF8-5078-64F3-A6466A07FBA3}"/>
                </a:ext>
              </a:extLst>
            </p:cNvPr>
            <p:cNvSpPr txBox="1"/>
            <p:nvPr/>
          </p:nvSpPr>
          <p:spPr>
            <a:xfrm>
              <a:off x="12214212" y="7394053"/>
              <a:ext cx="2991529" cy="17304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pl-PL" sz="2800" b="1" dirty="0">
                  <a:solidFill>
                    <a:schemeClr val="tx2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Ograniczenia geograficzne</a:t>
              </a:r>
            </a:p>
            <a:p>
              <a:pPr algn="ctr"/>
              <a:endParaRPr lang="pl-PL" sz="2000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  <a:p>
              <a:pPr algn="ctr"/>
              <a:r>
                <a:rPr lang="pl-PL" sz="2000" dirty="0">
                  <a:solidFill>
                    <a:srgbClr val="626769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max. 40% w spółki zagraniczne</a:t>
              </a:r>
            </a:p>
            <a:p>
              <a:pPr algn="ctr"/>
              <a:r>
                <a:rPr lang="pl-PL" sz="2000" dirty="0">
                  <a:solidFill>
                    <a:srgbClr val="626769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posiadające oddział lub spółkę zależną w Polsce</a:t>
              </a:r>
              <a:endParaRPr lang="en-US" sz="2000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10A2C392-F7AB-4710-2AF7-65ACC0B4BB6E}"/>
              </a:ext>
            </a:extLst>
          </p:cNvPr>
          <p:cNvGrpSpPr/>
          <p:nvPr/>
        </p:nvGrpSpPr>
        <p:grpSpPr>
          <a:xfrm>
            <a:off x="15203337" y="6488774"/>
            <a:ext cx="4182384" cy="3447083"/>
            <a:chOff x="2042558" y="3458453"/>
            <a:chExt cx="3027215" cy="3262410"/>
          </a:xfrm>
        </p:grpSpPr>
        <p:sp>
          <p:nvSpPr>
            <p:cNvPr id="100" name="Prostokąt: zaokrąglone rogi 5">
              <a:extLst>
                <a:ext uri="{FF2B5EF4-FFF2-40B4-BE49-F238E27FC236}">
                  <a16:creationId xmlns:a16="http://schemas.microsoft.com/office/drawing/2014/main" id="{88B2FFC0-B512-3BE2-5F9F-E5BD3BFFFAA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42558" y="3844513"/>
              <a:ext cx="3027215" cy="2876350"/>
            </a:xfrm>
            <a:prstGeom prst="roundRect">
              <a:avLst>
                <a:gd name="adj" fmla="val 12177"/>
              </a:avLst>
            </a:prstGeom>
            <a:noFill/>
            <a:ln w="38100">
              <a:solidFill>
                <a:srgbClr val="0040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0" tIns="36000" rIns="36000" bIns="36000" rtlCol="0" anchor="ctr"/>
            <a:lstStyle/>
            <a:p>
              <a:endParaRPr lang="pl-PL" sz="1800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02" name="Rectangle: Rounded Corners 101">
              <a:extLst>
                <a:ext uri="{FF2B5EF4-FFF2-40B4-BE49-F238E27FC236}">
                  <a16:creationId xmlns:a16="http://schemas.microsoft.com/office/drawing/2014/main" id="{EC04FFC9-63FF-B951-D7AE-4E3B850B719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45519" y="3458453"/>
              <a:ext cx="1115234" cy="772119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14" name="Graphic 13" descr="Open hand with plant with solid fill">
            <a:extLst>
              <a:ext uri="{FF2B5EF4-FFF2-40B4-BE49-F238E27FC236}">
                <a16:creationId xmlns:a16="http://schemas.microsoft.com/office/drawing/2014/main" id="{5A6E093D-E33D-21FC-8F1A-9A5E26A251F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39576" y="2918641"/>
            <a:ext cx="933937" cy="933937"/>
          </a:xfrm>
          <a:prstGeom prst="rect">
            <a:avLst/>
          </a:prstGeom>
        </p:spPr>
      </p:pic>
      <p:pic>
        <p:nvPicPr>
          <p:cNvPr id="15" name="Graphic 14" descr="Speedometer Low with solid fill">
            <a:extLst>
              <a:ext uri="{FF2B5EF4-FFF2-40B4-BE49-F238E27FC236}">
                <a16:creationId xmlns:a16="http://schemas.microsoft.com/office/drawing/2014/main" id="{01D74A64-8341-E422-9D3E-C985B49CF8E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423258" y="2902684"/>
            <a:ext cx="885524" cy="885524"/>
          </a:xfrm>
          <a:prstGeom prst="rect">
            <a:avLst/>
          </a:prstGeom>
        </p:spPr>
      </p:pic>
      <p:pic>
        <p:nvPicPr>
          <p:cNvPr id="16" name="Graphic 15" descr="Sprouting Seed outline">
            <a:extLst>
              <a:ext uri="{FF2B5EF4-FFF2-40B4-BE49-F238E27FC236}">
                <a16:creationId xmlns:a16="http://schemas.microsoft.com/office/drawing/2014/main" id="{1EA82556-9382-5A70-9896-A307446C954D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160700" y="2877348"/>
            <a:ext cx="1016521" cy="1016521"/>
          </a:xfrm>
          <a:prstGeom prst="rect">
            <a:avLst/>
          </a:prstGeom>
        </p:spPr>
      </p:pic>
      <p:pic>
        <p:nvPicPr>
          <p:cNvPr id="17" name="Graphic 16" descr="Europe with solid fill">
            <a:extLst>
              <a:ext uri="{FF2B5EF4-FFF2-40B4-BE49-F238E27FC236}">
                <a16:creationId xmlns:a16="http://schemas.microsoft.com/office/drawing/2014/main" id="{2BF85757-02E5-84D9-897E-3B17F7085D11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6844844" y="2897140"/>
            <a:ext cx="1010871" cy="1010871"/>
          </a:xfrm>
          <a:prstGeom prst="rect">
            <a:avLst/>
          </a:prstGeom>
        </p:spPr>
      </p:pic>
      <p:pic>
        <p:nvPicPr>
          <p:cNvPr id="18" name="Graphic 17" descr="Handshake with solid fill">
            <a:extLst>
              <a:ext uri="{FF2B5EF4-FFF2-40B4-BE49-F238E27FC236}">
                <a16:creationId xmlns:a16="http://schemas.microsoft.com/office/drawing/2014/main" id="{09EA9B10-D48E-01F1-B7C0-64B8DA785E3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6786610" y="6368494"/>
            <a:ext cx="1015840" cy="1015840"/>
          </a:xfrm>
          <a:prstGeom prst="rect">
            <a:avLst/>
          </a:prstGeom>
        </p:spPr>
      </p:pic>
      <p:pic>
        <p:nvPicPr>
          <p:cNvPr id="20" name="Graphic 19" descr="World with solid fill">
            <a:extLst>
              <a:ext uri="{FF2B5EF4-FFF2-40B4-BE49-F238E27FC236}">
                <a16:creationId xmlns:a16="http://schemas.microsoft.com/office/drawing/2014/main" id="{7EC9E381-A1D2-12C2-D518-F558A959E3DA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2207548" y="6489499"/>
            <a:ext cx="900000" cy="900000"/>
          </a:xfrm>
          <a:prstGeom prst="rect">
            <a:avLst/>
          </a:prstGeom>
        </p:spPr>
      </p:pic>
      <p:pic>
        <p:nvPicPr>
          <p:cNvPr id="22" name="Graphic 21" descr="End with solid fill">
            <a:extLst>
              <a:ext uri="{FF2B5EF4-FFF2-40B4-BE49-F238E27FC236}">
                <a16:creationId xmlns:a16="http://schemas.microsoft.com/office/drawing/2014/main" id="{01BFC231-6360-01F1-439D-8B67884F5084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702643" y="6575111"/>
            <a:ext cx="1007802" cy="602605"/>
          </a:xfrm>
          <a:prstGeom prst="rect">
            <a:avLst/>
          </a:prstGeom>
        </p:spPr>
      </p:pic>
      <p:pic>
        <p:nvPicPr>
          <p:cNvPr id="19" name="Grafika 438">
            <a:extLst>
              <a:ext uri="{FF2B5EF4-FFF2-40B4-BE49-F238E27FC236}">
                <a16:creationId xmlns:a16="http://schemas.microsoft.com/office/drawing/2014/main" id="{CEA33C81-3C3A-A6B2-CB23-AFD839997312}"/>
              </a:ext>
            </a:extLst>
          </p:cNvPr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493604" y="6426413"/>
            <a:ext cx="900000" cy="900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12C09C3-3100-3687-D739-E116E45FBAEB}"/>
              </a:ext>
            </a:extLst>
          </p:cNvPr>
          <p:cNvSpPr txBox="1"/>
          <p:nvPr/>
        </p:nvSpPr>
        <p:spPr>
          <a:xfrm>
            <a:off x="15150599" y="7280923"/>
            <a:ext cx="4231111" cy="203132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pl-PL" sz="2800" b="1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Limit na nabycie udziałów od obecnych udziałowców</a:t>
            </a:r>
            <a:endParaRPr lang="pl-PL" sz="2000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>
              <a:spcBef>
                <a:spcPts val="600"/>
              </a:spcBef>
              <a:spcAft>
                <a:spcPts val="1200"/>
              </a:spcAft>
            </a:pPr>
            <a:r>
              <a:rPr lang="pl-PL" sz="2000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do 50% wartości inwestycji, wykup połączony z nabyciem nowych instrumentów spółki</a:t>
            </a:r>
            <a:endParaRPr lang="en-US" sz="2000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2526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bject 3">
            <a:extLst>
              <a:ext uri="{FF2B5EF4-FFF2-40B4-BE49-F238E27FC236}">
                <a16:creationId xmlns:a16="http://schemas.microsoft.com/office/drawing/2014/main" id="{AB690C17-0870-591D-3CAE-8F7A0E3965BE}"/>
              </a:ext>
            </a:extLst>
          </p:cNvPr>
          <p:cNvSpPr txBox="1"/>
          <p:nvPr/>
        </p:nvSpPr>
        <p:spPr>
          <a:xfrm>
            <a:off x="15803369" y="5472976"/>
            <a:ext cx="3850671" cy="2822966"/>
          </a:xfrm>
          <a:prstGeom prst="rect">
            <a:avLst/>
          </a:prstGeom>
        </p:spPr>
        <p:txBody>
          <a:bodyPr vert="horz" wrap="square" lIns="0" tIns="7316" rIns="0" bIns="0" rtlCol="0">
            <a:spAutoFit/>
          </a:bodyPr>
          <a:lstStyle/>
          <a:p>
            <a:pPr marL="7701" marR="435892">
              <a:lnSpc>
                <a:spcPct val="100600"/>
              </a:lnSpc>
              <a:spcBef>
                <a:spcPts val="58"/>
              </a:spcBef>
            </a:pPr>
            <a:r>
              <a:rPr lang="pl-PL" sz="2600" spc="-27" dirty="0">
                <a:solidFill>
                  <a:srgbClr val="626769"/>
                </a:solidFill>
                <a:latin typeface="Calibri Light"/>
                <a:cs typeface="Calibri Light"/>
              </a:rPr>
              <a:t>Podział wkładów między inwestorów następuje na poziomie inwestycji w Fundusz CVC. </a:t>
            </a:r>
          </a:p>
          <a:p>
            <a:pPr marL="7701" marR="435892">
              <a:lnSpc>
                <a:spcPct val="100600"/>
              </a:lnSpc>
              <a:spcBef>
                <a:spcPts val="58"/>
              </a:spcBef>
            </a:pPr>
            <a:r>
              <a:rPr lang="pl-PL" sz="2600" spc="-27" dirty="0">
                <a:solidFill>
                  <a:srgbClr val="626769"/>
                </a:solidFill>
                <a:latin typeface="Calibri Light"/>
                <a:cs typeface="Calibri Light"/>
              </a:rPr>
              <a:t>Następnie zespół zarządzający dokonuje inwestycji w spółki.</a:t>
            </a: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84033" y="1773878"/>
            <a:ext cx="14846710" cy="694421"/>
          </a:xfrm>
          <a:prstGeom prst="rect">
            <a:avLst/>
          </a:prstGeom>
        </p:spPr>
        <p:txBody>
          <a:bodyPr vert="horz" wrap="square" lIns="0" tIns="17145" rIns="0" bIns="0" rtlCol="0" anchor="ctr">
            <a:spAutoFit/>
          </a:bodyPr>
          <a:lstStyle/>
          <a:p>
            <a:pPr marL="12700">
              <a:spcBef>
                <a:spcPts val="135"/>
              </a:spcBef>
            </a:pPr>
            <a:r>
              <a:rPr lang="pl-PL" sz="4400" kern="1200" spc="-95" dirty="0">
                <a:solidFill>
                  <a:srgbClr val="003B50"/>
                </a:solidFill>
                <a:ea typeface="+mn-ea"/>
              </a:rPr>
              <a:t>Model funkcjonowania Funduszu CVC</a:t>
            </a:r>
            <a:endParaRPr sz="4400" kern="1200" spc="-95" dirty="0">
              <a:solidFill>
                <a:srgbClr val="003B50"/>
              </a:solidFill>
              <a:ea typeface="+mn-ea"/>
            </a:endParaRPr>
          </a:p>
        </p:txBody>
      </p:sp>
      <p:sp>
        <p:nvSpPr>
          <p:cNvPr id="6" name="object 10">
            <a:extLst>
              <a:ext uri="{FF2B5EF4-FFF2-40B4-BE49-F238E27FC236}">
                <a16:creationId xmlns:a16="http://schemas.microsoft.com/office/drawing/2014/main" id="{602B585F-96FB-C29F-18A7-6CCA2847BB17}"/>
              </a:ext>
            </a:extLst>
          </p:cNvPr>
          <p:cNvSpPr txBox="1"/>
          <p:nvPr/>
        </p:nvSpPr>
        <p:spPr>
          <a:xfrm>
            <a:off x="19021656" y="10710639"/>
            <a:ext cx="341627" cy="2583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1">
              <a:lnSpc>
                <a:spcPts val="1976"/>
              </a:lnSpc>
            </a:pPr>
            <a:fld id="{81D60167-4931-47E6-BA6A-407CBD079E47}" type="slidenum">
              <a:rPr sz="1949" spc="10">
                <a:solidFill>
                  <a:srgbClr val="003B50"/>
                </a:solidFill>
                <a:latin typeface="Calibri Light"/>
                <a:cs typeface="Calibri Light"/>
              </a:rPr>
              <a:pPr marL="38101">
                <a:lnSpc>
                  <a:spcPts val="1976"/>
                </a:lnSpc>
              </a:pPr>
              <a:t>4</a:t>
            </a:fld>
            <a:endParaRPr sz="1949" dirty="0">
              <a:solidFill>
                <a:srgbClr val="003B50"/>
              </a:solidFill>
              <a:latin typeface="Calibri Light"/>
              <a:cs typeface="Calibri Light"/>
            </a:endParaRPr>
          </a:p>
        </p:txBody>
      </p:sp>
      <p:grpSp>
        <p:nvGrpSpPr>
          <p:cNvPr id="12" name="Group 4">
            <a:extLst>
              <a:ext uri="{FF2B5EF4-FFF2-40B4-BE49-F238E27FC236}">
                <a16:creationId xmlns:a16="http://schemas.microsoft.com/office/drawing/2014/main" id="{F882CDFF-C017-A42A-861D-81ABDC46E08F}"/>
              </a:ext>
            </a:extLst>
          </p:cNvPr>
          <p:cNvGrpSpPr/>
          <p:nvPr/>
        </p:nvGrpSpPr>
        <p:grpSpPr>
          <a:xfrm>
            <a:off x="2487088" y="4170059"/>
            <a:ext cx="11978602" cy="4913616"/>
            <a:chOff x="3050465" y="2196277"/>
            <a:chExt cx="5650190" cy="2908356"/>
          </a:xfrm>
        </p:grpSpPr>
        <p:sp>
          <p:nvSpPr>
            <p:cNvPr id="13" name="Rectangle 2">
              <a:extLst>
                <a:ext uri="{FF2B5EF4-FFF2-40B4-BE49-F238E27FC236}">
                  <a16:creationId xmlns:a16="http://schemas.microsoft.com/office/drawing/2014/main" id="{4CD6F5AE-EB9A-FD04-6637-8DCBB50AFD1C}"/>
                </a:ext>
              </a:extLst>
            </p:cNvPr>
            <p:cNvSpPr/>
            <p:nvPr/>
          </p:nvSpPr>
          <p:spPr>
            <a:xfrm>
              <a:off x="3050465" y="3762536"/>
              <a:ext cx="5650190" cy="60269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b="1" dirty="0">
                  <a:latin typeface="+mj-lt"/>
                  <a:cs typeface="Times New Roman" panose="02020603050405020304" pitchFamily="18" charset="0"/>
                </a:rPr>
                <a:t>Fundusz CVC</a:t>
              </a:r>
              <a:endParaRPr lang="en-US" b="1" dirty="0">
                <a:latin typeface="+mj-lt"/>
                <a:cs typeface="Times New Roman" panose="02020603050405020304" pitchFamily="18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02B533A-0CDE-7820-81AF-AE6811E9259F}"/>
                </a:ext>
              </a:extLst>
            </p:cNvPr>
            <p:cNvSpPr/>
            <p:nvPr/>
          </p:nvSpPr>
          <p:spPr>
            <a:xfrm>
              <a:off x="5841439" y="2967470"/>
              <a:ext cx="2859216" cy="602690"/>
            </a:xfrm>
            <a:prstGeom prst="rect">
              <a:avLst/>
            </a:prstGeom>
            <a:solidFill>
              <a:srgbClr val="A4A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b="1" dirty="0">
                  <a:latin typeface="+mj-lt"/>
                  <a:cs typeface="Times New Roman" panose="02020603050405020304" pitchFamily="18" charset="0"/>
                </a:rPr>
                <a:t>PFR CVC</a:t>
              </a:r>
              <a:endParaRPr lang="en-US" b="1" dirty="0">
                <a:latin typeface="+mj-lt"/>
                <a:cs typeface="Times New Roman" panose="02020603050405020304" pitchFamily="18" charset="0"/>
              </a:endParaRPr>
            </a:p>
          </p:txBody>
        </p:sp>
        <p:sp>
          <p:nvSpPr>
            <p:cNvPr id="15" name="Rectangle 11">
              <a:extLst>
                <a:ext uri="{FF2B5EF4-FFF2-40B4-BE49-F238E27FC236}">
                  <a16:creationId xmlns:a16="http://schemas.microsoft.com/office/drawing/2014/main" id="{96C0DCDB-94F9-9F46-8442-E71EF7B2FC76}"/>
                </a:ext>
              </a:extLst>
            </p:cNvPr>
            <p:cNvSpPr/>
            <p:nvPr/>
          </p:nvSpPr>
          <p:spPr>
            <a:xfrm>
              <a:off x="4626958" y="2967470"/>
              <a:ext cx="1074348" cy="602690"/>
            </a:xfrm>
            <a:prstGeom prst="rect">
              <a:avLst/>
            </a:prstGeom>
            <a:solidFill>
              <a:srgbClr val="A4A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b="1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Inwestor Korporacyjny</a:t>
              </a:r>
            </a:p>
            <a:p>
              <a:pPr algn="ctr"/>
              <a:r>
                <a:rPr lang="pl-PL" i="1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(min. 75% Wkładu prywatnego)</a:t>
              </a:r>
              <a:endParaRPr lang="en-US" i="1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endParaRPr>
            </a:p>
          </p:txBody>
        </p:sp>
        <p:sp>
          <p:nvSpPr>
            <p:cNvPr id="16" name="Nawias klamrowy zamykający 209">
              <a:extLst>
                <a:ext uri="{FF2B5EF4-FFF2-40B4-BE49-F238E27FC236}">
                  <a16:creationId xmlns:a16="http://schemas.microsoft.com/office/drawing/2014/main" id="{58B33E5A-FCCC-7D32-0533-801A104A4D46}"/>
                </a:ext>
              </a:extLst>
            </p:cNvPr>
            <p:cNvSpPr/>
            <p:nvPr/>
          </p:nvSpPr>
          <p:spPr>
            <a:xfrm rot="16200000">
              <a:off x="4273434" y="1413803"/>
              <a:ext cx="204901" cy="2650840"/>
            </a:xfrm>
            <a:prstGeom prst="rightBrace">
              <a:avLst/>
            </a:prstGeom>
            <a:noFill/>
            <a:ln w="15875" cap="flat" cmpd="sng" algn="ctr">
              <a:solidFill>
                <a:srgbClr val="A4A8AB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26">
                <a:defRPr/>
              </a:pPr>
              <a:endParaRPr lang="pl-PL" kern="0">
                <a:ln>
                  <a:solidFill>
                    <a:srgbClr val="B50022"/>
                  </a:solidFill>
                </a:ln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endParaRPr>
            </a:p>
          </p:txBody>
        </p:sp>
        <p:sp>
          <p:nvSpPr>
            <p:cNvPr id="17" name="TextBox 33">
              <a:extLst>
                <a:ext uri="{FF2B5EF4-FFF2-40B4-BE49-F238E27FC236}">
                  <a16:creationId xmlns:a16="http://schemas.microsoft.com/office/drawing/2014/main" id="{30E5A858-1F1A-3617-D34A-3AFB687535C0}"/>
                </a:ext>
              </a:extLst>
            </p:cNvPr>
            <p:cNvSpPr txBox="1"/>
            <p:nvPr/>
          </p:nvSpPr>
          <p:spPr>
            <a:xfrm>
              <a:off x="3132708" y="2202709"/>
              <a:ext cx="2568597" cy="2186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dirty="0">
                  <a:solidFill>
                    <a:srgbClr val="4E5254"/>
                  </a:solidFill>
                  <a:latin typeface="+mj-lt"/>
                  <a:cs typeface="Times New Roman" panose="02020603050405020304" pitchFamily="18" charset="0"/>
                </a:rPr>
                <a:t>min. </a:t>
              </a:r>
              <a:r>
                <a:rPr lang="pl-PL" b="1" dirty="0">
                  <a:solidFill>
                    <a:srgbClr val="4E5254"/>
                  </a:solidFill>
                  <a:latin typeface="+mj-lt"/>
                  <a:cs typeface="Times New Roman" panose="02020603050405020304" pitchFamily="18" charset="0"/>
                </a:rPr>
                <a:t>40% </a:t>
              </a:r>
              <a:r>
                <a:rPr lang="pl-PL" dirty="0">
                  <a:solidFill>
                    <a:srgbClr val="4E5254"/>
                  </a:solidFill>
                  <a:latin typeface="+mj-lt"/>
                  <a:cs typeface="Times New Roman" panose="02020603050405020304" pitchFamily="18" charset="0"/>
                </a:rPr>
                <a:t>kapitalizacji</a:t>
              </a:r>
            </a:p>
          </p:txBody>
        </p:sp>
        <p:sp>
          <p:nvSpPr>
            <p:cNvPr id="18" name="TextBox 34">
              <a:extLst>
                <a:ext uri="{FF2B5EF4-FFF2-40B4-BE49-F238E27FC236}">
                  <a16:creationId xmlns:a16="http://schemas.microsoft.com/office/drawing/2014/main" id="{68E41AE0-1383-3B3B-9BF5-6B2F2769AB9C}"/>
                </a:ext>
              </a:extLst>
            </p:cNvPr>
            <p:cNvSpPr txBox="1"/>
            <p:nvPr/>
          </p:nvSpPr>
          <p:spPr>
            <a:xfrm>
              <a:off x="6816064" y="2196277"/>
              <a:ext cx="1066796" cy="2186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>
                  <a:solidFill>
                    <a:srgbClr val="4E5254"/>
                  </a:solidFill>
                  <a:latin typeface="+mj-lt"/>
                  <a:cs typeface="Times New Roman" panose="02020603050405020304" pitchFamily="18" charset="0"/>
                </a:rPr>
                <a:t>max. </a:t>
              </a:r>
              <a:r>
                <a:rPr lang="pl-PL" b="1" dirty="0">
                  <a:solidFill>
                    <a:srgbClr val="4E5254"/>
                  </a:solidFill>
                  <a:latin typeface="+mj-lt"/>
                  <a:cs typeface="Times New Roman" panose="02020603050405020304" pitchFamily="18" charset="0"/>
                </a:rPr>
                <a:t>60% </a:t>
              </a:r>
              <a:r>
                <a:rPr lang="pl-PL" dirty="0">
                  <a:solidFill>
                    <a:srgbClr val="4E5254"/>
                  </a:solidFill>
                  <a:latin typeface="+mj-lt"/>
                  <a:cs typeface="Times New Roman" panose="02020603050405020304" pitchFamily="18" charset="0"/>
                </a:rPr>
                <a:t>kapitalizacji</a:t>
              </a:r>
              <a:endParaRPr lang="en-US" dirty="0">
                <a:solidFill>
                  <a:srgbClr val="4E5254"/>
                </a:solidFill>
                <a:latin typeface="+mj-lt"/>
                <a:cs typeface="Times New Roman" panose="02020603050405020304" pitchFamily="18" charset="0"/>
              </a:endParaRPr>
            </a:p>
          </p:txBody>
        </p:sp>
        <p:sp>
          <p:nvSpPr>
            <p:cNvPr id="19" name="Nawias klamrowy zamykający 209">
              <a:extLst>
                <a:ext uri="{FF2B5EF4-FFF2-40B4-BE49-F238E27FC236}">
                  <a16:creationId xmlns:a16="http://schemas.microsoft.com/office/drawing/2014/main" id="{19EA05BF-9026-CC2F-3D7A-AB97DFFC7F8D}"/>
                </a:ext>
              </a:extLst>
            </p:cNvPr>
            <p:cNvSpPr/>
            <p:nvPr/>
          </p:nvSpPr>
          <p:spPr>
            <a:xfrm rot="16200000">
              <a:off x="7168597" y="1309617"/>
              <a:ext cx="204900" cy="2859215"/>
            </a:xfrm>
            <a:prstGeom prst="rightBrace">
              <a:avLst/>
            </a:prstGeom>
            <a:noFill/>
            <a:ln w="15875" cap="flat" cmpd="sng" algn="ctr">
              <a:solidFill>
                <a:srgbClr val="A4A8AB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26">
                <a:defRPr/>
              </a:pPr>
              <a:endParaRPr lang="pl-PL" kern="0">
                <a:ln>
                  <a:solidFill>
                    <a:srgbClr val="B50022"/>
                  </a:solidFill>
                </a:ln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endParaRPr>
            </a:p>
          </p:txBody>
        </p:sp>
        <p:sp>
          <p:nvSpPr>
            <p:cNvPr id="20" name="Rectangle 25">
              <a:extLst>
                <a:ext uri="{FF2B5EF4-FFF2-40B4-BE49-F238E27FC236}">
                  <a16:creationId xmlns:a16="http://schemas.microsoft.com/office/drawing/2014/main" id="{B8882AE9-B799-5E8F-575F-77F1A19B560C}"/>
                </a:ext>
              </a:extLst>
            </p:cNvPr>
            <p:cNvSpPr/>
            <p:nvPr/>
          </p:nvSpPr>
          <p:spPr>
            <a:xfrm>
              <a:off x="3832875" y="2967470"/>
              <a:ext cx="684389" cy="602690"/>
            </a:xfrm>
            <a:prstGeom prst="rect">
              <a:avLst/>
            </a:prstGeom>
            <a:solidFill>
              <a:srgbClr val="A4A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1500" b="1" dirty="0">
                  <a:latin typeface="+mj-lt"/>
                  <a:cs typeface="Times New Roman" panose="02020603050405020304" pitchFamily="18" charset="0"/>
                </a:rPr>
                <a:t>Inni inwestorzy prywatni </a:t>
              </a:r>
              <a:r>
                <a:rPr lang="pl-PL" sz="1500" i="1" dirty="0">
                  <a:latin typeface="+mj-lt"/>
                  <a:cs typeface="Times New Roman" panose="02020603050405020304" pitchFamily="18" charset="0"/>
                </a:rPr>
                <a:t>(fakultatywnie)</a:t>
              </a:r>
              <a:endParaRPr lang="en-US" sz="1500" i="1" dirty="0">
                <a:latin typeface="+mj-lt"/>
                <a:cs typeface="Times New Roman" panose="02020603050405020304" pitchFamily="18" charset="0"/>
              </a:endParaRPr>
            </a:p>
          </p:txBody>
        </p:sp>
        <p:sp>
          <p:nvSpPr>
            <p:cNvPr id="21" name="Rectangle 12">
              <a:extLst>
                <a:ext uri="{FF2B5EF4-FFF2-40B4-BE49-F238E27FC236}">
                  <a16:creationId xmlns:a16="http://schemas.microsoft.com/office/drawing/2014/main" id="{CBA2531F-6171-CD07-CCCF-BE26E5473640}"/>
                </a:ext>
              </a:extLst>
            </p:cNvPr>
            <p:cNvSpPr/>
            <p:nvPr/>
          </p:nvSpPr>
          <p:spPr>
            <a:xfrm>
              <a:off x="3068435" y="4561040"/>
              <a:ext cx="1348571" cy="543593"/>
            </a:xfrm>
            <a:prstGeom prst="rect">
              <a:avLst/>
            </a:prstGeom>
            <a:ln>
              <a:solidFill>
                <a:srgbClr val="A4A8AB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l-PL" dirty="0">
                  <a:solidFill>
                    <a:srgbClr val="626769"/>
                  </a:solidFill>
                  <a:latin typeface="+mj-lt"/>
                  <a:cs typeface="Times New Roman" panose="02020603050405020304" pitchFamily="18" charset="0"/>
                </a:rPr>
                <a:t>Inwestycja I </a:t>
              </a:r>
              <a:endParaRPr lang="en-US" dirty="0">
                <a:solidFill>
                  <a:srgbClr val="626769"/>
                </a:solidFill>
                <a:latin typeface="+mj-lt"/>
                <a:cs typeface="Times New Roman" panose="02020603050405020304" pitchFamily="18" charset="0"/>
              </a:endParaRPr>
            </a:p>
          </p:txBody>
        </p:sp>
      </p:grpSp>
      <p:pic>
        <p:nvPicPr>
          <p:cNvPr id="3" name="Grafika 2">
            <a:extLst>
              <a:ext uri="{FF2B5EF4-FFF2-40B4-BE49-F238E27FC236}">
                <a16:creationId xmlns:a16="http://schemas.microsoft.com/office/drawing/2014/main" id="{7F936FB3-FF13-2A07-4E04-80743853565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/>
        </p:blipFill>
        <p:spPr>
          <a:xfrm>
            <a:off x="16271759" y="1190674"/>
            <a:ext cx="2751773" cy="1092993"/>
          </a:xfrm>
          <a:prstGeom prst="rect">
            <a:avLst/>
          </a:prstGeom>
        </p:spPr>
      </p:pic>
      <p:sp>
        <p:nvSpPr>
          <p:cNvPr id="11" name="Rectangle 12">
            <a:extLst>
              <a:ext uri="{FF2B5EF4-FFF2-40B4-BE49-F238E27FC236}">
                <a16:creationId xmlns:a16="http://schemas.microsoft.com/office/drawing/2014/main" id="{2877543E-C0D1-1CBD-1DAA-2FEC08F4B85C}"/>
              </a:ext>
            </a:extLst>
          </p:cNvPr>
          <p:cNvSpPr/>
          <p:nvPr/>
        </p:nvSpPr>
        <p:spPr>
          <a:xfrm>
            <a:off x="11601113" y="8170426"/>
            <a:ext cx="2859018" cy="927009"/>
          </a:xfrm>
          <a:prstGeom prst="rect">
            <a:avLst/>
          </a:prstGeom>
          <a:ln>
            <a:solidFill>
              <a:srgbClr val="A4A8AB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rgbClr val="626769"/>
                </a:solidFill>
                <a:latin typeface="+mj-lt"/>
                <a:cs typeface="Times New Roman" panose="02020603050405020304" pitchFamily="18" charset="0"/>
              </a:rPr>
              <a:t>Inwestycja III </a:t>
            </a:r>
            <a:endParaRPr lang="en-US" dirty="0">
              <a:solidFill>
                <a:srgbClr val="626769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4" name="Rectangle 12">
            <a:extLst>
              <a:ext uri="{FF2B5EF4-FFF2-40B4-BE49-F238E27FC236}">
                <a16:creationId xmlns:a16="http://schemas.microsoft.com/office/drawing/2014/main" id="{FB3E056A-CE21-6C20-648F-E33C22F6CA35}"/>
              </a:ext>
            </a:extLst>
          </p:cNvPr>
          <p:cNvSpPr/>
          <p:nvPr/>
        </p:nvSpPr>
        <p:spPr>
          <a:xfrm>
            <a:off x="7075067" y="8187744"/>
            <a:ext cx="2859018" cy="918391"/>
          </a:xfrm>
          <a:prstGeom prst="rect">
            <a:avLst/>
          </a:prstGeom>
          <a:ln>
            <a:solidFill>
              <a:srgbClr val="A4A8AB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rgbClr val="626769"/>
                </a:solidFill>
                <a:latin typeface="+mj-lt"/>
                <a:cs typeface="Times New Roman" panose="02020603050405020304" pitchFamily="18" charset="0"/>
              </a:rPr>
              <a:t>Inwestycja II </a:t>
            </a:r>
            <a:endParaRPr lang="en-US" dirty="0">
              <a:solidFill>
                <a:srgbClr val="626769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7" name="object 3">
            <a:extLst>
              <a:ext uri="{FF2B5EF4-FFF2-40B4-BE49-F238E27FC236}">
                <a16:creationId xmlns:a16="http://schemas.microsoft.com/office/drawing/2014/main" id="{2DAF5A92-CA41-F02D-00CC-633027AB292D}"/>
              </a:ext>
            </a:extLst>
          </p:cNvPr>
          <p:cNvSpPr txBox="1"/>
          <p:nvPr/>
        </p:nvSpPr>
        <p:spPr>
          <a:xfrm>
            <a:off x="1084033" y="2913389"/>
            <a:ext cx="16665011" cy="408274"/>
          </a:xfrm>
          <a:prstGeom prst="rect">
            <a:avLst/>
          </a:prstGeom>
        </p:spPr>
        <p:txBody>
          <a:bodyPr vert="horz" wrap="square" lIns="0" tIns="8086" rIns="0" bIns="0" rtlCol="0">
            <a:spAutoFit/>
          </a:bodyPr>
          <a:lstStyle/>
          <a:p>
            <a:pPr marL="7701">
              <a:spcBef>
                <a:spcPts val="64"/>
              </a:spcBef>
            </a:pPr>
            <a:r>
              <a:rPr lang="pl-PL" sz="2600" spc="-18" dirty="0">
                <a:solidFill>
                  <a:srgbClr val="626769"/>
                </a:solidFill>
                <a:latin typeface="Calibri Light"/>
                <a:cs typeface="Calibri Light"/>
              </a:rPr>
              <a:t>Struktura wkładów w kapitalizację (wielkość) Funduszu CVC</a:t>
            </a:r>
            <a:endParaRPr lang="pl-PL" sz="2600" dirty="0">
              <a:latin typeface="Calibri Light"/>
              <a:cs typeface="Calibri Light"/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F48C721C-F5F5-87BB-9956-4D818CF46620}"/>
              </a:ext>
            </a:extLst>
          </p:cNvPr>
          <p:cNvCxnSpPr>
            <a:cxnSpLocks/>
          </p:cNvCxnSpPr>
          <p:nvPr/>
        </p:nvCxnSpPr>
        <p:spPr>
          <a:xfrm>
            <a:off x="4871290" y="6492875"/>
            <a:ext cx="0" cy="295001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BE361CA-EC84-A608-54B9-B818EA554ECC}"/>
              </a:ext>
            </a:extLst>
          </p:cNvPr>
          <p:cNvCxnSpPr>
            <a:cxnSpLocks/>
          </p:cNvCxnSpPr>
          <p:nvPr/>
        </p:nvCxnSpPr>
        <p:spPr>
          <a:xfrm>
            <a:off x="7000402" y="6491211"/>
            <a:ext cx="0" cy="325016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5FE5B2A8-55B0-DA1E-D5FA-7F8EC7C1B57E}"/>
              </a:ext>
            </a:extLst>
          </p:cNvPr>
          <p:cNvCxnSpPr>
            <a:cxnSpLocks/>
          </p:cNvCxnSpPr>
          <p:nvPr/>
        </p:nvCxnSpPr>
        <p:spPr>
          <a:xfrm>
            <a:off x="11424444" y="6491211"/>
            <a:ext cx="0" cy="325016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9D8863C3-3220-10B6-A742-CBAC0908C20E}"/>
              </a:ext>
            </a:extLst>
          </p:cNvPr>
          <p:cNvCxnSpPr>
            <a:cxnSpLocks/>
          </p:cNvCxnSpPr>
          <p:nvPr/>
        </p:nvCxnSpPr>
        <p:spPr>
          <a:xfrm>
            <a:off x="3921003" y="7832591"/>
            <a:ext cx="0" cy="335965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9FE80EBF-325B-AB5C-6085-32175124EBFC}"/>
              </a:ext>
            </a:extLst>
          </p:cNvPr>
          <p:cNvCxnSpPr>
            <a:cxnSpLocks/>
          </p:cNvCxnSpPr>
          <p:nvPr/>
        </p:nvCxnSpPr>
        <p:spPr>
          <a:xfrm>
            <a:off x="8404051" y="7864475"/>
            <a:ext cx="0" cy="335965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7D00362D-5CF3-7553-0441-8CC1D60B917D}"/>
              </a:ext>
            </a:extLst>
          </p:cNvPr>
          <p:cNvCxnSpPr>
            <a:cxnSpLocks/>
          </p:cNvCxnSpPr>
          <p:nvPr/>
        </p:nvCxnSpPr>
        <p:spPr>
          <a:xfrm>
            <a:off x="13024644" y="7834461"/>
            <a:ext cx="0" cy="335965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4">
            <a:extLst>
              <a:ext uri="{FF2B5EF4-FFF2-40B4-BE49-F238E27FC236}">
                <a16:creationId xmlns:a16="http://schemas.microsoft.com/office/drawing/2014/main" id="{E4DB74FE-5706-69CC-2520-E0794F7DE08E}"/>
              </a:ext>
            </a:extLst>
          </p:cNvPr>
          <p:cNvSpPr txBox="1"/>
          <p:nvPr/>
        </p:nvSpPr>
        <p:spPr>
          <a:xfrm>
            <a:off x="4457798" y="4523343"/>
            <a:ext cx="18528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i="1" dirty="0">
                <a:solidFill>
                  <a:srgbClr val="4E5254"/>
                </a:solidFill>
                <a:latin typeface="+mj-lt"/>
                <a:cs typeface="Times New Roman" panose="02020603050405020304" pitchFamily="18" charset="0"/>
              </a:rPr>
              <a:t>Wkład prywatny</a:t>
            </a:r>
            <a:endParaRPr lang="en-US" i="1" dirty="0">
              <a:solidFill>
                <a:srgbClr val="4E5254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5" name="Rectangle 25">
            <a:extLst>
              <a:ext uri="{FF2B5EF4-FFF2-40B4-BE49-F238E27FC236}">
                <a16:creationId xmlns:a16="http://schemas.microsoft.com/office/drawing/2014/main" id="{CF761DF7-37E1-2C47-4BE7-87170B34135B}"/>
              </a:ext>
            </a:extLst>
          </p:cNvPr>
          <p:cNvSpPr/>
          <p:nvPr/>
        </p:nvSpPr>
        <p:spPr>
          <a:xfrm>
            <a:off x="2487086" y="5472977"/>
            <a:ext cx="1386397" cy="1018234"/>
          </a:xfrm>
          <a:prstGeom prst="rect">
            <a:avLst/>
          </a:prstGeom>
          <a:solidFill>
            <a:srgbClr val="A4A8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latin typeface="+mj-lt"/>
                <a:cs typeface="Times New Roman" panose="02020603050405020304" pitchFamily="18" charset="0"/>
              </a:rPr>
              <a:t>Zespół zarządzający </a:t>
            </a:r>
            <a:r>
              <a:rPr lang="pl-PL" sz="1600" b="1" dirty="0">
                <a:latin typeface="+mj-lt"/>
                <a:cs typeface="Times New Roman" panose="02020603050405020304" pitchFamily="18" charset="0"/>
              </a:rPr>
              <a:t>(1% - 20% kapitalizacji)</a:t>
            </a:r>
            <a:endParaRPr lang="en-US" sz="16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" name="TextBox 34">
            <a:extLst>
              <a:ext uri="{FF2B5EF4-FFF2-40B4-BE49-F238E27FC236}">
                <a16:creationId xmlns:a16="http://schemas.microsoft.com/office/drawing/2014/main" id="{121452AE-6DCF-1EBB-BE2A-D43488DAB726}"/>
              </a:ext>
            </a:extLst>
          </p:cNvPr>
          <p:cNvSpPr txBox="1"/>
          <p:nvPr/>
        </p:nvSpPr>
        <p:spPr>
          <a:xfrm>
            <a:off x="10666359" y="4523343"/>
            <a:ext cx="18528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i="1" dirty="0">
                <a:solidFill>
                  <a:srgbClr val="4E5254"/>
                </a:solidFill>
                <a:latin typeface="+mj-lt"/>
                <a:cs typeface="Times New Roman" panose="02020603050405020304" pitchFamily="18" charset="0"/>
              </a:rPr>
              <a:t>Wkład publiczny</a:t>
            </a:r>
            <a:endParaRPr lang="en-US" i="1" dirty="0">
              <a:solidFill>
                <a:srgbClr val="4E5254"/>
              </a:solidFill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10" name="Straight Arrow Connector 31">
            <a:extLst>
              <a:ext uri="{FF2B5EF4-FFF2-40B4-BE49-F238E27FC236}">
                <a16:creationId xmlns:a16="http://schemas.microsoft.com/office/drawing/2014/main" id="{358191F0-E04A-E102-E440-13316503DBFF}"/>
              </a:ext>
            </a:extLst>
          </p:cNvPr>
          <p:cNvCxnSpPr>
            <a:cxnSpLocks/>
          </p:cNvCxnSpPr>
          <p:nvPr/>
        </p:nvCxnSpPr>
        <p:spPr>
          <a:xfrm>
            <a:off x="3180284" y="6521225"/>
            <a:ext cx="0" cy="295001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0671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84033" y="1773878"/>
            <a:ext cx="14846710" cy="694421"/>
          </a:xfrm>
          <a:prstGeom prst="rect">
            <a:avLst/>
          </a:prstGeom>
        </p:spPr>
        <p:txBody>
          <a:bodyPr vert="horz" wrap="square" lIns="0" tIns="17145" rIns="0" bIns="0" rtlCol="0" anchor="ctr">
            <a:spAutoFit/>
          </a:bodyPr>
          <a:lstStyle/>
          <a:p>
            <a:pPr marL="12700">
              <a:spcBef>
                <a:spcPts val="135"/>
              </a:spcBef>
            </a:pPr>
            <a:r>
              <a:rPr lang="pl-PL" sz="4400" kern="1200" spc="-95" dirty="0">
                <a:solidFill>
                  <a:srgbClr val="003B50"/>
                </a:solidFill>
                <a:ea typeface="+mn-ea"/>
              </a:rPr>
              <a:t>Wybrane parametry Programu CVC</a:t>
            </a:r>
          </a:p>
        </p:txBody>
      </p:sp>
      <p:sp>
        <p:nvSpPr>
          <p:cNvPr id="6" name="object 10">
            <a:extLst>
              <a:ext uri="{FF2B5EF4-FFF2-40B4-BE49-F238E27FC236}">
                <a16:creationId xmlns:a16="http://schemas.microsoft.com/office/drawing/2014/main" id="{602B585F-96FB-C29F-18A7-6CCA2847BB17}"/>
              </a:ext>
            </a:extLst>
          </p:cNvPr>
          <p:cNvSpPr txBox="1"/>
          <p:nvPr/>
        </p:nvSpPr>
        <p:spPr>
          <a:xfrm>
            <a:off x="19021656" y="10710639"/>
            <a:ext cx="341627" cy="2583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1">
              <a:lnSpc>
                <a:spcPts val="1976"/>
              </a:lnSpc>
            </a:pPr>
            <a:fld id="{81D60167-4931-47E6-BA6A-407CBD079E47}" type="slidenum">
              <a:rPr sz="1949" spc="10">
                <a:solidFill>
                  <a:srgbClr val="003B50"/>
                </a:solidFill>
                <a:latin typeface="Calibri Light"/>
                <a:cs typeface="Calibri Light"/>
              </a:rPr>
              <a:pPr marL="38101">
                <a:lnSpc>
                  <a:spcPts val="1976"/>
                </a:lnSpc>
              </a:pPr>
              <a:t>5</a:t>
            </a:fld>
            <a:endParaRPr sz="1949" dirty="0">
              <a:solidFill>
                <a:srgbClr val="003B50"/>
              </a:solidFill>
              <a:latin typeface="Calibri Light"/>
              <a:cs typeface="Calibri Light"/>
            </a:endParaRPr>
          </a:p>
        </p:txBody>
      </p:sp>
      <p:pic>
        <p:nvPicPr>
          <p:cNvPr id="13" name="Grafika 12">
            <a:extLst>
              <a:ext uri="{FF2B5EF4-FFF2-40B4-BE49-F238E27FC236}">
                <a16:creationId xmlns:a16="http://schemas.microsoft.com/office/drawing/2014/main" id="{8B3DBCD5-5FD6-B362-6542-776413A1582E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/>
        </p:blipFill>
        <p:spPr>
          <a:xfrm>
            <a:off x="16271759" y="1190674"/>
            <a:ext cx="2751773" cy="1092993"/>
          </a:xfrm>
          <a:prstGeom prst="rect">
            <a:avLst/>
          </a:prstGeom>
        </p:spPr>
      </p:pic>
      <p:cxnSp>
        <p:nvCxnSpPr>
          <p:cNvPr id="9" name="Łącznik prosty 1">
            <a:extLst>
              <a:ext uri="{FF2B5EF4-FFF2-40B4-BE49-F238E27FC236}">
                <a16:creationId xmlns:a16="http://schemas.microsoft.com/office/drawing/2014/main" id="{A2666F46-AA74-273B-0B01-414E90D73524}"/>
              </a:ext>
            </a:extLst>
          </p:cNvPr>
          <p:cNvCxnSpPr>
            <a:cxnSpLocks/>
          </p:cNvCxnSpPr>
          <p:nvPr/>
        </p:nvCxnSpPr>
        <p:spPr>
          <a:xfrm>
            <a:off x="-5556" y="5045075"/>
            <a:ext cx="17856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Łącznik prosty 4">
            <a:extLst>
              <a:ext uri="{FF2B5EF4-FFF2-40B4-BE49-F238E27FC236}">
                <a16:creationId xmlns:a16="http://schemas.microsoft.com/office/drawing/2014/main" id="{B2BDF3B0-5507-4BF8-7A9F-6A182869B0C3}"/>
              </a:ext>
            </a:extLst>
          </p:cNvPr>
          <p:cNvCxnSpPr>
            <a:cxnSpLocks/>
          </p:cNvCxnSpPr>
          <p:nvPr/>
        </p:nvCxnSpPr>
        <p:spPr>
          <a:xfrm>
            <a:off x="-5556" y="6129894"/>
            <a:ext cx="17856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Łącznik prosty 10">
            <a:extLst>
              <a:ext uri="{FF2B5EF4-FFF2-40B4-BE49-F238E27FC236}">
                <a16:creationId xmlns:a16="http://schemas.microsoft.com/office/drawing/2014/main" id="{BDC505F8-F29B-9201-70B4-28A5DBEC6157}"/>
              </a:ext>
            </a:extLst>
          </p:cNvPr>
          <p:cNvCxnSpPr>
            <a:cxnSpLocks/>
          </p:cNvCxnSpPr>
          <p:nvPr/>
        </p:nvCxnSpPr>
        <p:spPr>
          <a:xfrm>
            <a:off x="0" y="7214713"/>
            <a:ext cx="17856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Łącznik prosty 14">
            <a:extLst>
              <a:ext uri="{FF2B5EF4-FFF2-40B4-BE49-F238E27FC236}">
                <a16:creationId xmlns:a16="http://schemas.microsoft.com/office/drawing/2014/main" id="{8D962E13-343A-3876-7122-FA356F4DB5B7}"/>
              </a:ext>
            </a:extLst>
          </p:cNvPr>
          <p:cNvCxnSpPr>
            <a:cxnSpLocks/>
          </p:cNvCxnSpPr>
          <p:nvPr/>
        </p:nvCxnSpPr>
        <p:spPr>
          <a:xfrm>
            <a:off x="0" y="8299532"/>
            <a:ext cx="17856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Łącznik prosty 15">
            <a:extLst>
              <a:ext uri="{FF2B5EF4-FFF2-40B4-BE49-F238E27FC236}">
                <a16:creationId xmlns:a16="http://schemas.microsoft.com/office/drawing/2014/main" id="{0AF053F0-9163-F139-F405-B7BC206529F4}"/>
              </a:ext>
            </a:extLst>
          </p:cNvPr>
          <p:cNvCxnSpPr>
            <a:cxnSpLocks/>
          </p:cNvCxnSpPr>
          <p:nvPr/>
        </p:nvCxnSpPr>
        <p:spPr>
          <a:xfrm>
            <a:off x="-5556" y="9384352"/>
            <a:ext cx="17856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upa 11">
            <a:extLst>
              <a:ext uri="{FF2B5EF4-FFF2-40B4-BE49-F238E27FC236}">
                <a16:creationId xmlns:a16="http://schemas.microsoft.com/office/drawing/2014/main" id="{80D66C28-2D5C-1864-C493-2261D948916B}"/>
              </a:ext>
            </a:extLst>
          </p:cNvPr>
          <p:cNvGrpSpPr/>
          <p:nvPr/>
        </p:nvGrpSpPr>
        <p:grpSpPr>
          <a:xfrm>
            <a:off x="1332144" y="4095817"/>
            <a:ext cx="17689512" cy="848309"/>
            <a:chOff x="1318471" y="5192359"/>
            <a:chExt cx="17689512" cy="848309"/>
          </a:xfrm>
        </p:grpSpPr>
        <p:sp>
          <p:nvSpPr>
            <p:cNvPr id="12" name="Rectangle 8">
              <a:extLst>
                <a:ext uri="{FF2B5EF4-FFF2-40B4-BE49-F238E27FC236}">
                  <a16:creationId xmlns:a16="http://schemas.microsoft.com/office/drawing/2014/main" id="{7F0E345F-141F-5BDF-3BA1-9199A6BDD4F2}"/>
                </a:ext>
              </a:extLst>
            </p:cNvPr>
            <p:cNvSpPr/>
            <p:nvPr/>
          </p:nvSpPr>
          <p:spPr>
            <a:xfrm>
              <a:off x="1318471" y="5192359"/>
              <a:ext cx="4191000" cy="848309"/>
            </a:xfrm>
            <a:prstGeom prst="rect">
              <a:avLst/>
            </a:prstGeom>
            <a:noFill/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72000" rIns="252000" bIns="72000" rtlCol="0" anchor="ctr"/>
            <a:lstStyle/>
            <a:p>
              <a:pPr algn="r"/>
              <a:r>
                <a:rPr lang="pl-PL" sz="2600" dirty="0">
                  <a:solidFill>
                    <a:srgbClr val="004070"/>
                  </a:solidFill>
                  <a:cs typeface="Arial" panose="020B0604020202020204" pitchFamily="34" charset="0"/>
                </a:rPr>
                <a:t>Max. zaangażowanie </a:t>
              </a:r>
              <a:br>
                <a:rPr lang="pl-PL" sz="2600" dirty="0">
                  <a:solidFill>
                    <a:srgbClr val="004070"/>
                  </a:solidFill>
                  <a:cs typeface="Arial" panose="020B0604020202020204" pitchFamily="34" charset="0"/>
                </a:rPr>
              </a:br>
              <a:r>
                <a:rPr lang="pl-PL" sz="2600" dirty="0">
                  <a:solidFill>
                    <a:srgbClr val="004070"/>
                  </a:solidFill>
                  <a:cs typeface="Arial" panose="020B0604020202020204" pitchFamily="34" charset="0"/>
                </a:rPr>
                <a:t>PFR CVC </a:t>
              </a:r>
            </a:p>
          </p:txBody>
        </p:sp>
        <p:sp>
          <p:nvSpPr>
            <p:cNvPr id="27" name="Rectangle 7">
              <a:extLst>
                <a:ext uri="{FF2B5EF4-FFF2-40B4-BE49-F238E27FC236}">
                  <a16:creationId xmlns:a16="http://schemas.microsoft.com/office/drawing/2014/main" id="{4879E282-CE5C-892E-F4F8-F93997C5C689}"/>
                </a:ext>
              </a:extLst>
            </p:cNvPr>
            <p:cNvSpPr/>
            <p:nvPr/>
          </p:nvSpPr>
          <p:spPr>
            <a:xfrm>
              <a:off x="5800989" y="5192359"/>
              <a:ext cx="13206994" cy="848309"/>
            </a:xfrm>
            <a:prstGeom prst="rect">
              <a:avLst/>
            </a:prstGeom>
            <a:noFill/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72000" rIns="36000" bIns="72000" rtlCol="0" anchor="ctr"/>
            <a:lstStyle/>
            <a:p>
              <a:pPr marL="180000" algn="just"/>
              <a:r>
                <a:rPr lang="pl-PL" sz="2600" dirty="0">
                  <a:solidFill>
                    <a:srgbClr val="626769"/>
                  </a:solidFill>
                  <a:cs typeface="Arial" panose="020B0604020202020204" pitchFamily="34" charset="0"/>
                </a:rPr>
                <a:t>do 110 mln PLN (do 60% kapitalizacji Funduszu CVC)</a:t>
              </a:r>
            </a:p>
          </p:txBody>
        </p:sp>
      </p:grpSp>
      <p:grpSp>
        <p:nvGrpSpPr>
          <p:cNvPr id="28" name="Grupa 17">
            <a:extLst>
              <a:ext uri="{FF2B5EF4-FFF2-40B4-BE49-F238E27FC236}">
                <a16:creationId xmlns:a16="http://schemas.microsoft.com/office/drawing/2014/main" id="{CA9A4958-FDA4-6515-367A-60F9577AE243}"/>
              </a:ext>
            </a:extLst>
          </p:cNvPr>
          <p:cNvGrpSpPr/>
          <p:nvPr/>
        </p:nvGrpSpPr>
        <p:grpSpPr>
          <a:xfrm>
            <a:off x="1312915" y="5144843"/>
            <a:ext cx="17689512" cy="880847"/>
            <a:chOff x="1318471" y="6222718"/>
            <a:chExt cx="17689512" cy="880847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92124AA-6B0B-C03A-5EBF-DC79072F4EED}"/>
                </a:ext>
              </a:extLst>
            </p:cNvPr>
            <p:cNvSpPr/>
            <p:nvPr/>
          </p:nvSpPr>
          <p:spPr>
            <a:xfrm>
              <a:off x="1318471" y="6222718"/>
              <a:ext cx="4191000" cy="880847"/>
            </a:xfrm>
            <a:prstGeom prst="rect">
              <a:avLst/>
            </a:prstGeom>
            <a:noFill/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72000" rIns="252000" bIns="72000" rtlCol="0" anchor="ctr"/>
            <a:lstStyle/>
            <a:p>
              <a:pPr algn="r"/>
              <a:r>
                <a:rPr lang="pl-PL" sz="2600" dirty="0">
                  <a:solidFill>
                    <a:srgbClr val="004070"/>
                  </a:solidFill>
                  <a:cs typeface="Arial" panose="020B0604020202020204" pitchFamily="34" charset="0"/>
                </a:rPr>
                <a:t>Wymagany Wkład </a:t>
              </a:r>
              <a:br>
                <a:rPr lang="pl-PL" sz="2600" dirty="0">
                  <a:solidFill>
                    <a:srgbClr val="004070"/>
                  </a:solidFill>
                  <a:cs typeface="Arial" panose="020B0604020202020204" pitchFamily="34" charset="0"/>
                </a:rPr>
              </a:br>
              <a:r>
                <a:rPr lang="pl-PL" sz="2600" dirty="0">
                  <a:solidFill>
                    <a:srgbClr val="004070"/>
                  </a:solidFill>
                  <a:cs typeface="Arial" panose="020B0604020202020204" pitchFamily="34" charset="0"/>
                </a:rPr>
                <a:t>prywatny</a:t>
              </a:r>
            </a:p>
          </p:txBody>
        </p:sp>
        <p:sp>
          <p:nvSpPr>
            <p:cNvPr id="30" name="Rectangle 7">
              <a:extLst>
                <a:ext uri="{FF2B5EF4-FFF2-40B4-BE49-F238E27FC236}">
                  <a16:creationId xmlns:a16="http://schemas.microsoft.com/office/drawing/2014/main" id="{A7A892AF-6B81-5E40-C17B-A26AA0C5AEA9}"/>
                </a:ext>
              </a:extLst>
            </p:cNvPr>
            <p:cNvSpPr/>
            <p:nvPr/>
          </p:nvSpPr>
          <p:spPr>
            <a:xfrm>
              <a:off x="5800989" y="6224443"/>
              <a:ext cx="13206994" cy="879122"/>
            </a:xfrm>
            <a:prstGeom prst="rect">
              <a:avLst/>
            </a:prstGeom>
            <a:noFill/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72000" rIns="36000" bIns="72000" rtlCol="0" anchor="ctr"/>
            <a:lstStyle/>
            <a:p>
              <a:pPr marL="180000" algn="just"/>
              <a:r>
                <a:rPr lang="pl-PL" sz="2600" dirty="0">
                  <a:solidFill>
                    <a:srgbClr val="626769"/>
                  </a:solidFill>
                  <a:cs typeface="Arial" panose="020B0604020202020204" pitchFamily="34" charset="0"/>
                </a:rPr>
                <a:t>40% kapitalizacji Funduszu CVC</a:t>
              </a:r>
            </a:p>
          </p:txBody>
        </p:sp>
      </p:grpSp>
      <p:grpSp>
        <p:nvGrpSpPr>
          <p:cNvPr id="31" name="Grupa 24">
            <a:extLst>
              <a:ext uri="{FF2B5EF4-FFF2-40B4-BE49-F238E27FC236}">
                <a16:creationId xmlns:a16="http://schemas.microsoft.com/office/drawing/2014/main" id="{7039AAD6-E2F8-91B4-6098-218908BB4E25}"/>
              </a:ext>
            </a:extLst>
          </p:cNvPr>
          <p:cNvGrpSpPr/>
          <p:nvPr/>
        </p:nvGrpSpPr>
        <p:grpSpPr>
          <a:xfrm>
            <a:off x="1312915" y="6223458"/>
            <a:ext cx="17689512" cy="887050"/>
            <a:chOff x="1318471" y="7279412"/>
            <a:chExt cx="17689512" cy="887050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AF2D6467-E164-2E10-AEF2-D949AB415DDC}"/>
                </a:ext>
              </a:extLst>
            </p:cNvPr>
            <p:cNvSpPr/>
            <p:nvPr/>
          </p:nvSpPr>
          <p:spPr>
            <a:xfrm>
              <a:off x="1318471" y="7285615"/>
              <a:ext cx="4191000" cy="880847"/>
            </a:xfrm>
            <a:prstGeom prst="rect">
              <a:avLst/>
            </a:prstGeom>
            <a:noFill/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72000" rIns="252000" bIns="72000" rtlCol="0" anchor="ctr"/>
            <a:lstStyle/>
            <a:p>
              <a:pPr algn="r"/>
              <a:r>
                <a:rPr lang="pl-PL" sz="2600" dirty="0">
                  <a:solidFill>
                    <a:srgbClr val="004070"/>
                  </a:solidFill>
                  <a:cs typeface="Arial" panose="020B0604020202020204" pitchFamily="34" charset="0"/>
                </a:rPr>
                <a:t>Wymagany wkład </a:t>
              </a:r>
              <a:br>
                <a:rPr lang="pl-PL" sz="2600" dirty="0">
                  <a:solidFill>
                    <a:srgbClr val="004070"/>
                  </a:solidFill>
                  <a:cs typeface="Arial" panose="020B0604020202020204" pitchFamily="34" charset="0"/>
                </a:rPr>
              </a:br>
              <a:r>
                <a:rPr lang="pl-PL" sz="2600" dirty="0">
                  <a:solidFill>
                    <a:srgbClr val="004070"/>
                  </a:solidFill>
                  <a:cs typeface="Arial" panose="020B0604020202020204" pitchFamily="34" charset="0"/>
                </a:rPr>
                <a:t>zespołu zarządzającego</a:t>
              </a:r>
            </a:p>
          </p:txBody>
        </p:sp>
        <p:sp>
          <p:nvSpPr>
            <p:cNvPr id="33" name="Rectangle 7">
              <a:extLst>
                <a:ext uri="{FF2B5EF4-FFF2-40B4-BE49-F238E27FC236}">
                  <a16:creationId xmlns:a16="http://schemas.microsoft.com/office/drawing/2014/main" id="{AC4F4D36-8112-8B80-066C-7A2257AE5D78}"/>
                </a:ext>
              </a:extLst>
            </p:cNvPr>
            <p:cNvSpPr/>
            <p:nvPr/>
          </p:nvSpPr>
          <p:spPr>
            <a:xfrm>
              <a:off x="5800989" y="7279412"/>
              <a:ext cx="13206994" cy="881607"/>
            </a:xfrm>
            <a:prstGeom prst="rect">
              <a:avLst/>
            </a:prstGeom>
            <a:noFill/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72000" rIns="36000" bIns="72000" rtlCol="0" anchor="ctr"/>
            <a:lstStyle/>
            <a:p>
              <a:pPr marL="180000" algn="just"/>
              <a:r>
                <a:rPr lang="pl-PL" sz="2600" dirty="0">
                  <a:solidFill>
                    <a:srgbClr val="626769"/>
                  </a:solidFill>
                  <a:cs typeface="Arial" panose="020B0604020202020204" pitchFamily="34" charset="0"/>
                </a:rPr>
                <a:t>1%-20% kapitalizacji Funduszu CVC</a:t>
              </a:r>
            </a:p>
          </p:txBody>
        </p:sp>
      </p:grpSp>
      <p:grpSp>
        <p:nvGrpSpPr>
          <p:cNvPr id="34" name="Grupa 25">
            <a:extLst>
              <a:ext uri="{FF2B5EF4-FFF2-40B4-BE49-F238E27FC236}">
                <a16:creationId xmlns:a16="http://schemas.microsoft.com/office/drawing/2014/main" id="{AEB18E01-F3EE-6292-25F8-43581F1489E0}"/>
              </a:ext>
            </a:extLst>
          </p:cNvPr>
          <p:cNvGrpSpPr/>
          <p:nvPr/>
        </p:nvGrpSpPr>
        <p:grpSpPr>
          <a:xfrm>
            <a:off x="1084033" y="7310961"/>
            <a:ext cx="17910278" cy="892323"/>
            <a:chOff x="1097705" y="8348512"/>
            <a:chExt cx="17910278" cy="892323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19F438F1-EDC3-1BA3-8D5B-2E1FFB4D1200}"/>
                </a:ext>
              </a:extLst>
            </p:cNvPr>
            <p:cNvSpPr/>
            <p:nvPr/>
          </p:nvSpPr>
          <p:spPr>
            <a:xfrm>
              <a:off x="1097705" y="8348512"/>
              <a:ext cx="4411766" cy="880847"/>
            </a:xfrm>
            <a:prstGeom prst="rect">
              <a:avLst/>
            </a:prstGeom>
            <a:noFill/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72000" rIns="252000" bIns="72000" rtlCol="0" anchor="ctr"/>
            <a:lstStyle/>
            <a:p>
              <a:pPr algn="r"/>
              <a:r>
                <a:rPr lang="pl-PL" sz="2600" dirty="0">
                  <a:solidFill>
                    <a:srgbClr val="004070"/>
                  </a:solidFill>
                  <a:cs typeface="Arial" panose="020B0604020202020204" pitchFamily="34" charset="0"/>
                </a:rPr>
                <a:t>Możliwa asymetria zysku dla Inwestora Korporacyjnego</a:t>
              </a:r>
            </a:p>
          </p:txBody>
        </p:sp>
        <p:sp>
          <p:nvSpPr>
            <p:cNvPr id="36" name="Rectangle 7">
              <a:extLst>
                <a:ext uri="{FF2B5EF4-FFF2-40B4-BE49-F238E27FC236}">
                  <a16:creationId xmlns:a16="http://schemas.microsoft.com/office/drawing/2014/main" id="{2B840568-1038-8272-5D28-FE738EF62878}"/>
                </a:ext>
              </a:extLst>
            </p:cNvPr>
            <p:cNvSpPr/>
            <p:nvPr/>
          </p:nvSpPr>
          <p:spPr>
            <a:xfrm>
              <a:off x="5800989" y="8361713"/>
              <a:ext cx="13206994" cy="879122"/>
            </a:xfrm>
            <a:prstGeom prst="rect">
              <a:avLst/>
            </a:prstGeom>
            <a:noFill/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72000" rIns="36000" bIns="72000" rtlCol="0" anchor="ctr"/>
            <a:lstStyle/>
            <a:p>
              <a:pPr marL="180000" algn="just"/>
              <a:r>
                <a:rPr lang="pl-PL" sz="2600" dirty="0">
                  <a:solidFill>
                    <a:srgbClr val="626769"/>
                  </a:solidFill>
                  <a:cs typeface="Arial" panose="020B0604020202020204" pitchFamily="34" charset="0"/>
                </a:rPr>
                <a:t>do 1,5x</a:t>
              </a:r>
            </a:p>
          </p:txBody>
        </p:sp>
      </p:grpSp>
      <p:grpSp>
        <p:nvGrpSpPr>
          <p:cNvPr id="37" name="Grupa 26">
            <a:extLst>
              <a:ext uri="{FF2B5EF4-FFF2-40B4-BE49-F238E27FC236}">
                <a16:creationId xmlns:a16="http://schemas.microsoft.com/office/drawing/2014/main" id="{4DFBF7DE-CE2F-5F02-D9CA-822356636371}"/>
              </a:ext>
            </a:extLst>
          </p:cNvPr>
          <p:cNvGrpSpPr/>
          <p:nvPr/>
        </p:nvGrpSpPr>
        <p:grpSpPr>
          <a:xfrm>
            <a:off x="1312915" y="8409814"/>
            <a:ext cx="17689512" cy="880847"/>
            <a:chOff x="1318471" y="9412118"/>
            <a:chExt cx="17689512" cy="880847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D16EE4C8-EBEB-1F8F-1FE9-F79444E18976}"/>
                </a:ext>
              </a:extLst>
            </p:cNvPr>
            <p:cNvSpPr/>
            <p:nvPr/>
          </p:nvSpPr>
          <p:spPr>
            <a:xfrm>
              <a:off x="1318471" y="9412118"/>
              <a:ext cx="4191000" cy="880847"/>
            </a:xfrm>
            <a:prstGeom prst="rect">
              <a:avLst/>
            </a:prstGeom>
            <a:noFill/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72000" rIns="252000" bIns="72000" rtlCol="0" anchor="ctr"/>
            <a:lstStyle/>
            <a:p>
              <a:pPr algn="r"/>
              <a:r>
                <a:rPr lang="pl-PL" sz="2600" dirty="0">
                  <a:solidFill>
                    <a:srgbClr val="004070"/>
                  </a:solidFill>
                  <a:cs typeface="Arial" panose="020B0604020202020204" pitchFamily="34" charset="0"/>
                </a:rPr>
                <a:t>Okres inwestycyjny</a:t>
              </a:r>
            </a:p>
          </p:txBody>
        </p:sp>
        <p:sp>
          <p:nvSpPr>
            <p:cNvPr id="39" name="Rectangle 7">
              <a:extLst>
                <a:ext uri="{FF2B5EF4-FFF2-40B4-BE49-F238E27FC236}">
                  <a16:creationId xmlns:a16="http://schemas.microsoft.com/office/drawing/2014/main" id="{FE76B73B-091E-4F7B-5D71-744D6C12D15C}"/>
                </a:ext>
              </a:extLst>
            </p:cNvPr>
            <p:cNvSpPr/>
            <p:nvPr/>
          </p:nvSpPr>
          <p:spPr>
            <a:xfrm>
              <a:off x="5800989" y="9413843"/>
              <a:ext cx="13206994" cy="879122"/>
            </a:xfrm>
            <a:prstGeom prst="rect">
              <a:avLst/>
            </a:prstGeom>
            <a:noFill/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72000" rIns="36000" bIns="72000" rtlCol="0" anchor="ctr"/>
            <a:lstStyle/>
            <a:p>
              <a:pPr marL="180000" algn="just"/>
              <a:r>
                <a:rPr lang="pl-PL" sz="2600" dirty="0">
                  <a:solidFill>
                    <a:srgbClr val="626769"/>
                  </a:solidFill>
                  <a:cs typeface="Arial" panose="020B0604020202020204" pitchFamily="34" charset="0"/>
                </a:rPr>
                <a:t>4 lata (z opcją wydłużenia o 1 rok)</a:t>
              </a:r>
            </a:p>
          </p:txBody>
        </p:sp>
      </p:grpSp>
      <p:sp>
        <p:nvSpPr>
          <p:cNvPr id="41" name="object 3">
            <a:extLst>
              <a:ext uri="{FF2B5EF4-FFF2-40B4-BE49-F238E27FC236}">
                <a16:creationId xmlns:a16="http://schemas.microsoft.com/office/drawing/2014/main" id="{8E919ACE-9FC2-996C-5172-E2BB25882239}"/>
              </a:ext>
            </a:extLst>
          </p:cNvPr>
          <p:cNvSpPr txBox="1"/>
          <p:nvPr/>
        </p:nvSpPr>
        <p:spPr>
          <a:xfrm>
            <a:off x="1084033" y="2913389"/>
            <a:ext cx="18036611" cy="408274"/>
          </a:xfrm>
          <a:prstGeom prst="rect">
            <a:avLst/>
          </a:prstGeom>
        </p:spPr>
        <p:txBody>
          <a:bodyPr vert="horz" wrap="square" lIns="0" tIns="8086" rIns="0" bIns="0" rtlCol="0">
            <a:spAutoFit/>
          </a:bodyPr>
          <a:lstStyle/>
          <a:p>
            <a:pPr marL="7701">
              <a:spcBef>
                <a:spcPts val="64"/>
              </a:spcBef>
            </a:pPr>
            <a:r>
              <a:rPr lang="pl-PL" sz="2600" spc="-18" dirty="0">
                <a:solidFill>
                  <a:srgbClr val="626769"/>
                </a:solidFill>
                <a:latin typeface="Calibri Light"/>
                <a:cs typeface="Calibri Light"/>
              </a:rPr>
              <a:t>Program CVC oferuje korzystny podział zysku dla Inwestora Korporacyjnego finansowany z części zwrotu z inwestycji PFR CVC</a:t>
            </a:r>
            <a:endParaRPr lang="pl-PL" sz="2600" dirty="0">
              <a:latin typeface="Calibri Light"/>
              <a:cs typeface="Calibri Light"/>
            </a:endParaRPr>
          </a:p>
        </p:txBody>
      </p:sp>
      <p:grpSp>
        <p:nvGrpSpPr>
          <p:cNvPr id="5" name="Grupa 15">
            <a:extLst>
              <a:ext uri="{FF2B5EF4-FFF2-40B4-BE49-F238E27FC236}">
                <a16:creationId xmlns:a16="http://schemas.microsoft.com/office/drawing/2014/main" id="{BFBC179E-2288-C58F-230E-FC07EA91CE7D}"/>
              </a:ext>
            </a:extLst>
          </p:cNvPr>
          <p:cNvGrpSpPr/>
          <p:nvPr/>
        </p:nvGrpSpPr>
        <p:grpSpPr>
          <a:xfrm>
            <a:off x="1084034" y="9486033"/>
            <a:ext cx="16766411" cy="878213"/>
            <a:chOff x="638228" y="4162000"/>
            <a:chExt cx="10938617" cy="878213"/>
          </a:xfrm>
        </p:grpSpPr>
        <p:sp>
          <p:nvSpPr>
            <p:cNvPr id="8" name="Rectangle 8">
              <a:extLst>
                <a:ext uri="{FF2B5EF4-FFF2-40B4-BE49-F238E27FC236}">
                  <a16:creationId xmlns:a16="http://schemas.microsoft.com/office/drawing/2014/main" id="{2BCB7F12-4B23-3CC5-08A7-A7E4585E15E2}"/>
                </a:ext>
              </a:extLst>
            </p:cNvPr>
            <p:cNvSpPr/>
            <p:nvPr/>
          </p:nvSpPr>
          <p:spPr>
            <a:xfrm>
              <a:off x="638228" y="4162000"/>
              <a:ext cx="2896132" cy="848309"/>
            </a:xfrm>
            <a:prstGeom prst="rect">
              <a:avLst/>
            </a:prstGeom>
            <a:noFill/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72000" rIns="252000" bIns="72000" rtlCol="0" anchor="ctr"/>
            <a:lstStyle/>
            <a:p>
              <a:pPr algn="r"/>
              <a:r>
                <a:rPr lang="pl-PL" sz="2600" dirty="0">
                  <a:solidFill>
                    <a:srgbClr val="004070"/>
                  </a:solidFill>
                  <a:cs typeface="Arial" panose="020B0604020202020204" pitchFamily="34" charset="0"/>
                </a:rPr>
                <a:t>Kryteria doboru inwestycji</a:t>
              </a:r>
            </a:p>
          </p:txBody>
        </p:sp>
        <p:sp>
          <p:nvSpPr>
            <p:cNvPr id="10" name="pole tekstowe 19">
              <a:extLst>
                <a:ext uri="{FF2B5EF4-FFF2-40B4-BE49-F238E27FC236}">
                  <a16:creationId xmlns:a16="http://schemas.microsoft.com/office/drawing/2014/main" id="{00EA2559-8AF6-E530-6382-2F5269042055}"/>
                </a:ext>
              </a:extLst>
            </p:cNvPr>
            <p:cNvSpPr txBox="1"/>
            <p:nvPr/>
          </p:nvSpPr>
          <p:spPr>
            <a:xfrm>
              <a:off x="3854760" y="4239994"/>
              <a:ext cx="7722085" cy="80021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pl-PL" sz="2600" dirty="0">
                  <a:solidFill>
                    <a:srgbClr val="626769"/>
                  </a:solidFill>
                  <a:cs typeface="Arial" panose="020B0604020202020204" pitchFamily="34" charset="0"/>
                </a:rPr>
                <a:t>min. 60% inwestycji w spółki z siedzibą w Polsce, brak ograniczeń w zakresie etapu rozwoju spółki i sektora (z wyjątkiem sektorów wskazanych w pkt 9 Term Sheet)</a:t>
              </a:r>
              <a:endParaRPr lang="en-US" sz="2600" dirty="0">
                <a:solidFill>
                  <a:srgbClr val="626769"/>
                </a:solidFill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75025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84033" y="1773878"/>
            <a:ext cx="14846710" cy="694421"/>
          </a:xfrm>
          <a:prstGeom prst="rect">
            <a:avLst/>
          </a:prstGeom>
        </p:spPr>
        <p:txBody>
          <a:bodyPr vert="horz" wrap="square" lIns="0" tIns="17145" rIns="0" bIns="0" rtlCol="0" anchor="ctr">
            <a:spAutoFit/>
          </a:bodyPr>
          <a:lstStyle/>
          <a:p>
            <a:pPr marL="12700">
              <a:spcBef>
                <a:spcPts val="135"/>
              </a:spcBef>
            </a:pPr>
            <a:r>
              <a:rPr lang="pl-PL" sz="4400" kern="1200" spc="-95" dirty="0">
                <a:solidFill>
                  <a:srgbClr val="003B50"/>
                </a:solidFill>
                <a:ea typeface="+mn-ea"/>
              </a:rPr>
              <a:t>Rozliczenie wyjść z inwestycji – asymetria zysku</a:t>
            </a:r>
          </a:p>
        </p:txBody>
      </p:sp>
      <p:sp>
        <p:nvSpPr>
          <p:cNvPr id="6" name="object 10">
            <a:extLst>
              <a:ext uri="{FF2B5EF4-FFF2-40B4-BE49-F238E27FC236}">
                <a16:creationId xmlns:a16="http://schemas.microsoft.com/office/drawing/2014/main" id="{602B585F-96FB-C29F-18A7-6CCA2847BB17}"/>
              </a:ext>
            </a:extLst>
          </p:cNvPr>
          <p:cNvSpPr txBox="1"/>
          <p:nvPr/>
        </p:nvSpPr>
        <p:spPr>
          <a:xfrm>
            <a:off x="19021656" y="10710639"/>
            <a:ext cx="341627" cy="2583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1">
              <a:lnSpc>
                <a:spcPts val="1976"/>
              </a:lnSpc>
            </a:pPr>
            <a:fld id="{81D60167-4931-47E6-BA6A-407CBD079E47}" type="slidenum">
              <a:rPr sz="1949" spc="10">
                <a:solidFill>
                  <a:srgbClr val="003B50"/>
                </a:solidFill>
                <a:latin typeface="Calibri Light"/>
                <a:cs typeface="Calibri Light"/>
              </a:rPr>
              <a:pPr marL="38101">
                <a:lnSpc>
                  <a:spcPts val="1976"/>
                </a:lnSpc>
              </a:pPr>
              <a:t>6</a:t>
            </a:fld>
            <a:endParaRPr sz="1949" dirty="0">
              <a:solidFill>
                <a:srgbClr val="003B50"/>
              </a:solidFill>
              <a:latin typeface="Calibri Light"/>
              <a:cs typeface="Calibri Light"/>
            </a:endParaRPr>
          </a:p>
        </p:txBody>
      </p:sp>
      <p:pic>
        <p:nvPicPr>
          <p:cNvPr id="13" name="Grafika 12">
            <a:extLst>
              <a:ext uri="{FF2B5EF4-FFF2-40B4-BE49-F238E27FC236}">
                <a16:creationId xmlns:a16="http://schemas.microsoft.com/office/drawing/2014/main" id="{8B3DBCD5-5FD6-B362-6542-776413A1582E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/>
        </p:blipFill>
        <p:spPr>
          <a:xfrm>
            <a:off x="16271759" y="1190674"/>
            <a:ext cx="2751773" cy="1092993"/>
          </a:xfrm>
          <a:prstGeom prst="rect">
            <a:avLst/>
          </a:prstGeom>
        </p:spPr>
      </p:pic>
      <p:sp>
        <p:nvSpPr>
          <p:cNvPr id="3" name="Rectangle 25">
            <a:extLst>
              <a:ext uri="{FF2B5EF4-FFF2-40B4-BE49-F238E27FC236}">
                <a16:creationId xmlns:a16="http://schemas.microsoft.com/office/drawing/2014/main" id="{AA84E1A3-1D3D-2D83-89A9-AF67A5FB4C4C}"/>
              </a:ext>
            </a:extLst>
          </p:cNvPr>
          <p:cNvSpPr/>
          <p:nvPr/>
        </p:nvSpPr>
        <p:spPr>
          <a:xfrm>
            <a:off x="3690146" y="3521076"/>
            <a:ext cx="2743200" cy="1085182"/>
          </a:xfrm>
          <a:prstGeom prst="rect">
            <a:avLst/>
          </a:prstGeom>
          <a:solidFill>
            <a:srgbClr val="A4A8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latin typeface="+mj-lt"/>
                <a:cs typeface="Times New Roman" panose="02020603050405020304" pitchFamily="18" charset="0"/>
              </a:rPr>
              <a:t>Zwrot kapitału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4" name="Rectangle 25">
            <a:extLst>
              <a:ext uri="{FF2B5EF4-FFF2-40B4-BE49-F238E27FC236}">
                <a16:creationId xmlns:a16="http://schemas.microsoft.com/office/drawing/2014/main" id="{E0340FF2-1E9F-4AD5-1001-6B89649022C7}"/>
              </a:ext>
            </a:extLst>
          </p:cNvPr>
          <p:cNvSpPr/>
          <p:nvPr/>
        </p:nvSpPr>
        <p:spPr>
          <a:xfrm>
            <a:off x="3690146" y="4811105"/>
            <a:ext cx="2743200" cy="873225"/>
          </a:xfrm>
          <a:prstGeom prst="rect">
            <a:avLst/>
          </a:prstGeom>
          <a:solidFill>
            <a:srgbClr val="A4A8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latin typeface="+mj-lt"/>
                <a:cs typeface="Times New Roman" panose="02020603050405020304" pitchFamily="18" charset="0"/>
              </a:rPr>
              <a:t>Minimalna stopa zwrotu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" name="Rectangle 25">
            <a:extLst>
              <a:ext uri="{FF2B5EF4-FFF2-40B4-BE49-F238E27FC236}">
                <a16:creationId xmlns:a16="http://schemas.microsoft.com/office/drawing/2014/main" id="{A94F949C-A5E5-9877-8F2B-2F82CA0A9584}"/>
              </a:ext>
            </a:extLst>
          </p:cNvPr>
          <p:cNvSpPr/>
          <p:nvPr/>
        </p:nvSpPr>
        <p:spPr>
          <a:xfrm>
            <a:off x="3690146" y="5889177"/>
            <a:ext cx="2743200" cy="4332129"/>
          </a:xfrm>
          <a:prstGeom prst="rect">
            <a:avLst/>
          </a:prstGeom>
          <a:solidFill>
            <a:srgbClr val="A4A8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latin typeface="+mj-lt"/>
                <a:cs typeface="Times New Roman" panose="02020603050405020304" pitchFamily="18" charset="0"/>
              </a:rPr>
              <a:t>Nadwyżka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7D6EDC8B-D4C1-FCC1-2AA0-25F2D8C888F6}"/>
              </a:ext>
            </a:extLst>
          </p:cNvPr>
          <p:cNvSpPr/>
          <p:nvPr/>
        </p:nvSpPr>
        <p:spPr>
          <a:xfrm>
            <a:off x="6661946" y="3521075"/>
            <a:ext cx="9258298" cy="1085183"/>
          </a:xfrm>
          <a:prstGeom prst="rect">
            <a:avLst/>
          </a:prstGeom>
          <a:solidFill>
            <a:srgbClr val="0040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pl-PL" dirty="0">
                <a:latin typeface="+mj-lt"/>
                <a:cs typeface="Calibri Light" panose="020F0302020204030204" pitchFamily="34" charset="0"/>
              </a:rPr>
              <a:t>Zwrot środków proporcjonalnie do wysokości wkładów wniesionych do Funduszu CVC.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l-PL" dirty="0">
                <a:latin typeface="+mj-lt"/>
                <a:cs typeface="Calibri Light" panose="020F0302020204030204" pitchFamily="34" charset="0"/>
              </a:rPr>
              <a:t>Do momentu zwrotu 100% wniesionych wkładów przez akcjonariuszy.</a:t>
            </a:r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id="{4F94B064-E628-D905-D9D9-8F449E4CDB2C}"/>
              </a:ext>
            </a:extLst>
          </p:cNvPr>
          <p:cNvSpPr/>
          <p:nvPr/>
        </p:nvSpPr>
        <p:spPr>
          <a:xfrm>
            <a:off x="6661946" y="4811106"/>
            <a:ext cx="9258298" cy="873225"/>
          </a:xfrm>
          <a:prstGeom prst="rect">
            <a:avLst/>
          </a:prstGeom>
          <a:solidFill>
            <a:srgbClr val="0040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pl-PL" dirty="0">
                <a:latin typeface="+mj-lt"/>
                <a:cs typeface="Calibri Light" panose="020F0302020204030204" pitchFamily="34" charset="0"/>
              </a:rPr>
              <a:t>W drugiej kolejności zwracane będą inwestorom Funduszu CVC środki do wysokości Minimalnej Stopy Zwrotu, określonej w Umowie Inwestorskiej.</a:t>
            </a:r>
          </a:p>
        </p:txBody>
      </p:sp>
      <p:sp>
        <p:nvSpPr>
          <p:cNvPr id="12" name="Rectangle 7">
            <a:extLst>
              <a:ext uri="{FF2B5EF4-FFF2-40B4-BE49-F238E27FC236}">
                <a16:creationId xmlns:a16="http://schemas.microsoft.com/office/drawing/2014/main" id="{54F3A0C1-4C47-B9C3-2AD4-744CC0FF8AE9}"/>
              </a:ext>
            </a:extLst>
          </p:cNvPr>
          <p:cNvSpPr/>
          <p:nvPr/>
        </p:nvSpPr>
        <p:spPr>
          <a:xfrm>
            <a:off x="6651287" y="5889177"/>
            <a:ext cx="1810657" cy="1085183"/>
          </a:xfrm>
          <a:prstGeom prst="rect">
            <a:avLst/>
          </a:prstGeom>
          <a:solidFill>
            <a:srgbClr val="B619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dirty="0">
                <a:latin typeface="+mj-lt"/>
                <a:cs typeface="Calibri Light" panose="020F0302020204030204" pitchFamily="34" charset="0"/>
              </a:rPr>
              <a:t>Zespół zarządzający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1AC8D84-87E7-7BDC-088C-8EAC70928FEE}"/>
              </a:ext>
            </a:extLst>
          </p:cNvPr>
          <p:cNvSpPr/>
          <p:nvPr/>
        </p:nvSpPr>
        <p:spPr>
          <a:xfrm>
            <a:off x="6651287" y="7179206"/>
            <a:ext cx="1810657" cy="1510380"/>
          </a:xfrm>
          <a:prstGeom prst="rect">
            <a:avLst/>
          </a:prstGeom>
          <a:solidFill>
            <a:srgbClr val="B619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dirty="0">
                <a:latin typeface="+mj-lt"/>
                <a:cs typeface="Calibri Light" panose="020F0302020204030204" pitchFamily="34" charset="0"/>
              </a:rPr>
              <a:t>Inwestor Korporacyjny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772A8BF-5FB7-3003-80BA-71582EACD47D}"/>
              </a:ext>
            </a:extLst>
          </p:cNvPr>
          <p:cNvSpPr/>
          <p:nvPr/>
        </p:nvSpPr>
        <p:spPr>
          <a:xfrm>
            <a:off x="6661946" y="8894433"/>
            <a:ext cx="1810657" cy="1326874"/>
          </a:xfrm>
          <a:prstGeom prst="rect">
            <a:avLst/>
          </a:prstGeom>
          <a:solidFill>
            <a:srgbClr val="B619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dirty="0">
                <a:latin typeface="+mj-lt"/>
                <a:cs typeface="Calibri Light" panose="020F0302020204030204" pitchFamily="34" charset="0"/>
              </a:rPr>
              <a:t>PFR CVC</a:t>
            </a:r>
          </a:p>
        </p:txBody>
      </p:sp>
      <p:sp>
        <p:nvSpPr>
          <p:cNvPr id="23" name="Rectangle 7">
            <a:extLst>
              <a:ext uri="{FF2B5EF4-FFF2-40B4-BE49-F238E27FC236}">
                <a16:creationId xmlns:a16="http://schemas.microsoft.com/office/drawing/2014/main" id="{76FD5B8F-F727-3FDD-E6E3-D3BF57940F04}"/>
              </a:ext>
            </a:extLst>
          </p:cNvPr>
          <p:cNvSpPr/>
          <p:nvPr/>
        </p:nvSpPr>
        <p:spPr>
          <a:xfrm>
            <a:off x="8648096" y="5889177"/>
            <a:ext cx="7272148" cy="1085183"/>
          </a:xfrm>
          <a:prstGeom prst="rect">
            <a:avLst/>
          </a:prstGeom>
          <a:solidFill>
            <a:srgbClr val="0040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pl-PL" dirty="0">
                <a:latin typeface="+mj-lt"/>
                <a:cs typeface="Calibri Light" panose="020F0302020204030204" pitchFamily="34" charset="0"/>
              </a:rPr>
              <a:t>Dystrybucja w formie Carried Interest (do 30%)</a:t>
            </a:r>
          </a:p>
          <a:p>
            <a:r>
              <a:rPr lang="pl-PL" dirty="0">
                <a:latin typeface="+mj-lt"/>
                <a:cs typeface="Calibri Light" panose="020F0302020204030204" pitchFamily="34" charset="0"/>
              </a:rPr>
              <a:t>				</a:t>
            </a:r>
            <a:r>
              <a:rPr lang="pl-PL" sz="2200" b="1" dirty="0">
                <a:latin typeface="+mj-lt"/>
                <a:cs typeface="Calibri Light" panose="020F0302020204030204" pitchFamily="34" charset="0"/>
              </a:rPr>
              <a:t>+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l-PL" dirty="0">
                <a:latin typeface="+mj-lt"/>
                <a:cs typeface="Calibri Light" panose="020F0302020204030204" pitchFamily="34" charset="0"/>
              </a:rPr>
              <a:t>Proporcjonalnie do udziału zespołu zarządzającego w kapitalizacji Funduszu CVC.</a:t>
            </a:r>
            <a:endParaRPr lang="en-US" dirty="0">
              <a:latin typeface="+mj-lt"/>
              <a:cs typeface="Calibri Light" panose="020F0302020204030204" pitchFamily="34" charset="0"/>
            </a:endParaRPr>
          </a:p>
        </p:txBody>
      </p:sp>
      <p:sp>
        <p:nvSpPr>
          <p:cNvPr id="24" name="Rectangle 7">
            <a:extLst>
              <a:ext uri="{FF2B5EF4-FFF2-40B4-BE49-F238E27FC236}">
                <a16:creationId xmlns:a16="http://schemas.microsoft.com/office/drawing/2014/main" id="{8ECDCFC7-2B61-183D-22F8-8DC4875D1484}"/>
              </a:ext>
            </a:extLst>
          </p:cNvPr>
          <p:cNvSpPr/>
          <p:nvPr/>
        </p:nvSpPr>
        <p:spPr>
          <a:xfrm>
            <a:off x="8648096" y="7179205"/>
            <a:ext cx="7272148" cy="1510381"/>
          </a:xfrm>
          <a:prstGeom prst="rect">
            <a:avLst/>
          </a:prstGeom>
          <a:solidFill>
            <a:srgbClr val="0040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pl-PL" dirty="0">
                <a:latin typeface="+mj-lt"/>
                <a:cs typeface="Calibri Light" panose="020F0302020204030204" pitchFamily="34" charset="0"/>
              </a:rPr>
              <a:t>Proporcjonalnie do udziału Inwestora Korporacyjnego w kapitalizacji Funduszu CVC, z uwzględnieniem Asymetrii, określonej jako iloczyn </a:t>
            </a:r>
            <a:br>
              <a:rPr lang="pl-PL" dirty="0">
                <a:latin typeface="+mj-lt"/>
                <a:cs typeface="Calibri Light" panose="020F0302020204030204" pitchFamily="34" charset="0"/>
              </a:rPr>
            </a:br>
            <a:r>
              <a:rPr lang="pl-PL" b="1" dirty="0">
                <a:latin typeface="+mj-lt"/>
                <a:cs typeface="Calibri Light" panose="020F0302020204030204" pitchFamily="34" charset="0"/>
              </a:rPr>
              <a:t>1,0-1,5x</a:t>
            </a:r>
            <a:r>
              <a:rPr lang="pl-PL" dirty="0">
                <a:latin typeface="+mj-lt"/>
                <a:cs typeface="Calibri Light" panose="020F0302020204030204" pitchFamily="34" charset="0"/>
              </a:rPr>
              <a:t>, tj. jeśli udział %-owy Inwestora Korporacyjnego wynosi 40%, natomiast asymetria 1,5x, to Inwestor Korporacyjny ma prawo do 60% (40% x 1,5) kwoty Nadwyżki pomniejszonej o Carried Interest.</a:t>
            </a:r>
          </a:p>
        </p:txBody>
      </p:sp>
      <p:sp>
        <p:nvSpPr>
          <p:cNvPr id="25" name="Rectangle 7">
            <a:extLst>
              <a:ext uri="{FF2B5EF4-FFF2-40B4-BE49-F238E27FC236}">
                <a16:creationId xmlns:a16="http://schemas.microsoft.com/office/drawing/2014/main" id="{8B62FB16-3639-9689-CE1D-66AD431E7A0E}"/>
              </a:ext>
            </a:extLst>
          </p:cNvPr>
          <p:cNvSpPr/>
          <p:nvPr/>
        </p:nvSpPr>
        <p:spPr>
          <a:xfrm>
            <a:off x="8648096" y="8910465"/>
            <a:ext cx="7272148" cy="1310841"/>
          </a:xfrm>
          <a:prstGeom prst="rect">
            <a:avLst/>
          </a:prstGeom>
          <a:solidFill>
            <a:srgbClr val="0040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pl-PL" dirty="0">
                <a:latin typeface="+mj-lt"/>
                <a:cs typeface="Calibri Light" panose="020F0302020204030204" pitchFamily="34" charset="0"/>
              </a:rPr>
              <a:t>Zwrot dla PFR CVC w postaci pozostałych środków. </a:t>
            </a:r>
          </a:p>
        </p:txBody>
      </p:sp>
    </p:spTree>
    <p:extLst>
      <p:ext uri="{BB962C8B-B14F-4D97-AF65-F5344CB8AC3E}">
        <p14:creationId xmlns:p14="http://schemas.microsoft.com/office/powerpoint/2010/main" val="20459714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trzałka: pięciokąt 25">
            <a:extLst>
              <a:ext uri="{FF2B5EF4-FFF2-40B4-BE49-F238E27FC236}">
                <a16:creationId xmlns:a16="http://schemas.microsoft.com/office/drawing/2014/main" id="{66B775ED-AD77-2FD3-DA6B-F943165325BE}"/>
              </a:ext>
            </a:extLst>
          </p:cNvPr>
          <p:cNvSpPr/>
          <p:nvPr/>
        </p:nvSpPr>
        <p:spPr>
          <a:xfrm>
            <a:off x="13180272" y="5202157"/>
            <a:ext cx="5343000" cy="653033"/>
          </a:xfrm>
          <a:prstGeom prst="homePlate">
            <a:avLst/>
          </a:prstGeom>
          <a:solidFill>
            <a:srgbClr val="00406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968" dirty="0"/>
              <a:t>  IX-X 2026</a:t>
            </a:r>
          </a:p>
        </p:txBody>
      </p:sp>
      <p:sp>
        <p:nvSpPr>
          <p:cNvPr id="28" name="Strzałka: pięciokąt 27">
            <a:extLst>
              <a:ext uri="{FF2B5EF4-FFF2-40B4-BE49-F238E27FC236}">
                <a16:creationId xmlns:a16="http://schemas.microsoft.com/office/drawing/2014/main" id="{1DE99B15-6657-49E9-BD20-A3C06D567E40}"/>
              </a:ext>
            </a:extLst>
          </p:cNvPr>
          <p:cNvSpPr/>
          <p:nvPr/>
        </p:nvSpPr>
        <p:spPr>
          <a:xfrm>
            <a:off x="10641641" y="4404803"/>
            <a:ext cx="5343000" cy="653033"/>
          </a:xfrm>
          <a:prstGeom prst="homePlate">
            <a:avLst/>
          </a:prstGeom>
          <a:solidFill>
            <a:srgbClr val="738F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968" dirty="0"/>
              <a:t> VIII-IX 2026</a:t>
            </a:r>
          </a:p>
        </p:txBody>
      </p:sp>
      <p:sp>
        <p:nvSpPr>
          <p:cNvPr id="30" name="Strzałka: pięciokąt 29">
            <a:extLst>
              <a:ext uri="{FF2B5EF4-FFF2-40B4-BE49-F238E27FC236}">
                <a16:creationId xmlns:a16="http://schemas.microsoft.com/office/drawing/2014/main" id="{F1D921B3-A7D8-5B01-995A-84637B8BA412}"/>
              </a:ext>
            </a:extLst>
          </p:cNvPr>
          <p:cNvSpPr/>
          <p:nvPr/>
        </p:nvSpPr>
        <p:spPr>
          <a:xfrm>
            <a:off x="5254376" y="3939092"/>
            <a:ext cx="5343000" cy="653033"/>
          </a:xfrm>
          <a:prstGeom prst="homePlate">
            <a:avLst/>
          </a:prstGeom>
          <a:solidFill>
            <a:srgbClr val="00406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968" dirty="0"/>
              <a:t>  VI-VIII 2026</a:t>
            </a:r>
          </a:p>
        </p:txBody>
      </p:sp>
      <p:sp>
        <p:nvSpPr>
          <p:cNvPr id="34" name="Strzałka: pięciokąt 33">
            <a:extLst>
              <a:ext uri="{FF2B5EF4-FFF2-40B4-BE49-F238E27FC236}">
                <a16:creationId xmlns:a16="http://schemas.microsoft.com/office/drawing/2014/main" id="{AD8D08EA-3F93-7BC3-B53D-D6D5CD9BD1FB}"/>
              </a:ext>
            </a:extLst>
          </p:cNvPr>
          <p:cNvSpPr/>
          <p:nvPr/>
        </p:nvSpPr>
        <p:spPr>
          <a:xfrm>
            <a:off x="2844564" y="3286977"/>
            <a:ext cx="2299757" cy="653033"/>
          </a:xfrm>
          <a:prstGeom prst="homePlate">
            <a:avLst/>
          </a:prstGeom>
          <a:solidFill>
            <a:srgbClr val="738F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639" dirty="0"/>
              <a:t>V-VI 2026</a:t>
            </a:r>
          </a:p>
        </p:txBody>
      </p:sp>
      <p:sp>
        <p:nvSpPr>
          <p:cNvPr id="37" name="Strzałka: pagon 36">
            <a:extLst>
              <a:ext uri="{FF2B5EF4-FFF2-40B4-BE49-F238E27FC236}">
                <a16:creationId xmlns:a16="http://schemas.microsoft.com/office/drawing/2014/main" id="{06E977A1-D89B-2726-B5AD-CE5386A520D3}"/>
              </a:ext>
            </a:extLst>
          </p:cNvPr>
          <p:cNvSpPr/>
          <p:nvPr/>
        </p:nvSpPr>
        <p:spPr>
          <a:xfrm rot="16200000">
            <a:off x="3666031" y="6066591"/>
            <a:ext cx="445192" cy="675420"/>
          </a:xfrm>
          <a:prstGeom prst="chevron">
            <a:avLst/>
          </a:prstGeom>
          <a:noFill/>
          <a:ln>
            <a:solidFill>
              <a:srgbClr val="00406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2968">
              <a:solidFill>
                <a:schemeClr val="tx1"/>
              </a:solidFill>
            </a:endParaRPr>
          </a:p>
        </p:txBody>
      </p:sp>
      <p:sp>
        <p:nvSpPr>
          <p:cNvPr id="38" name="Strzałka: pagon 37">
            <a:extLst>
              <a:ext uri="{FF2B5EF4-FFF2-40B4-BE49-F238E27FC236}">
                <a16:creationId xmlns:a16="http://schemas.microsoft.com/office/drawing/2014/main" id="{F0DCC2F9-EFDE-6C60-021A-E7CEBF008017}"/>
              </a:ext>
            </a:extLst>
          </p:cNvPr>
          <p:cNvSpPr/>
          <p:nvPr/>
        </p:nvSpPr>
        <p:spPr>
          <a:xfrm rot="16200000">
            <a:off x="7545265" y="6092061"/>
            <a:ext cx="445192" cy="675420"/>
          </a:xfrm>
          <a:prstGeom prst="chevron">
            <a:avLst/>
          </a:prstGeom>
          <a:noFill/>
          <a:ln>
            <a:solidFill>
              <a:srgbClr val="00406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2968">
              <a:solidFill>
                <a:schemeClr val="tx1"/>
              </a:solidFill>
            </a:endParaRPr>
          </a:p>
        </p:txBody>
      </p:sp>
      <p:sp>
        <p:nvSpPr>
          <p:cNvPr id="39" name="Strzałka: pagon 38">
            <a:extLst>
              <a:ext uri="{FF2B5EF4-FFF2-40B4-BE49-F238E27FC236}">
                <a16:creationId xmlns:a16="http://schemas.microsoft.com/office/drawing/2014/main" id="{310E1EEC-E427-0833-06A0-D305489368BB}"/>
              </a:ext>
            </a:extLst>
          </p:cNvPr>
          <p:cNvSpPr/>
          <p:nvPr/>
        </p:nvSpPr>
        <p:spPr>
          <a:xfrm rot="16200000">
            <a:off x="11627346" y="6066593"/>
            <a:ext cx="445192" cy="675420"/>
          </a:xfrm>
          <a:prstGeom prst="chevron">
            <a:avLst/>
          </a:prstGeom>
          <a:noFill/>
          <a:ln>
            <a:solidFill>
              <a:srgbClr val="00406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2968">
              <a:solidFill>
                <a:schemeClr val="tx1"/>
              </a:solidFill>
            </a:endParaRPr>
          </a:p>
        </p:txBody>
      </p:sp>
      <p:sp>
        <p:nvSpPr>
          <p:cNvPr id="40" name="Strzałka: pagon 39">
            <a:extLst>
              <a:ext uri="{FF2B5EF4-FFF2-40B4-BE49-F238E27FC236}">
                <a16:creationId xmlns:a16="http://schemas.microsoft.com/office/drawing/2014/main" id="{9906290E-3733-C490-BBC4-BB94DFF5EE0A}"/>
              </a:ext>
            </a:extLst>
          </p:cNvPr>
          <p:cNvSpPr/>
          <p:nvPr/>
        </p:nvSpPr>
        <p:spPr>
          <a:xfrm rot="16200000">
            <a:off x="15762047" y="6066594"/>
            <a:ext cx="445192" cy="675420"/>
          </a:xfrm>
          <a:prstGeom prst="chevron">
            <a:avLst/>
          </a:prstGeom>
          <a:noFill/>
          <a:ln>
            <a:solidFill>
              <a:srgbClr val="00406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2968">
              <a:solidFill>
                <a:schemeClr val="tx1"/>
              </a:solidFill>
            </a:endParaRPr>
          </a:p>
        </p:txBody>
      </p:sp>
      <p:sp>
        <p:nvSpPr>
          <p:cNvPr id="44" name="Prostokąt: zaokrąglone rogi 5">
            <a:extLst>
              <a:ext uri="{FF2B5EF4-FFF2-40B4-BE49-F238E27FC236}">
                <a16:creationId xmlns:a16="http://schemas.microsoft.com/office/drawing/2014/main" id="{3C392EFC-5029-755E-10AE-6E5DD5FC5C2A}"/>
              </a:ext>
            </a:extLst>
          </p:cNvPr>
          <p:cNvSpPr/>
          <p:nvPr/>
        </p:nvSpPr>
        <p:spPr>
          <a:xfrm>
            <a:off x="14570711" y="7254569"/>
            <a:ext cx="2827870" cy="1998463"/>
          </a:xfrm>
          <a:prstGeom prst="roundRect">
            <a:avLst>
              <a:gd name="adj" fmla="val 12177"/>
            </a:avLst>
          </a:prstGeom>
          <a:solidFill>
            <a:srgbClr val="E6E6E6"/>
          </a:solidFill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87333" tIns="59367" rIns="59367" bIns="59367" rtlCol="0" anchor="ctr"/>
          <a:lstStyle/>
          <a:p>
            <a:endParaRPr lang="pl-PL" sz="2968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5" name="Prostokąt: zaokrąglone rogi u góry 44">
            <a:extLst>
              <a:ext uri="{FF2B5EF4-FFF2-40B4-BE49-F238E27FC236}">
                <a16:creationId xmlns:a16="http://schemas.microsoft.com/office/drawing/2014/main" id="{C7BACE8E-B065-EC43-7F86-3AC7B33D5A4D}"/>
              </a:ext>
            </a:extLst>
          </p:cNvPr>
          <p:cNvSpPr/>
          <p:nvPr/>
        </p:nvSpPr>
        <p:spPr>
          <a:xfrm>
            <a:off x="14570709" y="7254568"/>
            <a:ext cx="2827870" cy="844822"/>
          </a:xfrm>
          <a:prstGeom prst="round2SameRect">
            <a:avLst/>
          </a:prstGeom>
          <a:solidFill>
            <a:srgbClr val="738FB3"/>
          </a:solidFill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968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Podpisywanie umów</a:t>
            </a:r>
          </a:p>
        </p:txBody>
      </p:sp>
      <p:sp>
        <p:nvSpPr>
          <p:cNvPr id="46" name="pole tekstowe 45">
            <a:extLst>
              <a:ext uri="{FF2B5EF4-FFF2-40B4-BE49-F238E27FC236}">
                <a16:creationId xmlns:a16="http://schemas.microsoft.com/office/drawing/2014/main" id="{6FE3C5CB-BA77-6A1B-61DB-21E581BBDFFA}"/>
              </a:ext>
            </a:extLst>
          </p:cNvPr>
          <p:cNvSpPr txBox="1"/>
          <p:nvPr/>
        </p:nvSpPr>
        <p:spPr>
          <a:xfrm>
            <a:off x="14969617" y="8566557"/>
            <a:ext cx="2030048" cy="2928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1">
              <a:lnSpc>
                <a:spcPts val="1976"/>
              </a:lnSpc>
            </a:pPr>
            <a:r>
              <a:rPr lang="pl-PL" sz="2968" dirty="0">
                <a:latin typeface="Calibri Light" panose="020F0302020204030204" pitchFamily="34" charset="0"/>
                <a:cs typeface="Calibri Light" panose="020F0302020204030204" pitchFamily="34" charset="0"/>
              </a:rPr>
              <a:t>1-2 miesiące</a:t>
            </a:r>
          </a:p>
        </p:txBody>
      </p:sp>
      <p:sp>
        <p:nvSpPr>
          <p:cNvPr id="47" name="Prostokąt: zaokrąglone rogi 5">
            <a:extLst>
              <a:ext uri="{FF2B5EF4-FFF2-40B4-BE49-F238E27FC236}">
                <a16:creationId xmlns:a16="http://schemas.microsoft.com/office/drawing/2014/main" id="{489C44FE-2FF7-38F9-3EDB-DD5D47843EF1}"/>
              </a:ext>
            </a:extLst>
          </p:cNvPr>
          <p:cNvSpPr/>
          <p:nvPr/>
        </p:nvSpPr>
        <p:spPr>
          <a:xfrm>
            <a:off x="10436461" y="7254266"/>
            <a:ext cx="2827870" cy="1998463"/>
          </a:xfrm>
          <a:prstGeom prst="roundRect">
            <a:avLst>
              <a:gd name="adj" fmla="val 12177"/>
            </a:avLst>
          </a:prstGeom>
          <a:solidFill>
            <a:srgbClr val="E6E6E6"/>
          </a:solidFill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87333" tIns="59367" rIns="59367" bIns="59367" rtlCol="0" anchor="ctr"/>
          <a:lstStyle/>
          <a:p>
            <a:endParaRPr lang="pl-PL" sz="2968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8" name="Prostokąt: zaokrąglone rogi u góry 47">
            <a:extLst>
              <a:ext uri="{FF2B5EF4-FFF2-40B4-BE49-F238E27FC236}">
                <a16:creationId xmlns:a16="http://schemas.microsoft.com/office/drawing/2014/main" id="{38ED2228-7640-918E-9343-048E1B331027}"/>
              </a:ext>
            </a:extLst>
          </p:cNvPr>
          <p:cNvSpPr/>
          <p:nvPr/>
        </p:nvSpPr>
        <p:spPr>
          <a:xfrm>
            <a:off x="10436459" y="7254265"/>
            <a:ext cx="2827870" cy="844822"/>
          </a:xfrm>
          <a:prstGeom prst="round2SameRect">
            <a:avLst/>
          </a:prstGeom>
          <a:solidFill>
            <a:srgbClr val="00406F"/>
          </a:solidFill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968" b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Due</a:t>
            </a:r>
            <a:r>
              <a:rPr lang="pl-PL" sz="2968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pl-PL" sz="2968" b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Diligence</a:t>
            </a:r>
            <a:endParaRPr lang="pl-PL" sz="2968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9" name="pole tekstowe 48">
            <a:extLst>
              <a:ext uri="{FF2B5EF4-FFF2-40B4-BE49-F238E27FC236}">
                <a16:creationId xmlns:a16="http://schemas.microsoft.com/office/drawing/2014/main" id="{C15C96E2-8336-D518-F13B-1F32A653B71D}"/>
              </a:ext>
            </a:extLst>
          </p:cNvPr>
          <p:cNvSpPr txBox="1"/>
          <p:nvPr/>
        </p:nvSpPr>
        <p:spPr>
          <a:xfrm>
            <a:off x="10943369" y="8566254"/>
            <a:ext cx="1955238" cy="2928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1">
              <a:lnSpc>
                <a:spcPts val="1976"/>
              </a:lnSpc>
            </a:pPr>
            <a:r>
              <a:rPr lang="pl-PL" sz="2968" dirty="0">
                <a:latin typeface="Calibri Light" panose="020F0302020204030204" pitchFamily="34" charset="0"/>
                <a:cs typeface="Calibri Light" panose="020F0302020204030204" pitchFamily="34" charset="0"/>
              </a:rPr>
              <a:t>1-2 miesiące</a:t>
            </a:r>
          </a:p>
        </p:txBody>
      </p:sp>
      <p:sp>
        <p:nvSpPr>
          <p:cNvPr id="50" name="Prostokąt: zaokrąglone rogi 5">
            <a:extLst>
              <a:ext uri="{FF2B5EF4-FFF2-40B4-BE49-F238E27FC236}">
                <a16:creationId xmlns:a16="http://schemas.microsoft.com/office/drawing/2014/main" id="{419B2F02-86E5-628E-9372-5BABDD30472D}"/>
              </a:ext>
            </a:extLst>
          </p:cNvPr>
          <p:cNvSpPr/>
          <p:nvPr/>
        </p:nvSpPr>
        <p:spPr>
          <a:xfrm>
            <a:off x="6302214" y="7254569"/>
            <a:ext cx="2827870" cy="1998463"/>
          </a:xfrm>
          <a:prstGeom prst="roundRect">
            <a:avLst>
              <a:gd name="adj" fmla="val 12177"/>
            </a:avLst>
          </a:prstGeom>
          <a:solidFill>
            <a:srgbClr val="E6E6E6"/>
          </a:solidFill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87333" tIns="59367" rIns="59367" bIns="59367" rtlCol="0" anchor="ctr"/>
          <a:lstStyle/>
          <a:p>
            <a:endParaRPr lang="pl-PL" sz="2968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1" name="Prostokąt: zaokrąglone rogi u góry 50">
            <a:extLst>
              <a:ext uri="{FF2B5EF4-FFF2-40B4-BE49-F238E27FC236}">
                <a16:creationId xmlns:a16="http://schemas.microsoft.com/office/drawing/2014/main" id="{533A6DD1-6C1F-D52C-DAF2-1515C848DBF7}"/>
              </a:ext>
            </a:extLst>
          </p:cNvPr>
          <p:cNvSpPr/>
          <p:nvPr/>
        </p:nvSpPr>
        <p:spPr>
          <a:xfrm>
            <a:off x="6302212" y="7254568"/>
            <a:ext cx="2827870" cy="844822"/>
          </a:xfrm>
          <a:prstGeom prst="round2SameRect">
            <a:avLst/>
          </a:prstGeom>
          <a:solidFill>
            <a:srgbClr val="738FB3"/>
          </a:solidFill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968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Analiza i ocena ofert</a:t>
            </a:r>
          </a:p>
        </p:txBody>
      </p:sp>
      <p:sp>
        <p:nvSpPr>
          <p:cNvPr id="52" name="pole tekstowe 51">
            <a:extLst>
              <a:ext uri="{FF2B5EF4-FFF2-40B4-BE49-F238E27FC236}">
                <a16:creationId xmlns:a16="http://schemas.microsoft.com/office/drawing/2014/main" id="{23215730-DBB7-D0EE-C9FE-CC276FF31D28}"/>
              </a:ext>
            </a:extLst>
          </p:cNvPr>
          <p:cNvSpPr txBox="1"/>
          <p:nvPr/>
        </p:nvSpPr>
        <p:spPr>
          <a:xfrm>
            <a:off x="6879046" y="8566557"/>
            <a:ext cx="1775713" cy="2928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1">
              <a:lnSpc>
                <a:spcPts val="1976"/>
              </a:lnSpc>
            </a:pPr>
            <a:r>
              <a:rPr lang="pl-PL" sz="2968" dirty="0">
                <a:latin typeface="Calibri Light" panose="020F0302020204030204" pitchFamily="34" charset="0"/>
                <a:cs typeface="Calibri Light" panose="020F0302020204030204" pitchFamily="34" charset="0"/>
              </a:rPr>
              <a:t>2 miesiące</a:t>
            </a:r>
          </a:p>
        </p:txBody>
      </p:sp>
      <p:sp>
        <p:nvSpPr>
          <p:cNvPr id="53" name="Prostokąt: zaokrąglone rogi 5">
            <a:extLst>
              <a:ext uri="{FF2B5EF4-FFF2-40B4-BE49-F238E27FC236}">
                <a16:creationId xmlns:a16="http://schemas.microsoft.com/office/drawing/2014/main" id="{543B5DC2-CBE7-D6F6-17F0-3AECA7F3D89B}"/>
              </a:ext>
            </a:extLst>
          </p:cNvPr>
          <p:cNvSpPr/>
          <p:nvPr/>
        </p:nvSpPr>
        <p:spPr>
          <a:xfrm>
            <a:off x="2316453" y="7254567"/>
            <a:ext cx="2827870" cy="1998463"/>
          </a:xfrm>
          <a:prstGeom prst="roundRect">
            <a:avLst>
              <a:gd name="adj" fmla="val 12177"/>
            </a:avLst>
          </a:prstGeom>
          <a:solidFill>
            <a:srgbClr val="E6E6E6"/>
          </a:solidFill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87333" tIns="59367" rIns="59367" bIns="59367" rtlCol="0" anchor="ctr"/>
          <a:lstStyle/>
          <a:p>
            <a:endParaRPr lang="pl-PL" sz="2968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4" name="Prostokąt: zaokrąglone rogi u góry 53">
            <a:extLst>
              <a:ext uri="{FF2B5EF4-FFF2-40B4-BE49-F238E27FC236}">
                <a16:creationId xmlns:a16="http://schemas.microsoft.com/office/drawing/2014/main" id="{939ADA2E-49EB-1259-AF9D-75FF0A367C9E}"/>
              </a:ext>
            </a:extLst>
          </p:cNvPr>
          <p:cNvSpPr/>
          <p:nvPr/>
        </p:nvSpPr>
        <p:spPr>
          <a:xfrm>
            <a:off x="2316451" y="7254566"/>
            <a:ext cx="2827870" cy="844822"/>
          </a:xfrm>
          <a:prstGeom prst="round2SameRect">
            <a:avLst/>
          </a:prstGeom>
          <a:solidFill>
            <a:srgbClr val="00406F"/>
          </a:solidFill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968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Nabór</a:t>
            </a:r>
          </a:p>
        </p:txBody>
      </p:sp>
      <p:sp>
        <p:nvSpPr>
          <p:cNvPr id="55" name="pole tekstowe 54">
            <a:extLst>
              <a:ext uri="{FF2B5EF4-FFF2-40B4-BE49-F238E27FC236}">
                <a16:creationId xmlns:a16="http://schemas.microsoft.com/office/drawing/2014/main" id="{95F72509-C3CF-7AC6-8E91-821CF077776A}"/>
              </a:ext>
            </a:extLst>
          </p:cNvPr>
          <p:cNvSpPr txBox="1"/>
          <p:nvPr/>
        </p:nvSpPr>
        <p:spPr>
          <a:xfrm>
            <a:off x="2369738" y="8169275"/>
            <a:ext cx="2884638" cy="9134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1"/>
            <a:r>
              <a:rPr lang="pl-PL" sz="2968" dirty="0">
                <a:latin typeface="Calibri Light" panose="020F0302020204030204" pitchFamily="34" charset="0"/>
                <a:cs typeface="Calibri Light" panose="020F0302020204030204" pitchFamily="34" charset="0"/>
              </a:rPr>
              <a:t>Początek 25 maja, koniec 14 czerwca</a:t>
            </a:r>
          </a:p>
        </p:txBody>
      </p:sp>
      <p:sp>
        <p:nvSpPr>
          <p:cNvPr id="2" name="object 2">
            <a:extLst>
              <a:ext uri="{FF2B5EF4-FFF2-40B4-BE49-F238E27FC236}">
                <a16:creationId xmlns:a16="http://schemas.microsoft.com/office/drawing/2014/main" id="{C1EA6130-925F-E448-7D97-88BF87FBC345}"/>
              </a:ext>
            </a:extLst>
          </p:cNvPr>
          <p:cNvSpPr txBox="1">
            <a:spLocks/>
          </p:cNvSpPr>
          <p:nvPr/>
        </p:nvSpPr>
        <p:spPr>
          <a:xfrm>
            <a:off x="1328367" y="1235075"/>
            <a:ext cx="11803031" cy="660887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>
            <a:lvl1pPr>
              <a:defRPr sz="5900" b="0" i="0">
                <a:solidFill>
                  <a:schemeClr val="bg1"/>
                </a:solidFill>
                <a:latin typeface="Georgia"/>
                <a:ea typeface="+mj-ea"/>
                <a:cs typeface="Georgia"/>
              </a:defRPr>
            </a:lvl1pPr>
          </a:lstStyle>
          <a:p>
            <a:pPr marL="12700" marR="5080">
              <a:lnSpc>
                <a:spcPct val="100600"/>
              </a:lnSpc>
              <a:spcBef>
                <a:spcPts val="90"/>
              </a:spcBef>
            </a:pPr>
            <a:r>
              <a:rPr lang="pl-PL" sz="4400" spc="-95" dirty="0">
                <a:solidFill>
                  <a:srgbClr val="003B50"/>
                </a:solidFill>
                <a:ea typeface="+mn-ea"/>
              </a:rPr>
              <a:t>Harmonogram naboru programu PFR CVC</a:t>
            </a:r>
          </a:p>
        </p:txBody>
      </p:sp>
      <p:sp>
        <p:nvSpPr>
          <p:cNvPr id="15" name="object 10">
            <a:extLst>
              <a:ext uri="{FF2B5EF4-FFF2-40B4-BE49-F238E27FC236}">
                <a16:creationId xmlns:a16="http://schemas.microsoft.com/office/drawing/2014/main" id="{6A4E8055-D8FE-9BEA-F1E8-00C81A309604}"/>
              </a:ext>
            </a:extLst>
          </p:cNvPr>
          <p:cNvSpPr txBox="1"/>
          <p:nvPr/>
        </p:nvSpPr>
        <p:spPr>
          <a:xfrm>
            <a:off x="19273044" y="10577935"/>
            <a:ext cx="341630" cy="2583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975"/>
              </a:lnSpc>
            </a:pPr>
            <a:fld id="{81D60167-4931-47E6-BA6A-407CBD079E47}" type="slidenum">
              <a:rPr sz="1950" spc="10" dirty="0">
                <a:solidFill>
                  <a:srgbClr val="B51828"/>
                </a:solidFill>
                <a:latin typeface="Calibri Light"/>
                <a:cs typeface="Calibri Light"/>
              </a:rPr>
              <a:pPr marL="38100">
                <a:lnSpc>
                  <a:spcPts val="1975"/>
                </a:lnSpc>
              </a:pPr>
              <a:t>7</a:t>
            </a:fld>
            <a:endParaRPr sz="1950" dirty="0">
              <a:latin typeface="Calibri Light"/>
              <a:cs typeface="Calibri Light"/>
            </a:endParaRPr>
          </a:p>
        </p:txBody>
      </p:sp>
      <p:pic>
        <p:nvPicPr>
          <p:cNvPr id="3" name="Grafika 2">
            <a:extLst>
              <a:ext uri="{FF2B5EF4-FFF2-40B4-BE49-F238E27FC236}">
                <a16:creationId xmlns:a16="http://schemas.microsoft.com/office/drawing/2014/main" id="{EE39AA23-6481-549C-6257-58209108DDBF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/>
        </p:blipFill>
        <p:spPr>
          <a:xfrm>
            <a:off x="16271759" y="1190674"/>
            <a:ext cx="2751773" cy="1092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1087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28367" y="1143883"/>
            <a:ext cx="13601277" cy="694421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lang="pl-PL" sz="4400" kern="1200" spc="-95" dirty="0">
                <a:solidFill>
                  <a:srgbClr val="003B50"/>
                </a:solidFill>
                <a:ea typeface="+mn-ea"/>
              </a:rPr>
              <a:t>Wybrane kryteria oceny Ofert</a:t>
            </a:r>
          </a:p>
        </p:txBody>
      </p:sp>
      <p:sp>
        <p:nvSpPr>
          <p:cNvPr id="7" name="object 10">
            <a:extLst>
              <a:ext uri="{FF2B5EF4-FFF2-40B4-BE49-F238E27FC236}">
                <a16:creationId xmlns:a16="http://schemas.microsoft.com/office/drawing/2014/main" id="{76F54666-5592-0A01-6547-562114955F85}"/>
              </a:ext>
            </a:extLst>
          </p:cNvPr>
          <p:cNvSpPr txBox="1"/>
          <p:nvPr/>
        </p:nvSpPr>
        <p:spPr>
          <a:xfrm>
            <a:off x="19273044" y="10531475"/>
            <a:ext cx="341630" cy="2583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975"/>
              </a:lnSpc>
            </a:pPr>
            <a:fld id="{81D60167-4931-47E6-BA6A-407CBD079E47}" type="slidenum">
              <a:rPr sz="1950" spc="10" dirty="0">
                <a:solidFill>
                  <a:srgbClr val="B51828"/>
                </a:solidFill>
                <a:latin typeface="Calibri Light"/>
                <a:cs typeface="Calibri Light"/>
              </a:rPr>
              <a:pPr marL="38100">
                <a:lnSpc>
                  <a:spcPts val="1975"/>
                </a:lnSpc>
              </a:pPr>
              <a:t>8</a:t>
            </a:fld>
            <a:endParaRPr sz="1950" dirty="0">
              <a:latin typeface="Calibri Light"/>
              <a:cs typeface="Calibri Light"/>
            </a:endParaRPr>
          </a:p>
        </p:txBody>
      </p:sp>
      <p:sp>
        <p:nvSpPr>
          <p:cNvPr id="12" name="object 9">
            <a:extLst>
              <a:ext uri="{FF2B5EF4-FFF2-40B4-BE49-F238E27FC236}">
                <a16:creationId xmlns:a16="http://schemas.microsoft.com/office/drawing/2014/main" id="{0D306389-440B-BFFE-1449-CD26FD2D3B8E}"/>
              </a:ext>
            </a:extLst>
          </p:cNvPr>
          <p:cNvSpPr txBox="1"/>
          <p:nvPr/>
        </p:nvSpPr>
        <p:spPr>
          <a:xfrm>
            <a:off x="6519368" y="5211710"/>
            <a:ext cx="9832005" cy="1814565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180980" indent="-173279">
              <a:spcBef>
                <a:spcPts val="69"/>
              </a:spcBef>
              <a:buFont typeface="Arial" panose="020B0604020202020204" pitchFamily="34" charset="0"/>
              <a:buChar char="•"/>
            </a:pPr>
            <a:r>
              <a:rPr lang="pl-PL" sz="1900" kern="0" spc="3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Doświadczenie inwestycyjne</a:t>
            </a:r>
          </a:p>
          <a:p>
            <a:pPr marL="180980" indent="-173279">
              <a:spcBef>
                <a:spcPts val="69"/>
              </a:spcBef>
              <a:buFont typeface="Arial" panose="020B0604020202020204" pitchFamily="34" charset="0"/>
              <a:buChar char="•"/>
            </a:pPr>
            <a:r>
              <a:rPr lang="pl-PL" sz="1900" kern="0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Doświadczenie w realizacji projektów z podmiotami spełniającymi definicję Inwestora Korporacyjnego</a:t>
            </a:r>
          </a:p>
          <a:p>
            <a:pPr marL="180980" indent="-173279">
              <a:spcBef>
                <a:spcPts val="69"/>
              </a:spcBef>
              <a:buFont typeface="Arial" panose="020B0604020202020204" pitchFamily="34" charset="0"/>
              <a:buChar char="•"/>
            </a:pPr>
            <a:r>
              <a:rPr lang="pl-PL" sz="1900" kern="0" spc="3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Współpraca między Członkami Zespołu</a:t>
            </a:r>
          </a:p>
          <a:p>
            <a:pPr marL="180980" indent="-173279">
              <a:spcBef>
                <a:spcPts val="69"/>
              </a:spcBef>
              <a:buFont typeface="Arial" panose="020B0604020202020204" pitchFamily="34" charset="0"/>
              <a:buChar char="•"/>
            </a:pPr>
            <a:r>
              <a:rPr lang="pl-PL" sz="1900" kern="0" spc="3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Komplementarność Zespołu</a:t>
            </a:r>
          </a:p>
          <a:p>
            <a:pPr marL="180980" indent="-173279">
              <a:spcBef>
                <a:spcPts val="69"/>
              </a:spcBef>
              <a:buFont typeface="Arial" panose="020B0604020202020204" pitchFamily="34" charset="0"/>
              <a:buChar char="•"/>
            </a:pPr>
            <a:r>
              <a:rPr lang="pl-PL" sz="1900" kern="0" spc="3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Zaangażowanie czasowe Członków Zespołu gwarantujące prawidłowe zarządzanie Funduszem CVC</a:t>
            </a:r>
            <a:endParaRPr lang="pl-PL" sz="1900" spc="6" dirty="0">
              <a:solidFill>
                <a:srgbClr val="626769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3" name="object 9">
            <a:extLst>
              <a:ext uri="{FF2B5EF4-FFF2-40B4-BE49-F238E27FC236}">
                <a16:creationId xmlns:a16="http://schemas.microsoft.com/office/drawing/2014/main" id="{DE3130C3-D662-801D-3E07-584B60BB8149}"/>
              </a:ext>
            </a:extLst>
          </p:cNvPr>
          <p:cNvSpPr txBox="1"/>
          <p:nvPr/>
        </p:nvSpPr>
        <p:spPr>
          <a:xfrm>
            <a:off x="6524925" y="7331075"/>
            <a:ext cx="7318658" cy="606542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180980" indent="-173279">
              <a:spcBef>
                <a:spcPts val="69"/>
              </a:spcBef>
              <a:buFont typeface="Arial" panose="020B0604020202020204" pitchFamily="34" charset="0"/>
              <a:buChar char="•"/>
            </a:pPr>
            <a:r>
              <a:rPr lang="pl-PL" sz="1900" spc="3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Wiarygodna lista potencjalnych projektów inwestycyjnych</a:t>
            </a:r>
          </a:p>
          <a:p>
            <a:pPr marL="180980" indent="-173279">
              <a:spcBef>
                <a:spcPts val="69"/>
              </a:spcBef>
              <a:buFont typeface="Arial" panose="020B0604020202020204" pitchFamily="34" charset="0"/>
              <a:buChar char="•"/>
            </a:pPr>
            <a:r>
              <a:rPr lang="pl-PL" sz="1900" spc="3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Wskazanie efektywnego sposobu zbudowania </a:t>
            </a:r>
            <a:r>
              <a:rPr lang="pl-PL" sz="1900" i="1" spc="3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dealflow</a:t>
            </a:r>
          </a:p>
        </p:txBody>
      </p:sp>
      <p:sp>
        <p:nvSpPr>
          <p:cNvPr id="15" name="object 9">
            <a:extLst>
              <a:ext uri="{FF2B5EF4-FFF2-40B4-BE49-F238E27FC236}">
                <a16:creationId xmlns:a16="http://schemas.microsoft.com/office/drawing/2014/main" id="{CFF3385F-364E-1C9D-CDD9-8367167BDE1A}"/>
              </a:ext>
            </a:extLst>
          </p:cNvPr>
          <p:cNvSpPr txBox="1"/>
          <p:nvPr/>
        </p:nvSpPr>
        <p:spPr>
          <a:xfrm>
            <a:off x="6519368" y="1997075"/>
            <a:ext cx="9047166" cy="3022588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180980" indent="-173279">
              <a:spcBef>
                <a:spcPts val="69"/>
              </a:spcBef>
              <a:buFont typeface="Arial" panose="020B0604020202020204" pitchFamily="34" charset="0"/>
              <a:buChar char="•"/>
            </a:pPr>
            <a:r>
              <a:rPr lang="pl-PL" sz="1900" spc="6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Kompletność, jakość i efektywność Polityki Inwestycyjnej</a:t>
            </a:r>
          </a:p>
          <a:p>
            <a:pPr marL="180980" indent="-173279">
              <a:spcBef>
                <a:spcPts val="69"/>
              </a:spcBef>
              <a:buFont typeface="Arial" panose="020B0604020202020204" pitchFamily="34" charset="0"/>
              <a:buChar char="•"/>
            </a:pPr>
            <a:r>
              <a:rPr lang="pl-PL" sz="1900" spc="6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Potencjał w zakresie wniesienia </a:t>
            </a:r>
            <a:r>
              <a:rPr lang="pl-PL" sz="1900" i="1" spc="6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smart money</a:t>
            </a:r>
          </a:p>
          <a:p>
            <a:pPr marL="180980" indent="-173279">
              <a:spcBef>
                <a:spcPts val="69"/>
              </a:spcBef>
              <a:buFont typeface="Arial" panose="020B0604020202020204" pitchFamily="34" charset="0"/>
              <a:buChar char="•"/>
            </a:pPr>
            <a:r>
              <a:rPr lang="pl-PL" sz="1900" spc="6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Wykazanie realnego i efektywnego Budżetu Inwestycyjnego</a:t>
            </a:r>
          </a:p>
          <a:p>
            <a:pPr marL="180980" indent="-173279">
              <a:spcBef>
                <a:spcPts val="69"/>
              </a:spcBef>
              <a:buFont typeface="Arial" panose="020B0604020202020204" pitchFamily="34" charset="0"/>
              <a:buChar char="•"/>
            </a:pPr>
            <a:r>
              <a:rPr lang="pl-PL" sz="1900" spc="6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Adekwatność profilu Inwestora Korporacyjnego do zaproponowanej Polityki Inwestycyjnej</a:t>
            </a:r>
          </a:p>
          <a:p>
            <a:pPr marL="180980" indent="-173279">
              <a:spcBef>
                <a:spcPts val="69"/>
              </a:spcBef>
              <a:buFont typeface="Arial" panose="020B0604020202020204" pitchFamily="34" charset="0"/>
              <a:buChar char="•"/>
            </a:pPr>
            <a:r>
              <a:rPr lang="pl-PL" sz="1900" spc="6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Polityka Inwestycyjna odpowiadająca doświadczeniu Kluczowego Personelu</a:t>
            </a:r>
          </a:p>
          <a:p>
            <a:pPr marL="180980" indent="-173279">
              <a:spcBef>
                <a:spcPts val="69"/>
              </a:spcBef>
              <a:buFont typeface="Arial" panose="020B0604020202020204" pitchFamily="34" charset="0"/>
              <a:buChar char="•"/>
            </a:pPr>
            <a:r>
              <a:rPr lang="pl-PL" sz="1900" spc="6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Zdolność Inwestora Korporacyjnego do wnoszenia wkładów do Funduszu CVC oraz wiarygodność w zakresie wywiązania się z powyższego zobowiązania</a:t>
            </a:r>
          </a:p>
          <a:p>
            <a:pPr marL="180980" indent="-173279">
              <a:spcBef>
                <a:spcPts val="69"/>
              </a:spcBef>
              <a:buFont typeface="Arial" panose="020B0604020202020204" pitchFamily="34" charset="0"/>
              <a:buChar char="•"/>
            </a:pPr>
            <a:r>
              <a:rPr lang="pl-PL" sz="1900" spc="3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Zasady współpracy Inwestora Korporacyjnego ze Spółkami Portfelowymi </a:t>
            </a:r>
          </a:p>
          <a:p>
            <a:pPr marL="180980" indent="-173279">
              <a:spcBef>
                <a:spcPts val="69"/>
              </a:spcBef>
              <a:buFont typeface="Arial" panose="020B0604020202020204" pitchFamily="34" charset="0"/>
              <a:buChar char="•"/>
            </a:pPr>
            <a:r>
              <a:rPr lang="pl-PL" sz="1900" spc="3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Uwzględnienie czynników zrównoważonego rozwoju (ESG) w ocenie projektów inwestycyjnych</a:t>
            </a:r>
          </a:p>
        </p:txBody>
      </p:sp>
      <p:sp>
        <p:nvSpPr>
          <p:cNvPr id="16" name="object 11">
            <a:extLst>
              <a:ext uri="{FF2B5EF4-FFF2-40B4-BE49-F238E27FC236}">
                <a16:creationId xmlns:a16="http://schemas.microsoft.com/office/drawing/2014/main" id="{4D5BBFEA-BCBD-6517-8914-6EC06D04F801}"/>
              </a:ext>
            </a:extLst>
          </p:cNvPr>
          <p:cNvSpPr txBox="1"/>
          <p:nvPr/>
        </p:nvSpPr>
        <p:spPr>
          <a:xfrm>
            <a:off x="2128044" y="2894256"/>
            <a:ext cx="1735615" cy="778384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lnSpc>
                <a:spcPts val="2025"/>
              </a:lnSpc>
              <a:spcBef>
                <a:spcPts val="69"/>
              </a:spcBef>
            </a:pPr>
            <a:r>
              <a:rPr lang="pl-PL" sz="2000" b="1" spc="6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Polityka Inwestycyjna Funduszu CVC</a:t>
            </a:r>
            <a:endParaRPr lang="pl-PL" sz="2000" b="1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8" name="object 11">
            <a:extLst>
              <a:ext uri="{FF2B5EF4-FFF2-40B4-BE49-F238E27FC236}">
                <a16:creationId xmlns:a16="http://schemas.microsoft.com/office/drawing/2014/main" id="{0E1F9253-D5C7-D9D5-0A95-8ACA9223F922}"/>
              </a:ext>
            </a:extLst>
          </p:cNvPr>
          <p:cNvSpPr txBox="1"/>
          <p:nvPr/>
        </p:nvSpPr>
        <p:spPr>
          <a:xfrm>
            <a:off x="2128044" y="5506977"/>
            <a:ext cx="1413649" cy="778384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lnSpc>
                <a:spcPts val="2025"/>
              </a:lnSpc>
              <a:spcBef>
                <a:spcPts val="69"/>
              </a:spcBef>
            </a:pPr>
            <a:r>
              <a:rPr lang="pl-PL" sz="2000" b="1" spc="-6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Zespół Zarządzający </a:t>
            </a:r>
            <a:br>
              <a:rPr lang="pl-PL" sz="2000" b="1" spc="-6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</a:br>
            <a:r>
              <a:rPr lang="pl-PL" sz="2000" b="1" spc="-6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i Operacyjny</a:t>
            </a:r>
            <a:endParaRPr lang="pl-PL" sz="2000" b="1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9" name="object 11">
            <a:extLst>
              <a:ext uri="{FF2B5EF4-FFF2-40B4-BE49-F238E27FC236}">
                <a16:creationId xmlns:a16="http://schemas.microsoft.com/office/drawing/2014/main" id="{FD331023-F092-8228-C66E-7B2888CC0CA0}"/>
              </a:ext>
            </a:extLst>
          </p:cNvPr>
          <p:cNvSpPr txBox="1"/>
          <p:nvPr/>
        </p:nvSpPr>
        <p:spPr>
          <a:xfrm>
            <a:off x="2128044" y="7138153"/>
            <a:ext cx="1650893" cy="778384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lnSpc>
                <a:spcPts val="2025"/>
              </a:lnSpc>
              <a:spcBef>
                <a:spcPts val="69"/>
              </a:spcBef>
            </a:pPr>
            <a:r>
              <a:rPr lang="pl-PL" sz="2000" b="1" spc="-6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Potencjalne projekty inwestycyjne</a:t>
            </a:r>
            <a:endParaRPr lang="pl-PL" sz="2000" b="1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6D382C49-B94D-2D6C-5DF0-824885EA250F}"/>
              </a:ext>
            </a:extLst>
          </p:cNvPr>
          <p:cNvSpPr>
            <a:spLocks noChangeAspect="1"/>
          </p:cNvSpPr>
          <p:nvPr/>
        </p:nvSpPr>
        <p:spPr>
          <a:xfrm>
            <a:off x="4093604" y="2558536"/>
            <a:ext cx="1720539" cy="1621178"/>
          </a:xfrm>
          <a:prstGeom prst="flowChartConnector">
            <a:avLst/>
          </a:prstGeom>
          <a:solidFill>
            <a:srgbClr val="00406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900" dirty="0"/>
              <a:t>35%</a:t>
            </a:r>
            <a:endParaRPr lang="en-GB" sz="1900" dirty="0"/>
          </a:p>
        </p:txBody>
      </p:sp>
      <p:sp>
        <p:nvSpPr>
          <p:cNvPr id="21" name="Flowchart: Connector 20">
            <a:extLst>
              <a:ext uri="{FF2B5EF4-FFF2-40B4-BE49-F238E27FC236}">
                <a16:creationId xmlns:a16="http://schemas.microsoft.com/office/drawing/2014/main" id="{46E6305B-645F-EA99-5D5B-30237F87D818}"/>
              </a:ext>
            </a:extLst>
          </p:cNvPr>
          <p:cNvSpPr>
            <a:spLocks noChangeAspect="1"/>
          </p:cNvSpPr>
          <p:nvPr/>
        </p:nvSpPr>
        <p:spPr>
          <a:xfrm>
            <a:off x="4252025" y="5217808"/>
            <a:ext cx="1400943" cy="1356722"/>
          </a:xfrm>
          <a:prstGeom prst="flowChartConnector">
            <a:avLst/>
          </a:prstGeom>
          <a:solidFill>
            <a:srgbClr val="00406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900" dirty="0"/>
              <a:t>25%</a:t>
            </a:r>
            <a:endParaRPr lang="en-GB" sz="1900" dirty="0"/>
          </a:p>
        </p:txBody>
      </p:sp>
      <p:sp>
        <p:nvSpPr>
          <p:cNvPr id="22" name="Flowchart: Connector 21">
            <a:extLst>
              <a:ext uri="{FF2B5EF4-FFF2-40B4-BE49-F238E27FC236}">
                <a16:creationId xmlns:a16="http://schemas.microsoft.com/office/drawing/2014/main" id="{593357B2-3599-F7C8-9A96-CDB45927FBCE}"/>
              </a:ext>
            </a:extLst>
          </p:cNvPr>
          <p:cNvSpPr>
            <a:spLocks noChangeAspect="1"/>
          </p:cNvSpPr>
          <p:nvPr/>
        </p:nvSpPr>
        <p:spPr>
          <a:xfrm>
            <a:off x="4354641" y="6965390"/>
            <a:ext cx="1195709" cy="1123909"/>
          </a:xfrm>
          <a:prstGeom prst="flowChartConnector">
            <a:avLst/>
          </a:prstGeom>
          <a:solidFill>
            <a:srgbClr val="00406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900" dirty="0"/>
              <a:t>20%</a:t>
            </a:r>
            <a:endParaRPr lang="en-GB" sz="1900" dirty="0"/>
          </a:p>
        </p:txBody>
      </p:sp>
      <p:sp>
        <p:nvSpPr>
          <p:cNvPr id="3" name="object 9">
            <a:extLst>
              <a:ext uri="{FF2B5EF4-FFF2-40B4-BE49-F238E27FC236}">
                <a16:creationId xmlns:a16="http://schemas.microsoft.com/office/drawing/2014/main" id="{229ED3A8-B6AA-9890-C0D6-E9F5F9641428}"/>
              </a:ext>
            </a:extLst>
          </p:cNvPr>
          <p:cNvSpPr txBox="1"/>
          <p:nvPr/>
        </p:nvSpPr>
        <p:spPr>
          <a:xfrm>
            <a:off x="6519368" y="8790817"/>
            <a:ext cx="10151763" cy="301330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180980" indent="-173279">
              <a:spcBef>
                <a:spcPts val="69"/>
              </a:spcBef>
              <a:buFont typeface="Arial" panose="020B0604020202020204" pitchFamily="34" charset="0"/>
              <a:buChar char="•"/>
            </a:pPr>
            <a:r>
              <a:rPr lang="pl-PL" sz="1900" spc="3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Wysokość wkładu Inwestorów Prywatnych oraz Podmiotu Zarządzającego</a:t>
            </a:r>
          </a:p>
        </p:txBody>
      </p:sp>
      <p:sp>
        <p:nvSpPr>
          <p:cNvPr id="4" name="object 11">
            <a:extLst>
              <a:ext uri="{FF2B5EF4-FFF2-40B4-BE49-F238E27FC236}">
                <a16:creationId xmlns:a16="http://schemas.microsoft.com/office/drawing/2014/main" id="{CCF86BAB-0BCD-9C12-8F08-4EEA627AE24F}"/>
              </a:ext>
            </a:extLst>
          </p:cNvPr>
          <p:cNvSpPr txBox="1"/>
          <p:nvPr/>
        </p:nvSpPr>
        <p:spPr>
          <a:xfrm>
            <a:off x="2150408" y="8570704"/>
            <a:ext cx="1438472" cy="525494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lnSpc>
                <a:spcPts val="2025"/>
              </a:lnSpc>
              <a:spcBef>
                <a:spcPts val="69"/>
              </a:spcBef>
            </a:pPr>
            <a:r>
              <a:rPr lang="pl-PL" sz="2000" b="1" spc="-6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Wkład prywatny </a:t>
            </a:r>
            <a:endParaRPr lang="pl-PL" sz="2000" b="1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" name="Flowchart: Connector 4">
            <a:extLst>
              <a:ext uri="{FF2B5EF4-FFF2-40B4-BE49-F238E27FC236}">
                <a16:creationId xmlns:a16="http://schemas.microsoft.com/office/drawing/2014/main" id="{0063D128-2E0C-8479-E034-5C476E13BA73}"/>
              </a:ext>
            </a:extLst>
          </p:cNvPr>
          <p:cNvSpPr>
            <a:spLocks noChangeAspect="1"/>
          </p:cNvSpPr>
          <p:nvPr/>
        </p:nvSpPr>
        <p:spPr>
          <a:xfrm>
            <a:off x="4471642" y="9819009"/>
            <a:ext cx="966632" cy="908588"/>
          </a:xfrm>
          <a:prstGeom prst="flowChartConnector">
            <a:avLst/>
          </a:prstGeom>
          <a:solidFill>
            <a:srgbClr val="00406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900" dirty="0"/>
              <a:t>10%</a:t>
            </a:r>
            <a:endParaRPr lang="en-GB" sz="1900" dirty="0"/>
          </a:p>
        </p:txBody>
      </p:sp>
      <p:sp>
        <p:nvSpPr>
          <p:cNvPr id="6" name="object 11">
            <a:extLst>
              <a:ext uri="{FF2B5EF4-FFF2-40B4-BE49-F238E27FC236}">
                <a16:creationId xmlns:a16="http://schemas.microsoft.com/office/drawing/2014/main" id="{C22E23E1-18F2-F9BE-D0C7-F4F2A2193880}"/>
              </a:ext>
            </a:extLst>
          </p:cNvPr>
          <p:cNvSpPr txBox="1"/>
          <p:nvPr/>
        </p:nvSpPr>
        <p:spPr>
          <a:xfrm>
            <a:off x="2150408" y="10005981"/>
            <a:ext cx="1438472" cy="525494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lnSpc>
                <a:spcPts val="2025"/>
              </a:lnSpc>
              <a:spcBef>
                <a:spcPts val="69"/>
              </a:spcBef>
            </a:pPr>
            <a:r>
              <a:rPr lang="pl-PL" sz="2000" b="1" spc="-6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Pozostałe kryteria</a:t>
            </a:r>
            <a:endParaRPr lang="pl-PL" sz="2000" b="1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268C43FA-6C2F-C869-2004-59B05F0B3F5F}"/>
              </a:ext>
            </a:extLst>
          </p:cNvPr>
          <p:cNvSpPr>
            <a:spLocks noChangeAspect="1"/>
          </p:cNvSpPr>
          <p:nvPr/>
        </p:nvSpPr>
        <p:spPr>
          <a:xfrm>
            <a:off x="4442110" y="8476984"/>
            <a:ext cx="1020770" cy="959475"/>
          </a:xfrm>
          <a:prstGeom prst="flowChartConnector">
            <a:avLst/>
          </a:prstGeom>
          <a:solidFill>
            <a:srgbClr val="00406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900" dirty="0"/>
              <a:t>10%</a:t>
            </a:r>
            <a:endParaRPr lang="en-GB" sz="1900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451A0D55-BA35-BA60-1C53-553ADCF7C74C}"/>
              </a:ext>
            </a:extLst>
          </p:cNvPr>
          <p:cNvSpPr txBox="1"/>
          <p:nvPr/>
        </p:nvSpPr>
        <p:spPr>
          <a:xfrm>
            <a:off x="6519368" y="9842346"/>
            <a:ext cx="10151763" cy="898930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180980" indent="-173279">
              <a:spcBef>
                <a:spcPts val="69"/>
              </a:spcBef>
              <a:buFont typeface="Arial" panose="020B0604020202020204" pitchFamily="34" charset="0"/>
              <a:buChar char="•"/>
            </a:pPr>
            <a:r>
              <a:rPr lang="pl-PL" sz="1900" spc="3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Przedstawienie efektywnego systemu motywacyjnego Kluczowego Personelu i Zespołu Operacyjnego</a:t>
            </a:r>
          </a:p>
          <a:p>
            <a:pPr marL="180980" indent="-173279">
              <a:spcBef>
                <a:spcPts val="69"/>
              </a:spcBef>
              <a:buFont typeface="Arial" panose="020B0604020202020204" pitchFamily="34" charset="0"/>
              <a:buChar char="•"/>
            </a:pPr>
            <a:r>
              <a:rPr lang="pl-PL" sz="1900" spc="3" dirty="0">
                <a:solidFill>
                  <a:srgbClr val="626769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Uwiarygodnienie zdolności i gotowości organizacyjnej oraz efektywności struktury organizacyjnej Funduszu CVC celem realizacji celów Naboru oraz harmonogramu inwestycyjnego</a:t>
            </a:r>
          </a:p>
        </p:txBody>
      </p:sp>
      <p:pic>
        <p:nvPicPr>
          <p:cNvPr id="10" name="Grafika 9">
            <a:extLst>
              <a:ext uri="{FF2B5EF4-FFF2-40B4-BE49-F238E27FC236}">
                <a16:creationId xmlns:a16="http://schemas.microsoft.com/office/drawing/2014/main" id="{33F72F4A-590B-102C-FEE4-E9335EA4207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/>
        </p:blipFill>
        <p:spPr>
          <a:xfrm>
            <a:off x="16271759" y="1190674"/>
            <a:ext cx="2751773" cy="1092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3086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91">
            <a:extLst>
              <a:ext uri="{FF2B5EF4-FFF2-40B4-BE49-F238E27FC236}">
                <a16:creationId xmlns:a16="http://schemas.microsoft.com/office/drawing/2014/main" id="{2780B652-F183-A32E-E14B-FB7C7761896C}"/>
              </a:ext>
            </a:extLst>
          </p:cNvPr>
          <p:cNvSpPr/>
          <p:nvPr>
            <p:custDataLst>
              <p:tags r:id="rId1"/>
            </p:custDataLst>
          </p:nvPr>
        </p:nvSpPr>
        <p:spPr bwMode="gray">
          <a:xfrm>
            <a:off x="1446604" y="3542439"/>
            <a:ext cx="17314636" cy="12214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1" dirty="0"/>
          </a:p>
        </p:txBody>
      </p:sp>
      <p:pic>
        <p:nvPicPr>
          <p:cNvPr id="6" name="Obraz 64" descr="Puzzle">
            <a:extLst>
              <a:ext uri="{FF2B5EF4-FFF2-40B4-BE49-F238E27FC236}">
                <a16:creationId xmlns:a16="http://schemas.microsoft.com/office/drawing/2014/main" id="{38976DE0-9598-A731-356B-E3D2CE0E73CA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84130" y="3870446"/>
            <a:ext cx="687360" cy="686237"/>
          </a:xfrm>
          <a:prstGeom prst="rect">
            <a:avLst/>
          </a:prstGeom>
        </p:spPr>
      </p:pic>
      <p:sp>
        <p:nvSpPr>
          <p:cNvPr id="8" name="pole tekstowe 7">
            <a:extLst>
              <a:ext uri="{FF2B5EF4-FFF2-40B4-BE49-F238E27FC236}">
                <a16:creationId xmlns:a16="http://schemas.microsoft.com/office/drawing/2014/main" id="{B3CE37BC-5CE2-8966-96DF-93DA3BEF73AC}"/>
              </a:ext>
            </a:extLst>
          </p:cNvPr>
          <p:cNvSpPr txBox="1"/>
          <p:nvPr/>
        </p:nvSpPr>
        <p:spPr>
          <a:xfrm>
            <a:off x="6775784" y="3844324"/>
            <a:ext cx="3183043" cy="7384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pl-PL" sz="2399" spc="-30" dirty="0">
                <a:solidFill>
                  <a:srgbClr val="626769"/>
                </a:solidFill>
                <a:latin typeface="Calibri Light"/>
                <a:cs typeface="Calibri Light"/>
              </a:rPr>
              <a:t>Komplementarność doświadczenia</a:t>
            </a:r>
            <a:endParaRPr lang="en-US" sz="2399" spc="-30" dirty="0">
              <a:solidFill>
                <a:srgbClr val="626769"/>
              </a:solidFill>
              <a:latin typeface="Calibri Light"/>
              <a:cs typeface="Calibri Light"/>
            </a:endParaRPr>
          </a:p>
        </p:txBody>
      </p:sp>
      <p:sp>
        <p:nvSpPr>
          <p:cNvPr id="9" name="pole tekstowe 7">
            <a:extLst>
              <a:ext uri="{FF2B5EF4-FFF2-40B4-BE49-F238E27FC236}">
                <a16:creationId xmlns:a16="http://schemas.microsoft.com/office/drawing/2014/main" id="{DD3043A3-D4E9-0ED0-9299-05F720224B54}"/>
              </a:ext>
            </a:extLst>
          </p:cNvPr>
          <p:cNvSpPr txBox="1"/>
          <p:nvPr/>
        </p:nvSpPr>
        <p:spPr>
          <a:xfrm>
            <a:off x="3099604" y="3844324"/>
            <a:ext cx="2316774" cy="7384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pl-PL" sz="2399" spc="-30" dirty="0">
                <a:solidFill>
                  <a:srgbClr val="626769"/>
                </a:solidFill>
                <a:latin typeface="Calibri Light"/>
                <a:cs typeface="Calibri Light"/>
              </a:rPr>
              <a:t>Doświadczenie inwestycyjne</a:t>
            </a:r>
            <a:endParaRPr lang="en-US" sz="2399" spc="-30" dirty="0">
              <a:solidFill>
                <a:srgbClr val="626769"/>
              </a:solidFill>
              <a:latin typeface="Calibri Light"/>
              <a:cs typeface="Calibri Light"/>
            </a:endParaRPr>
          </a:p>
        </p:txBody>
      </p:sp>
      <p:sp>
        <p:nvSpPr>
          <p:cNvPr id="11" name="pole tekstowe 7">
            <a:extLst>
              <a:ext uri="{FF2B5EF4-FFF2-40B4-BE49-F238E27FC236}">
                <a16:creationId xmlns:a16="http://schemas.microsoft.com/office/drawing/2014/main" id="{CBE613B1-053F-C903-5288-34D9B894F82B}"/>
              </a:ext>
            </a:extLst>
          </p:cNvPr>
          <p:cNvSpPr txBox="1"/>
          <p:nvPr/>
        </p:nvSpPr>
        <p:spPr>
          <a:xfrm>
            <a:off x="11042716" y="3774773"/>
            <a:ext cx="3139008" cy="7384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pl-PL" sz="2399" spc="-30" dirty="0">
                <a:solidFill>
                  <a:srgbClr val="626769"/>
                </a:solidFill>
                <a:latin typeface="Calibri Light"/>
                <a:cs typeface="Calibri Light"/>
              </a:rPr>
              <a:t>Doświadczenie zgodne </a:t>
            </a:r>
            <a:br>
              <a:rPr lang="pl-PL" sz="2399" spc="-30" dirty="0">
                <a:solidFill>
                  <a:srgbClr val="626769"/>
                </a:solidFill>
                <a:latin typeface="Calibri Light"/>
                <a:cs typeface="Calibri Light"/>
              </a:rPr>
            </a:br>
            <a:r>
              <a:rPr lang="pl-PL" sz="2399" spc="-30" dirty="0">
                <a:solidFill>
                  <a:srgbClr val="626769"/>
                </a:solidFill>
                <a:latin typeface="Calibri Light"/>
                <a:cs typeface="Calibri Light"/>
              </a:rPr>
              <a:t>z polityką inwestycyjną</a:t>
            </a:r>
            <a:endParaRPr lang="en-US" sz="2399" spc="-30" dirty="0">
              <a:solidFill>
                <a:srgbClr val="626769"/>
              </a:solidFill>
              <a:latin typeface="Calibri Light"/>
              <a:cs typeface="Calibri Light"/>
            </a:endParaRPr>
          </a:p>
        </p:txBody>
      </p:sp>
      <p:sp>
        <p:nvSpPr>
          <p:cNvPr id="12" name="pole tekstowe 7">
            <a:extLst>
              <a:ext uri="{FF2B5EF4-FFF2-40B4-BE49-F238E27FC236}">
                <a16:creationId xmlns:a16="http://schemas.microsoft.com/office/drawing/2014/main" id="{9F42D4BF-0BA5-00F9-A0CE-BEABA7C2AC46}"/>
              </a:ext>
            </a:extLst>
          </p:cNvPr>
          <p:cNvSpPr txBox="1"/>
          <p:nvPr/>
        </p:nvSpPr>
        <p:spPr>
          <a:xfrm>
            <a:off x="15835375" y="3844324"/>
            <a:ext cx="2514577" cy="7384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pl-PL" sz="2399" spc="-30" dirty="0">
                <a:solidFill>
                  <a:srgbClr val="626769"/>
                </a:solidFill>
                <a:latin typeface="Calibri Light"/>
                <a:cs typeface="Calibri Light"/>
              </a:rPr>
              <a:t>Dotychczasowa współpraca Zespołu</a:t>
            </a:r>
            <a:endParaRPr lang="en-US" sz="2399" spc="-30" dirty="0">
              <a:solidFill>
                <a:srgbClr val="626769"/>
              </a:solidFill>
              <a:latin typeface="Calibri Light"/>
              <a:cs typeface="Calibri Light"/>
            </a:endParaRPr>
          </a:p>
        </p:txBody>
      </p:sp>
      <p:pic>
        <p:nvPicPr>
          <p:cNvPr id="13" name="Grafika 99" descr="Uścisk dłoni">
            <a:extLst>
              <a:ext uri="{FF2B5EF4-FFF2-40B4-BE49-F238E27FC236}">
                <a16:creationId xmlns:a16="http://schemas.microsoft.com/office/drawing/2014/main" id="{5FB0A06A-BBDF-6B61-BBD2-DE2BFC6EC635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667751" y="3714715"/>
            <a:ext cx="999329" cy="997698"/>
          </a:xfrm>
          <a:prstGeom prst="rect">
            <a:avLst/>
          </a:prstGeom>
        </p:spPr>
      </p:pic>
      <p:pic>
        <p:nvPicPr>
          <p:cNvPr id="14" name="Grafika 101" descr="Głowa z kołami zębatymi">
            <a:extLst>
              <a:ext uri="{FF2B5EF4-FFF2-40B4-BE49-F238E27FC236}">
                <a16:creationId xmlns:a16="http://schemas.microsoft.com/office/drawing/2014/main" id="{5EFF704C-51B6-5453-1AFE-5E3E25E2F041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050388" y="3809250"/>
            <a:ext cx="809953" cy="808628"/>
          </a:xfrm>
          <a:prstGeom prst="rect">
            <a:avLst/>
          </a:prstGeom>
        </p:spPr>
      </p:pic>
      <p:pic>
        <p:nvPicPr>
          <p:cNvPr id="15" name="Grafika 103" descr="Monety">
            <a:extLst>
              <a:ext uri="{FF2B5EF4-FFF2-40B4-BE49-F238E27FC236}">
                <a16:creationId xmlns:a16="http://schemas.microsoft.com/office/drawing/2014/main" id="{FD4C805B-86A8-C9AE-AEB3-B6D1E38191A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995500" y="3792578"/>
            <a:ext cx="843345" cy="841968"/>
          </a:xfrm>
          <a:prstGeom prst="rect">
            <a:avLst/>
          </a:prstGeom>
        </p:spPr>
      </p:pic>
      <p:sp>
        <p:nvSpPr>
          <p:cNvPr id="16" name="pole tekstowe 7">
            <a:extLst>
              <a:ext uri="{FF2B5EF4-FFF2-40B4-BE49-F238E27FC236}">
                <a16:creationId xmlns:a16="http://schemas.microsoft.com/office/drawing/2014/main" id="{E6E4AF86-E20D-7278-D67E-57C5182CA01F}"/>
              </a:ext>
            </a:extLst>
          </p:cNvPr>
          <p:cNvSpPr txBox="1"/>
          <p:nvPr/>
        </p:nvSpPr>
        <p:spPr>
          <a:xfrm>
            <a:off x="6830356" y="3043785"/>
            <a:ext cx="644006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pl-PL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Obszary krytyczne w ocenie Zespołu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pole tekstowe 7">
            <a:extLst>
              <a:ext uri="{FF2B5EF4-FFF2-40B4-BE49-F238E27FC236}">
                <a16:creationId xmlns:a16="http://schemas.microsoft.com/office/drawing/2014/main" id="{4E989880-18F4-BD13-944C-487612129236}"/>
              </a:ext>
            </a:extLst>
          </p:cNvPr>
          <p:cNvSpPr txBox="1"/>
          <p:nvPr/>
        </p:nvSpPr>
        <p:spPr>
          <a:xfrm>
            <a:off x="3417385" y="4830291"/>
            <a:ext cx="42425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pl-PL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Kogo/czego poszukujemy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pole tekstowe 7">
            <a:extLst>
              <a:ext uri="{FF2B5EF4-FFF2-40B4-BE49-F238E27FC236}">
                <a16:creationId xmlns:a16="http://schemas.microsoft.com/office/drawing/2014/main" id="{71ACA77E-1B60-D358-50E1-C4606EE4A512}"/>
              </a:ext>
            </a:extLst>
          </p:cNvPr>
          <p:cNvSpPr txBox="1"/>
          <p:nvPr/>
        </p:nvSpPr>
        <p:spPr>
          <a:xfrm>
            <a:off x="11619557" y="4839153"/>
            <a:ext cx="588646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pl-PL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Najczęstsze niepożądane sytuacje 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39C0E4B-936C-4C9E-C8A9-37C6AD4D3C1D}"/>
              </a:ext>
            </a:extLst>
          </p:cNvPr>
          <p:cNvSpPr txBox="1"/>
          <p:nvPr/>
        </p:nvSpPr>
        <p:spPr>
          <a:xfrm>
            <a:off x="1995500" y="5755054"/>
            <a:ext cx="8042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Członkowie Zespołu z istotnym doświadczeniem inwestycyjnym</a:t>
            </a:r>
            <a:endParaRPr lang="en-US" sz="2000" dirty="0">
              <a:solidFill>
                <a:srgbClr val="308B2B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28F45C-31CB-96A4-842C-6A20877F8978}"/>
              </a:ext>
            </a:extLst>
          </p:cNvPr>
          <p:cNvSpPr txBox="1"/>
          <p:nvPr/>
        </p:nvSpPr>
        <p:spPr>
          <a:xfrm>
            <a:off x="1995500" y="9037020"/>
            <a:ext cx="8042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000" dirty="0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Pełne i wiarygodne zaangażowanie członków Kluczowego Personelu </a:t>
            </a:r>
            <a:br>
              <a:rPr lang="pl-PL" sz="2000" dirty="0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pl-PL" sz="2000" dirty="0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 działalność Funduszu CVC</a:t>
            </a:r>
            <a:endParaRPr lang="en-US" sz="2000" dirty="0">
              <a:solidFill>
                <a:srgbClr val="308B2B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CCC59F5-CF1B-B3DA-EA31-BD9B5E91CC06}"/>
              </a:ext>
            </a:extLst>
          </p:cNvPr>
          <p:cNvSpPr txBox="1"/>
          <p:nvPr/>
        </p:nvSpPr>
        <p:spPr>
          <a:xfrm>
            <a:off x="1995500" y="8180211"/>
            <a:ext cx="8042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000" dirty="0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Zespół z dotychczasowym </a:t>
            </a:r>
            <a:r>
              <a:rPr lang="pl-PL" sz="2000" i="1" dirty="0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track </a:t>
            </a:r>
            <a:r>
              <a:rPr lang="pl-PL" sz="2000" i="1" dirty="0" err="1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record</a:t>
            </a:r>
            <a:r>
              <a:rPr lang="pl-PL" sz="2000" i="1" dirty="0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-em </a:t>
            </a:r>
            <a:r>
              <a:rPr lang="pl-PL" sz="2000" dirty="0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współpracy w ramach inwestycji, pracy lub innych projektów</a:t>
            </a:r>
            <a:endParaRPr lang="en-US" sz="2000" dirty="0">
              <a:solidFill>
                <a:srgbClr val="308B2B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5D923E5-0B0F-1E1A-BFA2-BDF7CAD601AD}"/>
              </a:ext>
            </a:extLst>
          </p:cNvPr>
          <p:cNvSpPr txBox="1"/>
          <p:nvPr/>
        </p:nvSpPr>
        <p:spPr>
          <a:xfrm>
            <a:off x="1995500" y="7270316"/>
            <a:ext cx="8042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000" dirty="0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Osoby z doświadczeniem inwestycyjnym w spółki zgodne z polityką inwestycyjną Funduszu CVC</a:t>
            </a:r>
            <a:endParaRPr lang="en-US" sz="2000" dirty="0">
              <a:solidFill>
                <a:srgbClr val="308B2B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FD4563E-1778-5B29-8231-290CCA555EE8}"/>
              </a:ext>
            </a:extLst>
          </p:cNvPr>
          <p:cNvSpPr txBox="1"/>
          <p:nvPr/>
        </p:nvSpPr>
        <p:spPr>
          <a:xfrm>
            <a:off x="1995500" y="6340475"/>
            <a:ext cx="8042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000" dirty="0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Komplementarność Zespołu pod kątem doświadczenia inwestycyjnego, przedsiębiorczego oraz branżowego</a:t>
            </a:r>
            <a:endParaRPr lang="en-US" sz="2000" dirty="0">
              <a:solidFill>
                <a:srgbClr val="308B2B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CB354A6-FEE3-2029-4CB6-62808392BA14}"/>
              </a:ext>
            </a:extLst>
          </p:cNvPr>
          <p:cNvSpPr txBox="1"/>
          <p:nvPr/>
        </p:nvSpPr>
        <p:spPr>
          <a:xfrm>
            <a:off x="10647754" y="5588405"/>
            <a:ext cx="81134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000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Brak jakiegokolwiek członka Zespołu posiadającego doświadczenie inwestycyjne</a:t>
            </a:r>
            <a:endParaRPr lang="en-US" sz="2000" dirty="0">
              <a:solidFill>
                <a:srgbClr val="C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787B718-9738-4D94-892C-F81365C9D569}"/>
              </a:ext>
            </a:extLst>
          </p:cNvPr>
          <p:cNvSpPr txBox="1"/>
          <p:nvPr/>
        </p:nvSpPr>
        <p:spPr>
          <a:xfrm>
            <a:off x="10647754" y="6432061"/>
            <a:ext cx="81487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000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Faktyczne doświadczenie i osiągnięcia zawodowe znacznie odbiegające od deklarowanych w Ofercie</a:t>
            </a:r>
            <a:endParaRPr lang="en-US" sz="2000" dirty="0">
              <a:solidFill>
                <a:srgbClr val="C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9A6E2BB-FD67-1689-ACF1-6DCD61FC72AB}"/>
              </a:ext>
            </a:extLst>
          </p:cNvPr>
          <p:cNvSpPr txBox="1"/>
          <p:nvPr/>
        </p:nvSpPr>
        <p:spPr>
          <a:xfrm>
            <a:off x="10647753" y="7440048"/>
            <a:ext cx="80160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000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Specjalizacja Funduszu CVC niepoparta doświadczeniem członków Zespołu</a:t>
            </a:r>
            <a:endParaRPr lang="en-US" sz="2000" dirty="0">
              <a:solidFill>
                <a:srgbClr val="C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7AF34E9-767F-F4BE-37DE-8DA39D03FB80}"/>
              </a:ext>
            </a:extLst>
          </p:cNvPr>
          <p:cNvSpPr txBox="1"/>
          <p:nvPr/>
        </p:nvSpPr>
        <p:spPr>
          <a:xfrm>
            <a:off x="10647753" y="8169275"/>
            <a:ext cx="80227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000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Krótki </a:t>
            </a:r>
            <a:r>
              <a:rPr lang="pl-PL" sz="2000" i="1" dirty="0" err="1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track</a:t>
            </a:r>
            <a:r>
              <a:rPr lang="pl-PL" sz="2000" i="1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pl-PL" sz="2000" i="1" dirty="0" err="1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record</a:t>
            </a:r>
            <a:r>
              <a:rPr lang="pl-PL" sz="2000" i="1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pl-PL" sz="2000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współpracy większości Zespołu (np. kilka miesięcy), brak wspólnych inwestycji lub projektów</a:t>
            </a:r>
            <a:endParaRPr lang="en-US" sz="2000" dirty="0">
              <a:solidFill>
                <a:srgbClr val="C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239B5FB-DDDF-276D-7469-6794F28EFC8F}"/>
              </a:ext>
            </a:extLst>
          </p:cNvPr>
          <p:cNvSpPr txBox="1"/>
          <p:nvPr/>
        </p:nvSpPr>
        <p:spPr>
          <a:xfrm>
            <a:off x="10647753" y="9083675"/>
            <a:ext cx="80288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000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Członkowie Kluczowego Personelu (deklarujący 40 godz./tyg.) planują kontynuować inne aktywności zawodowe</a:t>
            </a:r>
            <a:endParaRPr lang="en-US" sz="2000" dirty="0">
              <a:solidFill>
                <a:srgbClr val="C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11E2BCB-229A-A3A0-9CD2-93A3E5F8A19F}"/>
              </a:ext>
            </a:extLst>
          </p:cNvPr>
          <p:cNvSpPr txBox="1"/>
          <p:nvPr/>
        </p:nvSpPr>
        <p:spPr>
          <a:xfrm>
            <a:off x="10641094" y="10080522"/>
            <a:ext cx="80227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000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Brak osoby posiadającej doświadczenie we współpracy z podmiotami spełniającymi definicję  Inwestorami Korporacyjnymi</a:t>
            </a:r>
            <a:endParaRPr lang="en-US" sz="2000" dirty="0">
              <a:solidFill>
                <a:srgbClr val="C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32" name="Graphic 31" descr="Checkbox Ticked with solid fill">
            <a:extLst>
              <a:ext uri="{FF2B5EF4-FFF2-40B4-BE49-F238E27FC236}">
                <a16:creationId xmlns:a16="http://schemas.microsoft.com/office/drawing/2014/main" id="{8B60EBE3-4D2C-72ED-5C4C-3178CF16EE75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532018" y="5661720"/>
            <a:ext cx="611569" cy="611569"/>
          </a:xfrm>
          <a:prstGeom prst="rect">
            <a:avLst/>
          </a:prstGeom>
        </p:spPr>
      </p:pic>
      <p:pic>
        <p:nvPicPr>
          <p:cNvPr id="33" name="Graphic 32" descr="Checkbox Ticked with solid fill">
            <a:extLst>
              <a:ext uri="{FF2B5EF4-FFF2-40B4-BE49-F238E27FC236}">
                <a16:creationId xmlns:a16="http://schemas.microsoft.com/office/drawing/2014/main" id="{BA731658-5D94-C675-92F6-06647CA65493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532018" y="6377537"/>
            <a:ext cx="611569" cy="611569"/>
          </a:xfrm>
          <a:prstGeom prst="rect">
            <a:avLst/>
          </a:prstGeom>
        </p:spPr>
      </p:pic>
      <p:pic>
        <p:nvPicPr>
          <p:cNvPr id="34" name="Graphic 33" descr="Checkbox Ticked with solid fill">
            <a:extLst>
              <a:ext uri="{FF2B5EF4-FFF2-40B4-BE49-F238E27FC236}">
                <a16:creationId xmlns:a16="http://schemas.microsoft.com/office/drawing/2014/main" id="{51D31BEA-C434-F81D-BBB0-DAC9C6476C57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532018" y="7268815"/>
            <a:ext cx="611569" cy="611569"/>
          </a:xfrm>
          <a:prstGeom prst="rect">
            <a:avLst/>
          </a:prstGeom>
        </p:spPr>
      </p:pic>
      <p:pic>
        <p:nvPicPr>
          <p:cNvPr id="35" name="Graphic 34" descr="Checkbox Ticked with solid fill">
            <a:extLst>
              <a:ext uri="{FF2B5EF4-FFF2-40B4-BE49-F238E27FC236}">
                <a16:creationId xmlns:a16="http://schemas.microsoft.com/office/drawing/2014/main" id="{40587AB2-2BC0-B418-125A-06E803F4CDFA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532018" y="8169275"/>
            <a:ext cx="611569" cy="611569"/>
          </a:xfrm>
          <a:prstGeom prst="rect">
            <a:avLst/>
          </a:prstGeom>
        </p:spPr>
      </p:pic>
      <p:pic>
        <p:nvPicPr>
          <p:cNvPr id="36" name="Graphic 35" descr="Checkbox Ticked with solid fill">
            <a:extLst>
              <a:ext uri="{FF2B5EF4-FFF2-40B4-BE49-F238E27FC236}">
                <a16:creationId xmlns:a16="http://schemas.microsoft.com/office/drawing/2014/main" id="{3DB6BC9C-D13A-8BDB-092F-84C6CAA1CF48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532018" y="9005249"/>
            <a:ext cx="611569" cy="611569"/>
          </a:xfrm>
          <a:prstGeom prst="rect">
            <a:avLst/>
          </a:prstGeom>
        </p:spPr>
      </p:pic>
      <p:pic>
        <p:nvPicPr>
          <p:cNvPr id="38" name="Graphic 37" descr="Checkbox Crossed outline">
            <a:extLst>
              <a:ext uri="{FF2B5EF4-FFF2-40B4-BE49-F238E27FC236}">
                <a16:creationId xmlns:a16="http://schemas.microsoft.com/office/drawing/2014/main" id="{D8552FD6-D993-7EB5-06B7-8C62BF39D20A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129044" y="5639662"/>
            <a:ext cx="624613" cy="624613"/>
          </a:xfrm>
          <a:prstGeom prst="rect">
            <a:avLst/>
          </a:prstGeom>
        </p:spPr>
      </p:pic>
      <p:pic>
        <p:nvPicPr>
          <p:cNvPr id="39" name="Graphic 38" descr="Checkbox Crossed outline">
            <a:extLst>
              <a:ext uri="{FF2B5EF4-FFF2-40B4-BE49-F238E27FC236}">
                <a16:creationId xmlns:a16="http://schemas.microsoft.com/office/drawing/2014/main" id="{E1A1AEEB-471A-0329-305E-CFF34859863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109581" y="9113048"/>
            <a:ext cx="624613" cy="624613"/>
          </a:xfrm>
          <a:prstGeom prst="rect">
            <a:avLst/>
          </a:prstGeom>
        </p:spPr>
      </p:pic>
      <p:pic>
        <p:nvPicPr>
          <p:cNvPr id="40" name="Graphic 39" descr="Checkbox Crossed outline">
            <a:extLst>
              <a:ext uri="{FF2B5EF4-FFF2-40B4-BE49-F238E27FC236}">
                <a16:creationId xmlns:a16="http://schemas.microsoft.com/office/drawing/2014/main" id="{292ADA37-7026-9D94-AC03-AB1615664F74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109581" y="6484938"/>
            <a:ext cx="624613" cy="624613"/>
          </a:xfrm>
          <a:prstGeom prst="rect">
            <a:avLst/>
          </a:prstGeom>
        </p:spPr>
      </p:pic>
      <p:pic>
        <p:nvPicPr>
          <p:cNvPr id="41" name="Graphic 40" descr="Checkbox Crossed outline">
            <a:extLst>
              <a:ext uri="{FF2B5EF4-FFF2-40B4-BE49-F238E27FC236}">
                <a16:creationId xmlns:a16="http://schemas.microsoft.com/office/drawing/2014/main" id="{B665216F-1DE7-69BE-C7B6-87E738D5E971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109581" y="8196821"/>
            <a:ext cx="624613" cy="624613"/>
          </a:xfrm>
          <a:prstGeom prst="rect">
            <a:avLst/>
          </a:prstGeom>
        </p:spPr>
      </p:pic>
      <p:pic>
        <p:nvPicPr>
          <p:cNvPr id="42" name="Graphic 41" descr="Checkbox Crossed outline">
            <a:extLst>
              <a:ext uri="{FF2B5EF4-FFF2-40B4-BE49-F238E27FC236}">
                <a16:creationId xmlns:a16="http://schemas.microsoft.com/office/drawing/2014/main" id="{978B504E-5D25-4ED6-C119-733A28B8A691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109581" y="9972394"/>
            <a:ext cx="624613" cy="624613"/>
          </a:xfrm>
          <a:prstGeom prst="rect">
            <a:avLst/>
          </a:prstGeom>
        </p:spPr>
      </p:pic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2BA4BED-2D77-8E1F-2F77-A5061BA9AD0C}"/>
              </a:ext>
            </a:extLst>
          </p:cNvPr>
          <p:cNvCxnSpPr>
            <a:cxnSpLocks/>
            <a:stCxn id="5" idx="2"/>
          </p:cNvCxnSpPr>
          <p:nvPr/>
        </p:nvCxnSpPr>
        <p:spPr>
          <a:xfrm flipH="1">
            <a:off x="10103479" y="4763921"/>
            <a:ext cx="443" cy="620505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649AE916-BA4B-C03E-BF90-368DA9DCC0F3}"/>
              </a:ext>
            </a:extLst>
          </p:cNvPr>
          <p:cNvCxnSpPr>
            <a:cxnSpLocks/>
          </p:cNvCxnSpPr>
          <p:nvPr/>
        </p:nvCxnSpPr>
        <p:spPr>
          <a:xfrm flipV="1">
            <a:off x="1672001" y="4763921"/>
            <a:ext cx="16877038" cy="3850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Graphic 1" descr="Checkbox Crossed outline">
            <a:extLst>
              <a:ext uri="{FF2B5EF4-FFF2-40B4-BE49-F238E27FC236}">
                <a16:creationId xmlns:a16="http://schemas.microsoft.com/office/drawing/2014/main" id="{EA363C0C-6892-0029-B909-373B62D1D3AA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109581" y="7331075"/>
            <a:ext cx="624613" cy="624613"/>
          </a:xfrm>
          <a:prstGeom prst="rect">
            <a:avLst/>
          </a:prstGeom>
        </p:spPr>
      </p:pic>
      <p:sp>
        <p:nvSpPr>
          <p:cNvPr id="7" name="object 10">
            <a:extLst>
              <a:ext uri="{FF2B5EF4-FFF2-40B4-BE49-F238E27FC236}">
                <a16:creationId xmlns:a16="http://schemas.microsoft.com/office/drawing/2014/main" id="{E61E3F75-4AD8-F5BC-9E95-F1D8EB6892F7}"/>
              </a:ext>
            </a:extLst>
          </p:cNvPr>
          <p:cNvSpPr txBox="1"/>
          <p:nvPr/>
        </p:nvSpPr>
        <p:spPr>
          <a:xfrm>
            <a:off x="19021656" y="10710640"/>
            <a:ext cx="341627" cy="2583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1">
              <a:lnSpc>
                <a:spcPts val="1976"/>
              </a:lnSpc>
            </a:pPr>
            <a:fld id="{81D60167-4931-47E6-BA6A-407CBD079E47}" type="slidenum">
              <a:rPr sz="1949" spc="10">
                <a:solidFill>
                  <a:srgbClr val="B51828"/>
                </a:solidFill>
                <a:latin typeface="Calibri Light"/>
                <a:cs typeface="Calibri Light"/>
              </a:rPr>
              <a:pPr marL="38101">
                <a:lnSpc>
                  <a:spcPts val="1976"/>
                </a:lnSpc>
              </a:pPr>
              <a:t>9</a:t>
            </a:fld>
            <a:endParaRPr sz="1949" dirty="0">
              <a:latin typeface="Calibri Light"/>
              <a:cs typeface="Calibri Light"/>
            </a:endParaRPr>
          </a:p>
        </p:txBody>
      </p:sp>
      <p:sp>
        <p:nvSpPr>
          <p:cNvPr id="10" name="object 2">
            <a:extLst>
              <a:ext uri="{FF2B5EF4-FFF2-40B4-BE49-F238E27FC236}">
                <a16:creationId xmlns:a16="http://schemas.microsoft.com/office/drawing/2014/main" id="{4C236711-163A-4DC9-0B1B-F70B42327B0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28367" y="1143883"/>
            <a:ext cx="13601277" cy="694421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lang="pl-PL" sz="4400" kern="1200" spc="-95" dirty="0">
                <a:solidFill>
                  <a:srgbClr val="003B50"/>
                </a:solidFill>
                <a:ea typeface="+mn-ea"/>
              </a:rPr>
              <a:t>Zespół jako kluczowy aspekt podlegający ocenie w Ofercie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87DD810-D2A0-D6AB-BF3D-4652503905CD}"/>
              </a:ext>
            </a:extLst>
          </p:cNvPr>
          <p:cNvSpPr txBox="1"/>
          <p:nvPr/>
        </p:nvSpPr>
        <p:spPr>
          <a:xfrm>
            <a:off x="1995500" y="9975989"/>
            <a:ext cx="8042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000" dirty="0">
                <a:solidFill>
                  <a:srgbClr val="308B2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Osoby z doświadczeniem we współpracy z podmiotami spełniającymi definicję Inwestora Korporacyjnego</a:t>
            </a:r>
            <a:endParaRPr lang="en-US" sz="2000" dirty="0">
              <a:solidFill>
                <a:srgbClr val="308B2B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48" name="Graphic 47" descr="Checkbox Ticked with solid fill">
            <a:extLst>
              <a:ext uri="{FF2B5EF4-FFF2-40B4-BE49-F238E27FC236}">
                <a16:creationId xmlns:a16="http://schemas.microsoft.com/office/drawing/2014/main" id="{8C68352A-28F7-17AD-9AB0-FD7247910314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532012" y="9868736"/>
            <a:ext cx="611569" cy="611569"/>
          </a:xfrm>
          <a:prstGeom prst="rect">
            <a:avLst/>
          </a:prstGeom>
        </p:spPr>
      </p:pic>
      <p:pic>
        <p:nvPicPr>
          <p:cNvPr id="3" name="Grafika 2">
            <a:extLst>
              <a:ext uri="{FF2B5EF4-FFF2-40B4-BE49-F238E27FC236}">
                <a16:creationId xmlns:a16="http://schemas.microsoft.com/office/drawing/2014/main" id="{F4CEB387-6481-CE7D-99AB-761CBAF375D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16271759" y="1190674"/>
            <a:ext cx="2751773" cy="1092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58447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wYLO8qETo6YB.F.Raus1g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8933</TotalTime>
  <Words>1043</Words>
  <Application>Microsoft Office PowerPoint</Application>
  <PresentationFormat>Niestandardowy</PresentationFormat>
  <Paragraphs>171</Paragraphs>
  <Slides>9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Georgia</vt:lpstr>
      <vt:lpstr>Office Theme</vt:lpstr>
      <vt:lpstr>Prezentacja programu PowerPoint</vt:lpstr>
      <vt:lpstr>Główne założenia Programu CVC w ramach FENG dot. Funduszy CVC</vt:lpstr>
      <vt:lpstr>Główne założenia Programu CVC w ramach FENG dot. inwestycji w spółki</vt:lpstr>
      <vt:lpstr>Model funkcjonowania Funduszu CVC</vt:lpstr>
      <vt:lpstr>Wybrane parametry Programu CVC</vt:lpstr>
      <vt:lpstr>Rozliczenie wyjść z inwestycji – asymetria zysku</vt:lpstr>
      <vt:lpstr>Prezentacja programu PowerPoint</vt:lpstr>
      <vt:lpstr>Wybrane kryteria oceny Ofert</vt:lpstr>
      <vt:lpstr>Zespół jako kluczowy aspekt podlegający ocenie w Ofercie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Tytuł prezentacji  złożony z wielu wyrazów</dc:title>
  <dc:creator>Paweł Iwaniuk</dc:creator>
  <cp:lastModifiedBy>Martyna Zwierzchowska</cp:lastModifiedBy>
  <cp:revision>210</cp:revision>
  <cp:lastPrinted>2025-01-20T09:40:22Z</cp:lastPrinted>
  <dcterms:created xsi:type="dcterms:W3CDTF">2019-12-05T00:11:41Z</dcterms:created>
  <dcterms:modified xsi:type="dcterms:W3CDTF">2026-05-20T14:28:40Z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2019-12-05T00:00:00Z</vt:filetime>
  </property>
  <property fmtid="{D5CDD505-2E9C-101B-9397-08002B2CF9AE}" pid="3" name="Creator">
    <vt:lpwstr>Adobe InDesign 15.0 (Windows)</vt:lpwstr>
  </property>
  <property fmtid="{D5CDD505-2E9C-101B-9397-08002B2CF9AE}" pid="4" name="LastSaved">
    <vt:filetime>2019-12-05T00:00:00Z</vt:filetime>
  </property>
</Properties>
</file>