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5"/>
  </p:notesMasterIdLst>
  <p:sldIdLst>
    <p:sldId id="256" r:id="rId2"/>
    <p:sldId id="2141412749" r:id="rId3"/>
    <p:sldId id="2141412760" r:id="rId4"/>
    <p:sldId id="2141412761" r:id="rId5"/>
    <p:sldId id="2141412767" r:id="rId6"/>
    <p:sldId id="2141412771" r:id="rId7"/>
    <p:sldId id="2141412748" r:id="rId8"/>
    <p:sldId id="2141412747" r:id="rId9"/>
    <p:sldId id="2141412730" r:id="rId10"/>
    <p:sldId id="259" r:id="rId11"/>
    <p:sldId id="2141412752" r:id="rId12"/>
    <p:sldId id="2141412750" r:id="rId13"/>
    <p:sldId id="2141412758" r:id="rId14"/>
  </p:sldIdLst>
  <p:sldSz cx="12192000" cy="6858000"/>
  <p:notesSz cx="7104063" cy="10234613"/>
  <p:embeddedFontLst>
    <p:embeddedFont>
      <p:font typeface="Noto Sans" panose="020B0502040504020204" pitchFamily="34" charset="0"/>
      <p:regular r:id="rId16"/>
      <p:bold r:id="rId17"/>
      <p:italic r:id="rId18"/>
      <p:boldItalic r:id="rId19"/>
    </p:embeddedFont>
    <p:embeddedFont>
      <p:font typeface="Noto Sans Bold" panose="020B0502040504020204"/>
      <p:bold r:id="rId20"/>
    </p:embeddedFont>
    <p:embeddedFont>
      <p:font typeface="Noto Sans ExtraBold" panose="020B0604020202020204" charset="0"/>
      <p:bold r:id="rId21"/>
      <p:boldItalic r:id="rId22"/>
    </p:embeddedFont>
    <p:embeddedFont>
      <p:font typeface="Noto Sans Light" panose="020B0502040504090204" pitchFamily="34" charset="0"/>
      <p:regular r:id="rId23"/>
      <p:italic r:id="rId24"/>
    </p:embeddedFont>
    <p:embeddedFont>
      <p:font typeface="Noto Sans Medium" panose="020B0502040504020204" pitchFamily="34" charset="0"/>
      <p:regular r:id="rId25"/>
      <p:italic r:id="rId26"/>
    </p:embeddedFont>
  </p:embeddedFontLst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75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908" userDrawn="1">
          <p15:clr>
            <a:srgbClr val="A4A3A4"/>
          </p15:clr>
        </p15:guide>
        <p15:guide id="4" orient="horz" pos="3271" userDrawn="1">
          <p15:clr>
            <a:srgbClr val="A4A3A4"/>
          </p15:clr>
        </p15:guide>
        <p15:guide id="5" orient="horz" pos="1185" userDrawn="1">
          <p15:clr>
            <a:srgbClr val="A4A3A4"/>
          </p15:clr>
        </p15:guide>
        <p15:guide id="6" pos="733" userDrawn="1">
          <p15:clr>
            <a:srgbClr val="A4A3A4"/>
          </p15:clr>
        </p15:guide>
        <p15:guide id="7" pos="6947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37BCC4B-7235-8537-7C9E-19B739F79C07}" name="Piotr Pawłowski" initials="PP" userId="S::piotr.pawlowski@pfrventures.pl::1256dd1b-14ac-4648-af91-626e583e9766" providerId="AD"/>
  <p188:author id="{BC0700E4-B62D-7925-88ED-5E2B02AC6DBE}" name="Maciej Polak" initials="MP" userId="S::maciej.polak@pfrventures.pl::da3fde14-56dd-4176-97d1-00befdedae2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1A26"/>
    <a:srgbClr val="095CBF"/>
    <a:srgbClr val="614383"/>
    <a:srgbClr val="C00000"/>
    <a:srgbClr val="F4F4F4"/>
    <a:srgbClr val="4E478F"/>
    <a:srgbClr val="92335F"/>
    <a:srgbClr val="8E3462"/>
    <a:srgbClr val="FFF7F7"/>
    <a:srgbClr val="B619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13BB2B-0EE6-4C33-B3A6-D93BEB308F50}" v="1" dt="2025-11-14T08:29:33.224"/>
    <p1510:client id="{9EF54CFC-4223-496D-884E-CAC228F0CF31}" v="94" dt="2025-11-13T22:04:22.239"/>
    <p1510:client id="{D7ADCB3B-F4C0-4195-AD64-0C9879D6833D}" v="10" dt="2025-11-13T17:05:23.3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976" y="44"/>
      </p:cViewPr>
      <p:guideLst>
        <p:guide orient="horz" pos="1275"/>
        <p:guide pos="3840"/>
        <p:guide orient="horz" pos="2908"/>
        <p:guide orient="horz" pos="3271"/>
        <p:guide orient="horz" pos="1185"/>
        <p:guide pos="733"/>
        <p:guide pos="69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913675708886607"/>
          <c:y val="4.5334332662619645E-2"/>
          <c:w val="0.68591846295368986"/>
          <c:h val="0.8811608234792167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95C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F104-4F52-8324-2FD69E49E537}"/>
              </c:ext>
            </c:extLst>
          </c:dPt>
          <c:dPt>
            <c:idx val="8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7E7-41AA-9540-293AFB9E784D}"/>
              </c:ext>
            </c:extLst>
          </c:dPt>
          <c:dPt>
            <c:idx val="21"/>
            <c:invertIfNegative val="0"/>
            <c:bubble3D val="0"/>
            <c:spPr>
              <a:solidFill>
                <a:srgbClr val="E41A2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7E7-41AA-9540-293AFB9E784D}"/>
              </c:ext>
            </c:extLst>
          </c:dPt>
          <c:dPt>
            <c:idx val="28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158-472C-9D60-C09C85F7BFD7}"/>
              </c:ext>
            </c:extLst>
          </c:dPt>
          <c:dLbls>
            <c:dLbl>
              <c:idx val="0"/>
              <c:numFmt formatCode="0.0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rgbClr val="095CBF"/>
                      </a:solidFill>
                      <a:latin typeface="Noto Sans ExtraBold" panose="020B0502040504020204" pitchFamily="34" charset="0"/>
                      <a:ea typeface="Noto Sans ExtraBold" panose="020B0502040504020204" pitchFamily="34" charset="0"/>
                      <a:cs typeface="Noto Sans ExtraBold" panose="020B0502040504020204" pitchFamily="34" charset="0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104-4F52-8324-2FD69E49E537}"/>
                </c:ext>
              </c:extLst>
            </c:dLbl>
            <c:dLbl>
              <c:idx val="8"/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Noto Sans ExtraBold" panose="020B0502040504020204" pitchFamily="34" charset="0"/>
                      <a:ea typeface="Noto Sans ExtraBold" panose="020B0502040504020204" pitchFamily="34" charset="0"/>
                      <a:cs typeface="Noto Sans ExtraBold" panose="020B0502040504020204" pitchFamily="34" charset="0"/>
                    </a:defRPr>
                  </a:pPr>
                  <a:endParaRPr lang="pl-PL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7E7-41AA-9540-293AFB9E784D}"/>
                </c:ext>
              </c:extLst>
            </c:dLbl>
            <c:dLbl>
              <c:idx val="21"/>
              <c:numFmt formatCode="0.0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rgbClr val="E41A26"/>
                      </a:solidFill>
                      <a:latin typeface="Noto Sans ExtraBold" panose="020B0502040504020204" pitchFamily="34" charset="0"/>
                      <a:ea typeface="Noto Sans ExtraBold" panose="020B0502040504020204" pitchFamily="34" charset="0"/>
                      <a:cs typeface="Noto Sans ExtraBold" panose="020B0502040504020204" pitchFamily="34" charset="0"/>
                    </a:defRPr>
                  </a:pPr>
                  <a:endParaRPr lang="pl-PL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7E7-41AA-9540-293AFB9E784D}"/>
                </c:ext>
              </c:extLst>
            </c:dLbl>
            <c:dLbl>
              <c:idx val="28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158-472C-9D60-C09C85F7BFD7}"/>
                </c:ext>
              </c:extLst>
            </c:dLbl>
            <c:numFmt formatCode="0.0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rgbClr val="0C5CBF"/>
                    </a:solidFill>
                    <a:latin typeface="Noto Sans ExtraBold" panose="020B0502040504020204" pitchFamily="34" charset="0"/>
                    <a:ea typeface="Noto Sans ExtraBold" panose="020B0502040504020204" pitchFamily="34" charset="0"/>
                    <a:cs typeface="Noto Sans ExtraBold" panose="020B0502040504020204" pitchFamily="34" charset="0"/>
                  </a:defRPr>
                </a:pPr>
                <a:endParaRPr lang="pl-PL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Arkusz1!$A$2:$A$26</c:f>
              <c:strCache>
                <c:ptCount val="25"/>
                <c:pt idx="0">
                  <c:v>USA</c:v>
                </c:pt>
                <c:pt idx="1">
                  <c:v>Luxemburg</c:v>
                </c:pt>
                <c:pt idx="2">
                  <c:v>UK</c:v>
                </c:pt>
                <c:pt idx="3">
                  <c:v>Niderlandy</c:v>
                </c:pt>
                <c:pt idx="4">
                  <c:v>Finlandia</c:v>
                </c:pt>
                <c:pt idx="5">
                  <c:v>Szwecja</c:v>
                </c:pt>
                <c:pt idx="6">
                  <c:v>Francja</c:v>
                </c:pt>
                <c:pt idx="7">
                  <c:v>Belgia</c:v>
                </c:pt>
                <c:pt idx="8">
                  <c:v>Europa</c:v>
                </c:pt>
                <c:pt idx="9">
                  <c:v>Szwajcaria</c:v>
                </c:pt>
                <c:pt idx="10">
                  <c:v>Hiszpania</c:v>
                </c:pt>
                <c:pt idx="11">
                  <c:v>Dania</c:v>
                </c:pt>
                <c:pt idx="12">
                  <c:v>Niemcy</c:v>
                </c:pt>
                <c:pt idx="13">
                  <c:v>Baltic</c:v>
                </c:pt>
                <c:pt idx="14">
                  <c:v>Portugalia</c:v>
                </c:pt>
                <c:pt idx="15">
                  <c:v>Irlandia</c:v>
                </c:pt>
                <c:pt idx="16">
                  <c:v>Bułgaria</c:v>
                </c:pt>
                <c:pt idx="17">
                  <c:v>Włochy</c:v>
                </c:pt>
                <c:pt idx="18">
                  <c:v>Węgry</c:v>
                </c:pt>
                <c:pt idx="19">
                  <c:v>Czechy</c:v>
                </c:pt>
                <c:pt idx="20">
                  <c:v>Austria</c:v>
                </c:pt>
                <c:pt idx="21">
                  <c:v>Polska</c:v>
                </c:pt>
                <c:pt idx="22">
                  <c:v>Grecja</c:v>
                </c:pt>
                <c:pt idx="23">
                  <c:v>Rumunia</c:v>
                </c:pt>
                <c:pt idx="24">
                  <c:v>Ukraina</c:v>
                </c:pt>
              </c:strCache>
            </c:strRef>
          </c:cat>
          <c:val>
            <c:numRef>
              <c:f>Arkusz1!$B$2:$B$26</c:f>
              <c:numCache>
                <c:formatCode>0.0000%</c:formatCode>
                <c:ptCount val="25"/>
                <c:pt idx="0">
                  <c:v>8.0999999999999996E-3</c:v>
                </c:pt>
                <c:pt idx="1">
                  <c:v>2.0300000000000001E-3</c:v>
                </c:pt>
                <c:pt idx="2">
                  <c:v>1.7799999999999999E-3</c:v>
                </c:pt>
                <c:pt idx="3">
                  <c:v>1.23E-3</c:v>
                </c:pt>
                <c:pt idx="4">
                  <c:v>1.1800000000000001E-3</c:v>
                </c:pt>
                <c:pt idx="5">
                  <c:v>1.1299999999999999E-3</c:v>
                </c:pt>
                <c:pt idx="6">
                  <c:v>8.8000000000000003E-4</c:v>
                </c:pt>
                <c:pt idx="7">
                  <c:v>7.5000000000000002E-4</c:v>
                </c:pt>
                <c:pt idx="8">
                  <c:v>6.9999999999999999E-4</c:v>
                </c:pt>
                <c:pt idx="9">
                  <c:v>6.4999999999999997E-4</c:v>
                </c:pt>
                <c:pt idx="10">
                  <c:v>5.1999999999999995E-4</c:v>
                </c:pt>
                <c:pt idx="11">
                  <c:v>5.0000000000000001E-4</c:v>
                </c:pt>
                <c:pt idx="12">
                  <c:v>3.8999999999999999E-4</c:v>
                </c:pt>
                <c:pt idx="13">
                  <c:v>3.5E-4</c:v>
                </c:pt>
                <c:pt idx="14">
                  <c:v>3.3E-4</c:v>
                </c:pt>
                <c:pt idx="15">
                  <c:v>2.4000000000000001E-4</c:v>
                </c:pt>
                <c:pt idx="16">
                  <c:v>2.2000000000000001E-4</c:v>
                </c:pt>
                <c:pt idx="17">
                  <c:v>1.2E-4</c:v>
                </c:pt>
                <c:pt idx="18">
                  <c:v>1.8000000000000001E-4</c:v>
                </c:pt>
                <c:pt idx="19">
                  <c:v>1.2999999999999999E-4</c:v>
                </c:pt>
                <c:pt idx="20">
                  <c:v>1.2999999999999999E-4</c:v>
                </c:pt>
                <c:pt idx="21">
                  <c:v>1.2999999999999999E-4</c:v>
                </c:pt>
                <c:pt idx="22">
                  <c:v>9.0000000000000006E-5</c:v>
                </c:pt>
                <c:pt idx="23">
                  <c:v>4.0000000000000003E-5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58-472C-9D60-C09C85F7BF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322102975"/>
        <c:axId val="1322112095"/>
      </c:barChart>
      <c:catAx>
        <c:axId val="1322102975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pPr>
            <a:endParaRPr lang="pl-PL"/>
          </a:p>
        </c:txPr>
        <c:crossAx val="1322112095"/>
        <c:crosses val="autoZero"/>
        <c:auto val="1"/>
        <c:lblAlgn val="ctr"/>
        <c:lblOffset val="100"/>
        <c:noMultiLvlLbl val="0"/>
      </c:catAx>
      <c:valAx>
        <c:axId val="1322112095"/>
        <c:scaling>
          <c:orientation val="minMax"/>
        </c:scaling>
        <c:delete val="1"/>
        <c:axPos val="t"/>
        <c:majorGridlines>
          <c:spPr>
            <a:ln w="3175" cap="flat" cmpd="sng" algn="ctr">
              <a:solidFill>
                <a:schemeClr val="bg1">
                  <a:lumMod val="85000"/>
                </a:schemeClr>
              </a:solidFill>
              <a:prstDash val="lgDash"/>
              <a:round/>
            </a:ln>
            <a:effectLst/>
          </c:spPr>
        </c:majorGridlines>
        <c:numFmt formatCode="0.0%" sourceLinked="0"/>
        <c:majorTickMark val="none"/>
        <c:minorTickMark val="none"/>
        <c:tickLblPos val="nextTo"/>
        <c:crossAx val="1322102975"/>
        <c:crosses val="autoZero"/>
        <c:crossBetween val="between"/>
        <c:majorUnit val="2.0000000000000005E-3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400"/>
      </a:pPr>
      <a:endParaRPr lang="pl-P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772851851851851"/>
          <c:y val="4.0795100877634438E-2"/>
          <c:w val="0.63628537037037036"/>
          <c:h val="0.9121679761122393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95CB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BB93-4F6B-8B1C-2D5199E0E412}"/>
              </c:ext>
            </c:extLst>
          </c:dPt>
          <c:dPt>
            <c:idx val="5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909-4061-89C1-39BB7FC6DDA7}"/>
              </c:ext>
            </c:extLst>
          </c:dPt>
          <c:dPt>
            <c:idx val="14"/>
            <c:invertIfNegative val="0"/>
            <c:bubble3D val="0"/>
            <c:spPr>
              <a:solidFill>
                <a:srgbClr val="E41A2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909-4061-89C1-39BB7FC6DDA7}"/>
              </c:ext>
            </c:extLst>
          </c:dPt>
          <c:dPt>
            <c:idx val="21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909-4061-89C1-39BB7FC6DDA7}"/>
              </c:ext>
            </c:extLst>
          </c:dPt>
          <c:dPt>
            <c:idx val="28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1A5-425B-BF0D-E0DE538CF937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rgbClr val="095CBF"/>
                        </a:solidFill>
                        <a:latin typeface="Noto Sans ExtraBold" panose="020B0502040504020204" pitchFamily="34" charset="0"/>
                        <a:ea typeface="Noto Sans ExtraBold" panose="020B0502040504020204" pitchFamily="34" charset="0"/>
                        <a:cs typeface="Noto Sans ExtraBold" panose="020B0502040504020204" pitchFamily="34" charset="0"/>
                      </a:defRPr>
                    </a:pPr>
                    <a:fld id="{324DEAD9-EA29-41F8-89DA-188215F8AB01}" type="VALUE">
                      <a:rPr lang="en-US" sz="1400">
                        <a:solidFill>
                          <a:srgbClr val="095CBF"/>
                        </a:solidFill>
                      </a:rPr>
                      <a:pPr>
                        <a:defRPr b="1">
                          <a:solidFill>
                            <a:srgbClr val="095CBF"/>
                          </a:solidFill>
                          <a:latin typeface="Noto Sans ExtraBold" panose="020B0502040504020204" pitchFamily="34" charset="0"/>
                          <a:ea typeface="Noto Sans ExtraBold" panose="020B0502040504020204" pitchFamily="34" charset="0"/>
                          <a:cs typeface="Noto Sans ExtraBold" panose="020B0502040504020204" pitchFamily="34" charset="0"/>
                        </a:defRPr>
                      </a:pPr>
                      <a:t>[WARTOŚĆ]</a:t>
                    </a:fld>
                    <a:endParaRPr lang="pl-PL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095CBF"/>
                      </a:solidFill>
                      <a:latin typeface="Noto Sans ExtraBold" panose="020B0502040504020204" pitchFamily="34" charset="0"/>
                      <a:ea typeface="Noto Sans ExtraBold" panose="020B0502040504020204" pitchFamily="34" charset="0"/>
                      <a:cs typeface="Noto Sans ExtraBold" panose="020B0502040504020204" pitchFamily="34" charset="0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BB93-4F6B-8B1C-2D5199E0E412}"/>
                </c:ext>
              </c:extLst>
            </c:dLbl>
            <c:dLbl>
              <c:idx val="5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Noto Sans ExtraBold" panose="020B0502040504020204" pitchFamily="34" charset="0"/>
                        <a:ea typeface="Noto Sans ExtraBold" panose="020B0502040504020204" pitchFamily="34" charset="0"/>
                        <a:cs typeface="Noto Sans ExtraBold" panose="020B0502040504020204" pitchFamily="34" charset="0"/>
                      </a:defRPr>
                    </a:pPr>
                    <a:fld id="{1163F96E-B5C9-4951-BACB-E3A5080BAC74}" type="VALUE">
                      <a:rPr lang="en-US" sz="14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rPr>
                      <a:pPr>
                        <a:defRPr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Noto Sans ExtraBold" panose="020B0502040504020204" pitchFamily="34" charset="0"/>
                          <a:ea typeface="Noto Sans ExtraBold" panose="020B0502040504020204" pitchFamily="34" charset="0"/>
                          <a:cs typeface="Noto Sans ExtraBold" panose="020B0502040504020204" pitchFamily="34" charset="0"/>
                        </a:defRPr>
                      </a:pPr>
                      <a:t>[WARTOŚĆ]</a:t>
                    </a:fld>
                    <a:endParaRPr lang="pl-PL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Noto Sans ExtraBold" panose="020B0502040504020204" pitchFamily="34" charset="0"/>
                      <a:ea typeface="Noto Sans ExtraBold" panose="020B0502040504020204" pitchFamily="34" charset="0"/>
                      <a:cs typeface="Noto Sans ExtraBold" panose="020B0502040504020204" pitchFamily="34" charset="0"/>
                    </a:defRPr>
                  </a:pPr>
                  <a:endParaRPr lang="pl-PL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909-4061-89C1-39BB7FC6DDA7}"/>
                </c:ext>
              </c:extLst>
            </c:dLbl>
            <c:dLbl>
              <c:idx val="14"/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E41A26"/>
                      </a:solidFill>
                      <a:latin typeface="Noto Sans ExtraBold" panose="020B0502040504020204" pitchFamily="34" charset="0"/>
                      <a:ea typeface="Noto Sans ExtraBold" panose="020B0502040504020204" pitchFamily="34" charset="0"/>
                      <a:cs typeface="Noto Sans ExtraBold" panose="020B0502040504020204" pitchFamily="34" charset="0"/>
                    </a:defRPr>
                  </a:pPr>
                  <a:endParaRPr lang="pl-PL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909-4061-89C1-39BB7FC6DDA7}"/>
                </c:ext>
              </c:extLst>
            </c:dLbl>
            <c:numFmt formatCode="0.00%" sourceLinked="0"/>
            <c:spPr>
              <a:solidFill>
                <a:srgbClr val="FFF7F7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773D75"/>
                    </a:solidFill>
                    <a:latin typeface="Noto Sans ExtraBold" panose="020B0502040504020204" pitchFamily="34" charset="0"/>
                    <a:ea typeface="Noto Sans ExtraBold" panose="020B0502040504020204" pitchFamily="34" charset="0"/>
                    <a:cs typeface="Noto Sans ExtraBold" panose="020B0502040504020204" pitchFamily="34" charset="0"/>
                  </a:defRPr>
                </a:pPr>
                <a:endParaRPr lang="pl-PL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Arkusz1!$A$2:$A$26</c:f>
              <c:strCache>
                <c:ptCount val="25"/>
                <c:pt idx="0">
                  <c:v>USA</c:v>
                </c:pt>
                <c:pt idx="1">
                  <c:v>UK</c:v>
                </c:pt>
                <c:pt idx="2">
                  <c:v>Szwecja</c:v>
                </c:pt>
                <c:pt idx="3">
                  <c:v>Francja</c:v>
                </c:pt>
                <c:pt idx="4">
                  <c:v>Luxemburg</c:v>
                </c:pt>
                <c:pt idx="5">
                  <c:v>Europa</c:v>
                </c:pt>
                <c:pt idx="6">
                  <c:v>Dania</c:v>
                </c:pt>
                <c:pt idx="7">
                  <c:v>Belgia</c:v>
                </c:pt>
                <c:pt idx="8">
                  <c:v>Finlandia</c:v>
                </c:pt>
                <c:pt idx="9">
                  <c:v>Niderlandy</c:v>
                </c:pt>
                <c:pt idx="10">
                  <c:v>Hiszpania</c:v>
                </c:pt>
                <c:pt idx="11">
                  <c:v>Włochy</c:v>
                </c:pt>
                <c:pt idx="12">
                  <c:v>Niemcy</c:v>
                </c:pt>
                <c:pt idx="13">
                  <c:v>Szwajcaria</c:v>
                </c:pt>
                <c:pt idx="14">
                  <c:v>Polska</c:v>
                </c:pt>
                <c:pt idx="15">
                  <c:v>Baltics</c:v>
                </c:pt>
                <c:pt idx="16">
                  <c:v>Węgry</c:v>
                </c:pt>
                <c:pt idx="17">
                  <c:v>Bułgaria</c:v>
                </c:pt>
                <c:pt idx="18">
                  <c:v>Czechy</c:v>
                </c:pt>
                <c:pt idx="19">
                  <c:v>Irlandia</c:v>
                </c:pt>
                <c:pt idx="20">
                  <c:v>Rumunia</c:v>
                </c:pt>
                <c:pt idx="21">
                  <c:v>Portugalia</c:v>
                </c:pt>
                <c:pt idx="22">
                  <c:v>Austria</c:v>
                </c:pt>
                <c:pt idx="23">
                  <c:v>Grecja</c:v>
                </c:pt>
                <c:pt idx="24">
                  <c:v>Ukraina</c:v>
                </c:pt>
              </c:strCache>
            </c:strRef>
          </c:cat>
          <c:val>
            <c:numRef>
              <c:f>Arkusz1!$B$2:$B$26</c:f>
              <c:numCache>
                <c:formatCode>0.0000%</c:formatCode>
                <c:ptCount val="25"/>
                <c:pt idx="0">
                  <c:v>2.9000000000000001E-2</c:v>
                </c:pt>
                <c:pt idx="1">
                  <c:v>1.417E-2</c:v>
                </c:pt>
                <c:pt idx="2">
                  <c:v>1.039E-2</c:v>
                </c:pt>
                <c:pt idx="3">
                  <c:v>9.11E-3</c:v>
                </c:pt>
                <c:pt idx="4">
                  <c:v>6.1399999999999996E-3</c:v>
                </c:pt>
                <c:pt idx="5">
                  <c:v>4.5799999999999999E-3</c:v>
                </c:pt>
                <c:pt idx="6">
                  <c:v>2.8400000000000001E-3</c:v>
                </c:pt>
                <c:pt idx="7">
                  <c:v>2.7399999999999998E-3</c:v>
                </c:pt>
                <c:pt idx="8">
                  <c:v>2.5899999999999999E-3</c:v>
                </c:pt>
                <c:pt idx="9">
                  <c:v>2.4199999999999998E-3</c:v>
                </c:pt>
                <c:pt idx="10">
                  <c:v>2.0899999999999998E-3</c:v>
                </c:pt>
                <c:pt idx="11">
                  <c:v>1.7899999999999999E-3</c:v>
                </c:pt>
                <c:pt idx="12">
                  <c:v>1.75E-3</c:v>
                </c:pt>
                <c:pt idx="13">
                  <c:v>1.6199999999999999E-3</c:v>
                </c:pt>
                <c:pt idx="14">
                  <c:v>1.5200000000000001E-3</c:v>
                </c:pt>
                <c:pt idx="15">
                  <c:v>3.3E-4</c:v>
                </c:pt>
                <c:pt idx="16">
                  <c:v>3.2000000000000003E-4</c:v>
                </c:pt>
                <c:pt idx="17">
                  <c:v>3.2000000000000003E-4</c:v>
                </c:pt>
                <c:pt idx="18">
                  <c:v>2.9999999999999997E-4</c:v>
                </c:pt>
                <c:pt idx="19">
                  <c:v>1.7000000000000001E-4</c:v>
                </c:pt>
                <c:pt idx="20">
                  <c:v>1.7000000000000001E-4</c:v>
                </c:pt>
                <c:pt idx="21">
                  <c:v>1.1E-4</c:v>
                </c:pt>
                <c:pt idx="22">
                  <c:v>6.0000000000000002E-5</c:v>
                </c:pt>
                <c:pt idx="23">
                  <c:v>3.0000000000000001E-5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1A5-425B-BF0D-E0DE538CF9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322102975"/>
        <c:axId val="1322112095"/>
      </c:barChart>
      <c:catAx>
        <c:axId val="1322102975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pPr>
            <a:endParaRPr lang="pl-PL"/>
          </a:p>
        </c:txPr>
        <c:crossAx val="1322112095"/>
        <c:crosses val="autoZero"/>
        <c:auto val="1"/>
        <c:lblAlgn val="ctr"/>
        <c:lblOffset val="100"/>
        <c:noMultiLvlLbl val="0"/>
      </c:catAx>
      <c:valAx>
        <c:axId val="1322112095"/>
        <c:scaling>
          <c:orientation val="minMax"/>
          <c:max val="3.0000000000000006E-2"/>
          <c:min val="0"/>
        </c:scaling>
        <c:delete val="1"/>
        <c:axPos val="t"/>
        <c:majorGridlines>
          <c:spPr>
            <a:ln w="317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lgDash"/>
              <a:round/>
            </a:ln>
            <a:effectLst/>
          </c:spPr>
        </c:majorGridlines>
        <c:numFmt formatCode="0.0%" sourceLinked="0"/>
        <c:majorTickMark val="none"/>
        <c:minorTickMark val="none"/>
        <c:tickLblPos val="nextTo"/>
        <c:crossAx val="1322102975"/>
        <c:crosses val="autoZero"/>
        <c:crossBetween val="between"/>
        <c:majorUnit val="1.0000000000000002E-2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400"/>
      </a:pPr>
      <a:endParaRPr lang="pl-P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464169499318975E-2"/>
          <c:y val="3.9914345354095028E-2"/>
          <c:w val="0.8675505182827723"/>
          <c:h val="0.795162036183557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Publiczne + inne</c:v>
                </c:pt>
              </c:strCache>
            </c:strRef>
          </c:tx>
          <c:spPr>
            <a:solidFill>
              <a:srgbClr val="614383"/>
            </a:solidFill>
            <a:ln>
              <a:noFill/>
            </a:ln>
            <a:effectLst/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Noto Sans Bold" panose="020B0502040504020204" pitchFamily="34" charset="0"/>
                    <a:ea typeface="Noto Sans Bold" panose="020B0502040504020204" pitchFamily="34" charset="0"/>
                    <a:cs typeface="Noto Sans Bold" panose="020B0502040504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USA</c:v>
                </c:pt>
                <c:pt idx="1">
                  <c:v>Chiny</c:v>
                </c:pt>
                <c:pt idx="2">
                  <c:v>Europa</c:v>
                </c:pt>
                <c:pt idx="3">
                  <c:v>Polska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8.0000000000000002E-3</c:v>
                </c:pt>
                <c:pt idx="1">
                  <c:v>5.8999999999999999E-3</c:v>
                </c:pt>
                <c:pt idx="2">
                  <c:v>7.3000000000000001E-3</c:v>
                </c:pt>
                <c:pt idx="3">
                  <c:v>5.5224000000000002E-3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98-4B44-93D3-197FA5C2DAB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Prywatne</c:v>
                </c:pt>
              </c:strCache>
            </c:strRef>
          </c:tx>
          <c:spPr>
            <a:solidFill>
              <a:srgbClr val="E41C27"/>
            </a:solidFill>
            <a:ln>
              <a:noFill/>
            </a:ln>
            <a:effectLst/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Noto Sans Bold" panose="020B0502040504020204" pitchFamily="34" charset="0"/>
                    <a:ea typeface="Noto Sans Bold" panose="020B0502040504020204" pitchFamily="34" charset="0"/>
                    <a:cs typeface="Noto Sans Bold" panose="020B0502040504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USA</c:v>
                </c:pt>
                <c:pt idx="1">
                  <c:v>Chiny</c:v>
                </c:pt>
                <c:pt idx="2">
                  <c:v>Europa</c:v>
                </c:pt>
                <c:pt idx="3">
                  <c:v>Polska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2.5999999999999999E-2</c:v>
                </c:pt>
                <c:pt idx="1">
                  <c:v>2.06E-2</c:v>
                </c:pt>
                <c:pt idx="2">
                  <c:v>1.47E-2</c:v>
                </c:pt>
                <c:pt idx="3">
                  <c:v>1.0077600000000001E-2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98-4B44-93D3-197FA5C2DA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269882863"/>
        <c:axId val="1269889103"/>
      </c:barChart>
      <c:catAx>
        <c:axId val="12698828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pPr>
            <a:endParaRPr lang="pl-PL"/>
          </a:p>
        </c:txPr>
        <c:crossAx val="1269889103"/>
        <c:crosses val="autoZero"/>
        <c:auto val="1"/>
        <c:lblAlgn val="ctr"/>
        <c:lblOffset val="100"/>
        <c:noMultiLvlLbl val="0"/>
      </c:catAx>
      <c:valAx>
        <c:axId val="1269889103"/>
        <c:scaling>
          <c:orientation val="minMax"/>
          <c:max val="4.0000000000000008E-2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Noto Sans Light" panose="020B0502040504020204" pitchFamily="34" charset="0"/>
                <a:ea typeface="Noto Sans Light" panose="020B0502040504020204" pitchFamily="34" charset="0"/>
                <a:cs typeface="Noto Sans Light" panose="020B0502040504020204" pitchFamily="34" charset="0"/>
              </a:defRPr>
            </a:pPr>
            <a:endParaRPr lang="pl-PL"/>
          </a:p>
        </c:txPr>
        <c:crossAx val="1269882863"/>
        <c:crosses val="autoZero"/>
        <c:crossBetween val="between"/>
        <c:majorUnit val="1.0000000000000002E-2"/>
        <c:minorUnit val="1.0000000000000002E-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2099171310800192"/>
          <c:y val="3.2917296196544703E-2"/>
          <c:w val="0.22714960035110277"/>
          <c:h val="0.20757746530962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defRPr>
          </a:pPr>
          <a:endParaRPr lang="pl-PL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061570054549749E-2"/>
          <c:y val="3.3031999894531427E-2"/>
          <c:w val="0.66390409951928497"/>
          <c:h val="0.8392270443862809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EIF, EBRD, IFC</c:v>
                </c:pt>
              </c:strCache>
            </c:strRef>
          </c:tx>
          <c:spPr>
            <a:solidFill>
              <a:srgbClr val="773D75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5.5464583116884313E-2"/>
                  <c:y val="-1.3061870145962874E-1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ADE6-4067-9B19-31D4C698672E}"/>
                </c:ext>
              </c:extLst>
            </c:dLbl>
            <c:spPr>
              <a:solidFill>
                <a:srgbClr val="773D75"/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Noto Sans ExtraBold" panose="020B0502040504020204" pitchFamily="34" charset="0"/>
                    <a:ea typeface="Noto Sans ExtraBold" panose="020B0502040504020204" pitchFamily="34" charset="0"/>
                    <a:cs typeface="Noto Sans ExtraBold" panose="020B0502040504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Arkusz1!$A$2:$A$5</c:f>
              <c:strCache>
                <c:ptCount val="4"/>
                <c:pt idx="0">
                  <c:v>Polski fundusz A 
(&lt;100 mln EUR)</c:v>
                </c:pt>
                <c:pt idx="1">
                  <c:v>Polski fundusz B 
(100 - 300 mln EUR)</c:v>
                </c:pt>
                <c:pt idx="2">
                  <c:v>Polski fundusz C 
(&gt;300 mln EUR)</c:v>
                </c:pt>
                <c:pt idx="3">
                  <c:v>Europa</c:v>
                </c:pt>
              </c:strCache>
            </c:strRef>
          </c:cat>
          <c:val>
            <c:numRef>
              <c:f>Arkusz1!$B$2:$B$5</c:f>
              <c:numCache>
                <c:formatCode>0%</c:formatCode>
                <c:ptCount val="4"/>
                <c:pt idx="0">
                  <c:v>0.47</c:v>
                </c:pt>
                <c:pt idx="1">
                  <c:v>0.61</c:v>
                </c:pt>
                <c:pt idx="2">
                  <c:v>0.42</c:v>
                </c:pt>
                <c:pt idx="3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E6-4067-9B19-31D4C698672E}"/>
            </c:ext>
          </c:extLst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PFR Ventures</c:v>
                </c:pt>
              </c:strCache>
            </c:strRef>
          </c:tx>
          <c:spPr>
            <a:solidFill>
              <a:srgbClr val="E41C2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rgbClr val="FFE5E5"/>
                    </a:solidFill>
                    <a:latin typeface="Noto Sans ExtraBold" panose="020B0502040504020204" pitchFamily="34" charset="0"/>
                    <a:ea typeface="Noto Sans ExtraBold" panose="020B0502040504020204" pitchFamily="34" charset="0"/>
                    <a:cs typeface="Noto Sans ExtraBold" panose="020B0502040504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Arkusz1!$A$2:$A$5</c:f>
              <c:strCache>
                <c:ptCount val="4"/>
                <c:pt idx="0">
                  <c:v>Polski fundusz A 
(&lt;100 mln EUR)</c:v>
                </c:pt>
                <c:pt idx="1">
                  <c:v>Polski fundusz B 
(100 - 300 mln EUR)</c:v>
                </c:pt>
                <c:pt idx="2">
                  <c:v>Polski fundusz C 
(&gt;300 mln EUR)</c:v>
                </c:pt>
                <c:pt idx="3">
                  <c:v>Europa</c:v>
                </c:pt>
              </c:strCache>
            </c:strRef>
          </c:cat>
          <c:val>
            <c:numRef>
              <c:f>Arkusz1!$C$2:$C$5</c:f>
              <c:numCache>
                <c:formatCode>0%</c:formatCode>
                <c:ptCount val="4"/>
                <c:pt idx="0">
                  <c:v>0.18</c:v>
                </c:pt>
                <c:pt idx="1">
                  <c:v>0.09</c:v>
                </c:pt>
                <c:pt idx="2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DE6-4067-9B19-31D4C698672E}"/>
            </c:ext>
          </c:extLst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Family offices/HNWIs</c:v>
                </c:pt>
              </c:strCache>
            </c:strRef>
          </c:tx>
          <c:spPr>
            <a:solidFill>
              <a:srgbClr val="F2F2F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Noto Sans ExtraBold" panose="020B0502040504020204" pitchFamily="34" charset="0"/>
                    <a:ea typeface="Noto Sans ExtraBold" panose="020B0502040504020204" pitchFamily="34" charset="0"/>
                    <a:cs typeface="Noto Sans ExtraBold" panose="020B0502040504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Arkusz1!$A$2:$A$5</c:f>
              <c:strCache>
                <c:ptCount val="4"/>
                <c:pt idx="0">
                  <c:v>Polski fundusz A 
(&lt;100 mln EUR)</c:v>
                </c:pt>
                <c:pt idx="1">
                  <c:v>Polski fundusz B 
(100 - 300 mln EUR)</c:v>
                </c:pt>
                <c:pt idx="2">
                  <c:v>Polski fundusz C 
(&gt;300 mln EUR)</c:v>
                </c:pt>
                <c:pt idx="3">
                  <c:v>Europa</c:v>
                </c:pt>
              </c:strCache>
            </c:strRef>
          </c:cat>
          <c:val>
            <c:numRef>
              <c:f>Arkusz1!$D$2:$D$5</c:f>
              <c:numCache>
                <c:formatCode>0%</c:formatCode>
                <c:ptCount val="4"/>
                <c:pt idx="0">
                  <c:v>0.35</c:v>
                </c:pt>
                <c:pt idx="1">
                  <c:v>0.28999999999999998</c:v>
                </c:pt>
                <c:pt idx="2">
                  <c:v>0.19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DE6-4067-9B19-31D4C698672E}"/>
            </c:ext>
          </c:extLst>
        </c:ser>
        <c:ser>
          <c:idx val="3"/>
          <c:order val="3"/>
          <c:tx>
            <c:strRef>
              <c:f>Arkusz1!$E$1</c:f>
              <c:strCache>
                <c:ptCount val="1"/>
                <c:pt idx="0">
                  <c:v>International asset managers</c:v>
                </c:pt>
              </c:strCache>
            </c:strRef>
          </c:tx>
          <c:spPr>
            <a:solidFill>
              <a:srgbClr val="D9D9D9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6.130296028708266E-2"/>
                  <c:y val="0"/>
                </c:manualLayout>
              </c:layout>
              <c:spPr>
                <a:solidFill>
                  <a:srgbClr val="D9D9D9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Noto Sans ExtraBold" panose="020B0502040504020204" pitchFamily="34" charset="0"/>
                      <a:ea typeface="Noto Sans ExtraBold" panose="020B0502040504020204" pitchFamily="34" charset="0"/>
                      <a:cs typeface="Noto Sans ExtraBold" panose="020B0502040504020204" pitchFamily="34" charset="0"/>
                    </a:defRPr>
                  </a:pPr>
                  <a:endParaRPr lang="pl-PL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DE6-4067-9B19-31D4C69867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Noto Sans ExtraBold" panose="020B0502040504020204" pitchFamily="34" charset="0"/>
                    <a:ea typeface="Noto Sans ExtraBold" panose="020B0502040504020204" pitchFamily="34" charset="0"/>
                    <a:cs typeface="Noto Sans ExtraBold" panose="020B0502040504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Arkusz1!$A$2:$A$5</c:f>
              <c:strCache>
                <c:ptCount val="4"/>
                <c:pt idx="0">
                  <c:v>Polski fundusz A 
(&lt;100 mln EUR)</c:v>
                </c:pt>
                <c:pt idx="1">
                  <c:v>Polski fundusz B 
(100 - 300 mln EUR)</c:v>
                </c:pt>
                <c:pt idx="2">
                  <c:v>Polski fundusz C 
(&gt;300 mln EUR)</c:v>
                </c:pt>
                <c:pt idx="3">
                  <c:v>Europa</c:v>
                </c:pt>
              </c:strCache>
            </c:strRef>
          </c:cat>
          <c:val>
            <c:numRef>
              <c:f>Arkusz1!$E$2:$E$5</c:f>
              <c:numCache>
                <c:formatCode>0%</c:formatCode>
                <c:ptCount val="4"/>
                <c:pt idx="1">
                  <c:v>0.01</c:v>
                </c:pt>
                <c:pt idx="2">
                  <c:v>0.22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DE6-4067-9B19-31D4C698672E}"/>
            </c:ext>
          </c:extLst>
        </c:ser>
        <c:ser>
          <c:idx val="4"/>
          <c:order val="4"/>
          <c:tx>
            <c:strRef>
              <c:f>Arkusz1!$F$1</c:f>
              <c:strCache>
                <c:ptCount val="1"/>
                <c:pt idx="0">
                  <c:v>Banki, korporacje, firmy ubezpieczeniowe</c:v>
                </c:pt>
              </c:strCache>
            </c:strRef>
          </c:tx>
          <c:spPr>
            <a:solidFill>
              <a:srgbClr val="BFBFBF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8.9765048991799615E-2"/>
                  <c:y val="0"/>
                </c:manualLayout>
              </c:layout>
              <c:spPr>
                <a:solidFill>
                  <a:srgbClr val="BFBFBF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Noto Sans ExtraBold" panose="020B0502040504020204" pitchFamily="34" charset="0"/>
                      <a:ea typeface="Noto Sans ExtraBold" panose="020B0502040504020204" pitchFamily="34" charset="0"/>
                      <a:cs typeface="Noto Sans ExtraBold" panose="020B0502040504020204" pitchFamily="34" charset="0"/>
                    </a:defRPr>
                  </a:pPr>
                  <a:endParaRPr lang="pl-PL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DE6-4067-9B19-31D4C69867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Noto Sans ExtraBold" panose="020B0502040504020204" pitchFamily="34" charset="0"/>
                    <a:ea typeface="Noto Sans ExtraBold" panose="020B0502040504020204" pitchFamily="34" charset="0"/>
                    <a:cs typeface="Noto Sans ExtraBold" panose="020B0502040504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Arkusz1!$A$2:$A$5</c:f>
              <c:strCache>
                <c:ptCount val="4"/>
                <c:pt idx="0">
                  <c:v>Polski fundusz A 
(&lt;100 mln EUR)</c:v>
                </c:pt>
                <c:pt idx="1">
                  <c:v>Polski fundusz B 
(100 - 300 mln EUR)</c:v>
                </c:pt>
                <c:pt idx="2">
                  <c:v>Polski fundusz C 
(&gt;300 mln EUR)</c:v>
                </c:pt>
                <c:pt idx="3">
                  <c:v>Europa</c:v>
                </c:pt>
              </c:strCache>
            </c:strRef>
          </c:cat>
          <c:val>
            <c:numRef>
              <c:f>Arkusz1!$F$2:$F$5</c:f>
              <c:numCache>
                <c:formatCode>General</c:formatCode>
                <c:ptCount val="4"/>
                <c:pt idx="2" formatCode="0%">
                  <c:v>0.04</c:v>
                </c:pt>
                <c:pt idx="3" formatCode="0%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DE6-4067-9B19-31D4C698672E}"/>
            </c:ext>
          </c:extLst>
        </c:ser>
        <c:ser>
          <c:idx val="5"/>
          <c:order val="5"/>
          <c:tx>
            <c:strRef>
              <c:f>Arkusz1!$G$1</c:f>
              <c:strCache>
                <c:ptCount val="1"/>
                <c:pt idx="0">
                  <c:v>Fundusze emerytalne</c:v>
                </c:pt>
              </c:strCache>
            </c:strRef>
          </c:tx>
          <c:spPr>
            <a:solidFill>
              <a:srgbClr val="A6A6A6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5.4734785970609517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DE6-4067-9B19-31D4C698672E}"/>
                </c:ext>
              </c:extLst>
            </c:dLbl>
            <c:spPr>
              <a:solidFill>
                <a:srgbClr val="A6A6A6"/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Noto Sans ExtraBold" panose="020B0502040504020204" pitchFamily="34" charset="0"/>
                    <a:ea typeface="Noto Sans ExtraBold" panose="020B0502040504020204" pitchFamily="34" charset="0"/>
                    <a:cs typeface="Noto Sans ExtraBold" panose="020B0502040504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Arkusz1!$A$2:$A$5</c:f>
              <c:strCache>
                <c:ptCount val="4"/>
                <c:pt idx="0">
                  <c:v>Polski fundusz A 
(&lt;100 mln EUR)</c:v>
                </c:pt>
                <c:pt idx="1">
                  <c:v>Polski fundusz B 
(100 - 300 mln EUR)</c:v>
                </c:pt>
                <c:pt idx="2">
                  <c:v>Polski fundusz C 
(&gt;300 mln EUR)</c:v>
                </c:pt>
                <c:pt idx="3">
                  <c:v>Europa</c:v>
                </c:pt>
              </c:strCache>
            </c:strRef>
          </c:cat>
          <c:val>
            <c:numRef>
              <c:f>Arkusz1!$G$2:$G$5</c:f>
              <c:numCache>
                <c:formatCode>General</c:formatCode>
                <c:ptCount val="4"/>
                <c:pt idx="2" formatCode="0%">
                  <c:v>0.01</c:v>
                </c:pt>
                <c:pt idx="3" formatCode="0%">
                  <c:v>0.26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DE6-4067-9B19-31D4C698672E}"/>
            </c:ext>
          </c:extLst>
        </c:ser>
        <c:ser>
          <c:idx val="6"/>
          <c:order val="6"/>
          <c:tx>
            <c:strRef>
              <c:f>Arkusz1!$H$1</c:f>
              <c:strCache>
                <c:ptCount val="1"/>
                <c:pt idx="0">
                  <c:v>Sovereign funds</c:v>
                </c:pt>
              </c:strCache>
            </c:strRef>
          </c:tx>
          <c:spPr>
            <a:solidFill>
              <a:srgbClr val="7F7F7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Noto Sans ExtraBold" panose="020B0502040504020204" pitchFamily="34" charset="0"/>
                    <a:ea typeface="Noto Sans ExtraBold" panose="020B0502040504020204" pitchFamily="34" charset="0"/>
                    <a:cs typeface="Noto Sans ExtraBold" panose="020B0502040504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Arkusz1!$A$2:$A$5</c:f>
              <c:strCache>
                <c:ptCount val="4"/>
                <c:pt idx="0">
                  <c:v>Polski fundusz A 
(&lt;100 mln EUR)</c:v>
                </c:pt>
                <c:pt idx="1">
                  <c:v>Polski fundusz B 
(100 - 300 mln EUR)</c:v>
                </c:pt>
                <c:pt idx="2">
                  <c:v>Polski fundusz C 
(&gt;300 mln EUR)</c:v>
                </c:pt>
                <c:pt idx="3">
                  <c:v>Europa</c:v>
                </c:pt>
              </c:strCache>
            </c:strRef>
          </c:cat>
          <c:val>
            <c:numRef>
              <c:f>Arkusz1!$H$2:$H$5</c:f>
              <c:numCache>
                <c:formatCode>General</c:formatCode>
                <c:ptCount val="4"/>
                <c:pt idx="3" formatCode="0%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DE6-4067-9B19-31D4C698672E}"/>
            </c:ext>
          </c:extLst>
        </c:ser>
        <c:ser>
          <c:idx val="7"/>
          <c:order val="7"/>
          <c:tx>
            <c:strRef>
              <c:f>Arkusz1!$I$1</c:f>
              <c:strCache>
                <c:ptCount val="1"/>
                <c:pt idx="0">
                  <c:v>Endowments</c:v>
                </c:pt>
              </c:strCache>
            </c:strRef>
          </c:tx>
          <c:spPr>
            <a:solidFill>
              <a:srgbClr val="595959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5.5464583116884313E-2"/>
                  <c:y val="0"/>
                </c:manualLayout>
              </c:layout>
              <c:spPr>
                <a:solidFill>
                  <a:srgbClr val="595959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00" b="0" i="0" u="none" strike="noStrike" kern="1200" baseline="0">
                      <a:solidFill>
                        <a:schemeClr val="bg1"/>
                      </a:solidFill>
                      <a:latin typeface="Noto Sans ExtraBold" panose="020B0502040504020204" pitchFamily="34" charset="0"/>
                      <a:ea typeface="Noto Sans ExtraBold" panose="020B0502040504020204" pitchFamily="34" charset="0"/>
                      <a:cs typeface="Noto Sans ExtraBold" panose="020B0502040504020204" pitchFamily="34" charset="0"/>
                    </a:defRPr>
                  </a:pPr>
                  <a:endParaRPr lang="pl-PL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DE6-4067-9B19-31D4C69867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Noto Sans ExtraBold" panose="020B0502040504020204" pitchFamily="34" charset="0"/>
                    <a:ea typeface="Noto Sans ExtraBold" panose="020B0502040504020204" pitchFamily="34" charset="0"/>
                    <a:cs typeface="Noto Sans ExtraBold" panose="020B0502040504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Arkusz1!$A$2:$A$5</c:f>
              <c:strCache>
                <c:ptCount val="4"/>
                <c:pt idx="0">
                  <c:v>Polski fundusz A 
(&lt;100 mln EUR)</c:v>
                </c:pt>
                <c:pt idx="1">
                  <c:v>Polski fundusz B 
(100 - 300 mln EUR)</c:v>
                </c:pt>
                <c:pt idx="2">
                  <c:v>Polski fundusz C 
(&gt;300 mln EUR)</c:v>
                </c:pt>
                <c:pt idx="3">
                  <c:v>Europa</c:v>
                </c:pt>
              </c:strCache>
            </c:strRef>
          </c:cat>
          <c:val>
            <c:numRef>
              <c:f>Arkusz1!$I$2:$I$5</c:f>
              <c:numCache>
                <c:formatCode>General</c:formatCode>
                <c:ptCount val="4"/>
                <c:pt idx="3" formatCode="0%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DE6-4067-9B19-31D4C698672E}"/>
            </c:ext>
          </c:extLst>
        </c:ser>
        <c:ser>
          <c:idx val="8"/>
          <c:order val="8"/>
          <c:tx>
            <c:strRef>
              <c:f>Arkusz1!$J$1</c:f>
              <c:strCache>
                <c:ptCount val="1"/>
                <c:pt idx="0">
                  <c:v>Nieokreślone</c:v>
                </c:pt>
              </c:strCache>
            </c:strRef>
          </c:tx>
          <c:spPr>
            <a:solidFill>
              <a:srgbClr val="40404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Noto Sans ExtraBold" panose="020B0502040504020204" pitchFamily="34" charset="0"/>
                    <a:ea typeface="Noto Sans ExtraBold" panose="020B0502040504020204" pitchFamily="34" charset="0"/>
                    <a:cs typeface="Noto Sans ExtraBold" panose="020B0502040504020204" pitchFamily="34" charset="0"/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Arkusz1!$A$2:$A$5</c:f>
              <c:strCache>
                <c:ptCount val="4"/>
                <c:pt idx="0">
                  <c:v>Polski fundusz A 
(&lt;100 mln EUR)</c:v>
                </c:pt>
                <c:pt idx="1">
                  <c:v>Polski fundusz B 
(100 - 300 mln EUR)</c:v>
                </c:pt>
                <c:pt idx="2">
                  <c:v>Polski fundusz C 
(&gt;300 mln EUR)</c:v>
                </c:pt>
                <c:pt idx="3">
                  <c:v>Europa</c:v>
                </c:pt>
              </c:strCache>
            </c:strRef>
          </c:cat>
          <c:val>
            <c:numRef>
              <c:f>Arkusz1!$J$2:$J$5</c:f>
              <c:numCache>
                <c:formatCode>General</c:formatCode>
                <c:ptCount val="4"/>
                <c:pt idx="3" formatCode="0%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DE6-4067-9B19-31D4C698672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88658799"/>
        <c:axId val="388659759"/>
      </c:barChart>
      <c:catAx>
        <c:axId val="3886587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pPr>
            <a:endParaRPr lang="pl-PL"/>
          </a:p>
        </c:txPr>
        <c:crossAx val="388659759"/>
        <c:crosses val="autoZero"/>
        <c:auto val="1"/>
        <c:lblAlgn val="ctr"/>
        <c:lblOffset val="100"/>
        <c:noMultiLvlLbl val="0"/>
      </c:catAx>
      <c:valAx>
        <c:axId val="388659759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Noto Sans Light" panose="020B0502040504020204" pitchFamily="34" charset="0"/>
                <a:ea typeface="Noto Sans Light" panose="020B0502040504020204" pitchFamily="34" charset="0"/>
                <a:cs typeface="Noto Sans Light" panose="020B0502040504020204" pitchFamily="34" charset="0"/>
              </a:defRPr>
            </a:pPr>
            <a:endParaRPr lang="pl-PL"/>
          </a:p>
        </c:txPr>
        <c:crossAx val="3886587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Noto Sans Light" panose="020B0502040504020204" pitchFamily="34" charset="0"/>
                <a:ea typeface="Noto Sans Light" panose="020B0502040504020204" pitchFamily="34" charset="0"/>
                <a:cs typeface="Noto Sans Light" panose="020B0502040504020204" pitchFamily="34" charset="0"/>
              </a:defRPr>
            </a:pPr>
            <a:endParaRPr lang="pl-PL"/>
          </a:p>
        </c:txPr>
      </c:legendEntry>
      <c:legendEntry>
        <c:idx val="7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E41C27"/>
                </a:solidFill>
                <a:latin typeface="Noto Sans Light" panose="020B0502040504020204" pitchFamily="34" charset="0"/>
                <a:ea typeface="Noto Sans Light" panose="020B0502040504020204" pitchFamily="34" charset="0"/>
                <a:cs typeface="Noto Sans Light" panose="020B0502040504020204" pitchFamily="34" charset="0"/>
              </a:defRPr>
            </a:pPr>
            <a:endParaRPr lang="pl-PL"/>
          </a:p>
        </c:txPr>
      </c:legendEntry>
      <c:legendEntry>
        <c:idx val="8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773D75"/>
                </a:solidFill>
                <a:latin typeface="Noto Sans Light" panose="020B0502040504020204" pitchFamily="34" charset="0"/>
                <a:ea typeface="Noto Sans Light" panose="020B0502040504020204" pitchFamily="34" charset="0"/>
                <a:cs typeface="Noto Sans Light" panose="020B0502040504020204" pitchFamily="34" charset="0"/>
              </a:defRPr>
            </a:pPr>
            <a:endParaRPr lang="pl-PL"/>
          </a:p>
        </c:txPr>
      </c:legendEntry>
      <c:layout>
        <c:manualLayout>
          <c:xMode val="edge"/>
          <c:yMode val="edge"/>
          <c:x val="0.70996252791836811"/>
          <c:y val="9.4341706291234948E-4"/>
          <c:w val="0.290037472081632"/>
          <c:h val="0.8233582006776972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Noto Sans Light" panose="020B0502040504020204" pitchFamily="34" charset="0"/>
              <a:ea typeface="Noto Sans Light" panose="020B0502040504020204" pitchFamily="34" charset="0"/>
              <a:cs typeface="Noto Sans Light" panose="020B0502040504020204" pitchFamily="34" charset="0"/>
            </a:defRPr>
          </a:pPr>
          <a:endParaRPr lang="pl-PL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000"/>
      </a:pPr>
      <a:endParaRPr lang="pl-PL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738021448184096E-4"/>
          <c:y val="5.1186369636406458E-3"/>
          <c:w val="0.99366359738829635"/>
          <c:h val="0.95454361379580521"/>
        </c:manualLayout>
      </c:layout>
      <c:areaChart>
        <c:grouping val="stacked"/>
        <c:varyColors val="0"/>
        <c:ser>
          <c:idx val="1"/>
          <c:order val="0"/>
          <c:tx>
            <c:strRef>
              <c:f>Arkusz1!$B$1</c:f>
              <c:strCache>
                <c:ptCount val="1"/>
                <c:pt idx="0">
                  <c:v>FTP</c:v>
                </c:pt>
              </c:strCache>
            </c:strRef>
          </c:tx>
          <c:spPr>
            <a:gradFill>
              <a:gsLst>
                <a:gs pos="30000">
                  <a:srgbClr val="095CBF"/>
                </a:gs>
                <a:gs pos="100000">
                  <a:srgbClr val="E41A26"/>
                </a:gs>
              </a:gsLst>
              <a:lin ang="0" scaled="0"/>
            </a:gradFill>
            <a:ln>
              <a:noFill/>
            </a:ln>
            <a:effectLst/>
          </c:spPr>
          <c:cat>
            <c:strRef>
              <c:f>Arkusz1!$A$2:$A$5</c:f>
              <c:strCache>
                <c:ptCount val="4"/>
                <c:pt idx="0">
                  <c:v>Seed</c:v>
                </c:pt>
                <c:pt idx="1">
                  <c:v>Seria A/B</c:v>
                </c:pt>
                <c:pt idx="2">
                  <c:v>Growth</c:v>
                </c:pt>
                <c:pt idx="3">
                  <c:v>Buyout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0.5</c:v>
                </c:pt>
                <c:pt idx="1">
                  <c:v>1.25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E5-4137-8F2E-EB91DA5B3000}"/>
            </c:ext>
          </c:extLst>
        </c:ser>
        <c:ser>
          <c:idx val="2"/>
          <c:order val="1"/>
          <c:tx>
            <c:strRef>
              <c:f>Arkusz1!$D$1</c:f>
              <c:strCache>
                <c:ptCount val="1"/>
                <c:pt idx="0">
                  <c:v>Innovate PL</c:v>
                </c:pt>
              </c:strCache>
            </c:strRef>
          </c:tx>
          <c:spPr>
            <a:gradFill flip="none" rotWithShape="1">
              <a:gsLst>
                <a:gs pos="30000">
                  <a:srgbClr val="095CBF"/>
                </a:gs>
                <a:gs pos="100000">
                  <a:srgbClr val="E41A26"/>
                </a:gs>
              </a:gsLst>
              <a:lin ang="0" scaled="0"/>
              <a:tileRect/>
            </a:gradFill>
            <a:ln w="25400">
              <a:noFill/>
            </a:ln>
            <a:effectLst/>
          </c:spPr>
          <c:cat>
            <c:strRef>
              <c:f>Arkusz1!$A$2:$A$5</c:f>
              <c:strCache>
                <c:ptCount val="4"/>
                <c:pt idx="0">
                  <c:v>Seed</c:v>
                </c:pt>
                <c:pt idx="1">
                  <c:v>Seria A/B</c:v>
                </c:pt>
                <c:pt idx="2">
                  <c:v>Growth</c:v>
                </c:pt>
                <c:pt idx="3">
                  <c:v>Buyout</c:v>
                </c:pt>
              </c:strCache>
            </c:strRef>
          </c:cat>
          <c:val>
            <c:numRef>
              <c:f>Arkusz1!$D$2:$D$5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2.2999999999999998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8E5-4137-8F2E-EB91DA5B30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27160880"/>
        <c:axId val="1127155120"/>
      </c:areaChart>
      <c:catAx>
        <c:axId val="112716088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27155120"/>
        <c:crossesAt val="0"/>
        <c:auto val="1"/>
        <c:lblAlgn val="ctr"/>
        <c:lblOffset val="100"/>
        <c:noMultiLvlLbl val="0"/>
      </c:catAx>
      <c:valAx>
        <c:axId val="112715512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400" b="0" i="0" u="none" strike="noStrike" kern="1200" spc="-18" baseline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pPr>
            <a:endParaRPr lang="pl-PL"/>
          </a:p>
        </c:txPr>
        <c:crossAx val="1127160880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lang="en-US" sz="1600" kern="1200" spc="-18">
          <a:solidFill>
            <a:srgbClr val="A6A6A6"/>
          </a:solidFill>
          <a:latin typeface="Noto Sans Light" panose="020B0502040504020204" pitchFamily="34" charset="0"/>
          <a:ea typeface="Noto Sans Light" panose="020B0502040504020204" pitchFamily="34" charset="0"/>
          <a:cs typeface="Noto Sans Light" panose="020B0502040504020204" pitchFamily="34" charset="0"/>
        </a:defRPr>
      </a:pPr>
      <a:endParaRPr lang="pl-PL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0.69771</cdr:x>
      <cdr:y>0.1731</cdr:y>
    </cdr:from>
    <cdr:to>
      <cdr:x>0.85943</cdr:x>
      <cdr:y>0.29278</cdr:y>
    </cdr:to>
    <cdr:sp macro="" textlink="">
      <cdr:nvSpPr>
        <cdr:cNvPr id="2" name="pole tekstowe 1">
          <a:extLst xmlns:a="http://schemas.openxmlformats.org/drawingml/2006/main">
            <a:ext uri="{FF2B5EF4-FFF2-40B4-BE49-F238E27FC236}">
              <a16:creationId xmlns:a16="http://schemas.microsoft.com/office/drawing/2014/main" id="{723EFBF6-72B1-E0A1-D764-6BAAAC218332}"/>
            </a:ext>
          </a:extLst>
        </cdr:cNvPr>
        <cdr:cNvSpPr txBox="1"/>
      </cdr:nvSpPr>
      <cdr:spPr>
        <a:xfrm xmlns:a="http://schemas.openxmlformats.org/drawingml/2006/main">
          <a:off x="9388983" y="1321258"/>
          <a:ext cx="2176345" cy="9134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pl-PL" sz="3200" kern="1200" dirty="0">
            <a:solidFill>
              <a:srgbClr val="C00000"/>
            </a:solidFill>
          </a:endParaRPr>
        </a:p>
      </cdr:txBody>
    </cdr:sp>
  </cdr:relSizeAnchor>
  <cdr:relSizeAnchor xmlns:cdr="http://schemas.openxmlformats.org/drawingml/2006/chartDrawing">
    <cdr:from>
      <cdr:x>0.13432</cdr:x>
      <cdr:y>0.948</cdr:y>
    </cdr:from>
    <cdr:to>
      <cdr:x>0.24191</cdr:x>
      <cdr:y>1</cdr:y>
    </cdr:to>
    <cdr:sp macro="" textlink="">
      <cdr:nvSpPr>
        <cdr:cNvPr id="5" name="pole tekstowe 4">
          <a:extLst xmlns:a="http://schemas.openxmlformats.org/drawingml/2006/main">
            <a:ext uri="{FF2B5EF4-FFF2-40B4-BE49-F238E27FC236}">
              <a16:creationId xmlns:a16="http://schemas.microsoft.com/office/drawing/2014/main" id="{BF6C0245-2A67-8221-63EC-CA4A47EFD788}"/>
            </a:ext>
          </a:extLst>
        </cdr:cNvPr>
        <cdr:cNvSpPr txBox="1"/>
      </cdr:nvSpPr>
      <cdr:spPr>
        <a:xfrm xmlns:a="http://schemas.openxmlformats.org/drawingml/2006/main">
          <a:off x="1807564" y="7235973"/>
          <a:ext cx="1447800" cy="3968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pl-PL" sz="1100" kern="12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5966C76-72CE-4E16-ADA7-CD48D84FA380}" type="datetimeFigureOut">
              <a:rPr lang="pl-PL" smtClean="0"/>
              <a:t>14.11.2025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1746EEE-6EBF-4E00-8433-C6FA8D134C8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6768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94C926-E55A-44DA-5563-842D7C7E89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F8353088-6F9A-DA84-C757-37848D6982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5737E9D8-078C-6990-41B4-942FF83DC6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A926D5C-5514-67A5-FCCC-E33B3D3E66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DC28BD84-00D5-4388-AAC8-F1C837DEF149}" type="slidenum">
              <a:rPr lang="pl-PL">
                <a:solidFill>
                  <a:prstClr val="black"/>
                </a:solidFill>
                <a:latin typeface="Aptos" panose="02110004020202020204"/>
              </a:rPr>
              <a:pPr defTabSz="990752">
                <a:defRPr/>
              </a:pPr>
              <a:t>2</a:t>
            </a:fld>
            <a:endParaRPr lang="pl-PL">
              <a:solidFill>
                <a:prstClr val="black"/>
              </a:solidFill>
              <a:latin typeface="Aptos" panose="0211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2939274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9C157E-186B-28CD-3B2B-D382BE2DE3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8B0B8C84-A3FF-C73D-DCA6-9AFB342678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AE228495-A245-CDA3-8B9F-9BFC6F0A05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69BE32B-6508-B539-A803-58061D66F6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746EEE-6EBF-4E00-8433-C6FA8D134C89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1880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F5AEB3-13FF-45D1-6090-2936AC3865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2CACAFF3-3814-6935-1CB5-61B0EC6388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07796BF1-D248-7465-27D3-547B21F04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4545567-002F-B612-BA0F-6961415E59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DC28BD84-00D5-4388-AAC8-F1C837DEF149}" type="slidenum">
              <a:rPr lang="pl-PL">
                <a:solidFill>
                  <a:prstClr val="black"/>
                </a:solidFill>
                <a:latin typeface="Aptos" panose="02110004020202020204"/>
              </a:rPr>
              <a:pPr defTabSz="990752">
                <a:defRPr/>
              </a:pPr>
              <a:t>3</a:t>
            </a:fld>
            <a:endParaRPr lang="pl-PL">
              <a:solidFill>
                <a:prstClr val="black"/>
              </a:solidFill>
              <a:latin typeface="Aptos" panose="0211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733955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11419F-DC72-1258-1608-00EABD6328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11C6312F-6EE2-D675-D127-00CD0C47D8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CB43DEE8-C56C-81C0-CEE7-FF79EAB6EF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4C622B6-80D2-F9AE-029C-70D6DA0856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DC28BD84-00D5-4388-AAC8-F1C837DEF149}" type="slidenum">
              <a:rPr lang="pl-PL">
                <a:solidFill>
                  <a:prstClr val="black"/>
                </a:solidFill>
                <a:latin typeface="Aptos" panose="02110004020202020204"/>
              </a:rPr>
              <a:pPr defTabSz="990752">
                <a:defRPr/>
              </a:pPr>
              <a:t>4</a:t>
            </a:fld>
            <a:endParaRPr lang="pl-PL">
              <a:solidFill>
                <a:prstClr val="black"/>
              </a:solidFill>
              <a:latin typeface="Aptos" panose="0211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942280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EA6DC2-658F-1365-4A53-32EEF9AE73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060BDCA8-E1AB-A6A2-6EE3-9E46D5C2FC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B8A6935D-B40C-B042-CE61-81200EC4B0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7220564-8465-29DE-52CD-4F3B63EB4A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746EEE-6EBF-4E00-8433-C6FA8D134C89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26208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CD22F2-DFF8-9CE7-1C32-35AEEAF67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AA6DCF42-8A86-5ACC-D820-36264CA953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D225F93B-64F5-322D-B286-EA10098642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A0618ED-68D9-F06A-22AB-11DFF2D75F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746EEE-6EBF-4E00-8433-C6FA8D134C89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0610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CDA063-245E-F42F-D430-3EE746A73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EA5ADD9D-7491-214C-6D99-38EA86A350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B8C49580-4F24-C97E-75F2-38F4CD65C6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C4F7EF7-7B68-AB09-08F1-7171D910A6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746EEE-6EBF-4E00-8433-C6FA8D134C89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030490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6AB471-72F9-4CA1-7347-CB6175B502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FBB05056-805F-3CB4-C2F7-F13360456F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88E24FCB-B87D-8891-C0E2-17B0B1167E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3813002-960A-4EB1-6697-1A8812481E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746EEE-6EBF-4E00-8433-C6FA8D134C89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046591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8E0FF8-17E2-CC84-0C24-8BB86B52D6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1AB546-719B-60AC-88E4-8802D956E6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88913" y="1389063"/>
            <a:ext cx="6664325" cy="3749675"/>
          </a:xfrm>
        </p:spPr>
        <p:txBody>
          <a:bodyPr/>
          <a:lstStyle/>
          <a:p>
            <a:endParaRPr lang="pl-PL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DD74D8-7F6A-620E-21D8-4D21FDBFF5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>
              <a:latin typeface="Calibri Light" panose="020F03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C709FA-A78C-B614-35FC-FA70A31892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042111DF-BB8D-40DD-8A7C-338F645B441A}" type="slidenum">
              <a:rPr lang="en-GB">
                <a:solidFill>
                  <a:prstClr val="black"/>
                </a:solidFill>
                <a:latin typeface="Calibri Light" panose="020F0302020204030204" pitchFamily="34" charset="0"/>
              </a:rPr>
              <a:pPr defTabSz="990752">
                <a:defRPr/>
              </a:pPr>
              <a:t>9</a:t>
            </a:fld>
            <a:endParaRPr lang="en-GB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6830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F8838E-1BE4-4F3C-1A64-A9769E58D9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9A0CC1F8-DEC0-C788-B49B-E4124C173F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F9F772A9-2C30-1557-A26B-352C41555C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A947CFF-EE3C-DE27-4EC9-23D6B2290F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746EEE-6EBF-4E00-8433-C6FA8D134C89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89048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406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Łącznik prosty 1">
            <a:extLst>
              <a:ext uri="{FF2B5EF4-FFF2-40B4-BE49-F238E27FC236}">
                <a16:creationId xmlns:a16="http://schemas.microsoft.com/office/drawing/2014/main" id="{24D4DA5C-ED25-0FCE-14AC-9817D42C964C}"/>
              </a:ext>
            </a:extLst>
          </p:cNvPr>
          <p:cNvCxnSpPr>
            <a:cxnSpLocks/>
          </p:cNvCxnSpPr>
          <p:nvPr userDrawn="1"/>
        </p:nvCxnSpPr>
        <p:spPr>
          <a:xfrm flipH="1">
            <a:off x="2973785" y="584585"/>
            <a:ext cx="4341415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Łącznik prosty 2">
            <a:extLst>
              <a:ext uri="{FF2B5EF4-FFF2-40B4-BE49-F238E27FC236}">
                <a16:creationId xmlns:a16="http://schemas.microsoft.com/office/drawing/2014/main" id="{CDAE1517-0793-A429-6B9E-F717334C003A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80641" y="584585"/>
            <a:ext cx="411359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Graphic 9">
            <a:extLst>
              <a:ext uri="{FF2B5EF4-FFF2-40B4-BE49-F238E27FC236}">
                <a16:creationId xmlns:a16="http://schemas.microsoft.com/office/drawing/2014/main" id="{30457B37-8D82-63B9-8BDA-AE5230099B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0009" y="258354"/>
            <a:ext cx="2224802" cy="503875"/>
          </a:xfrm>
          <a:prstGeom prst="rect">
            <a:avLst/>
          </a:prstGeom>
        </p:spPr>
      </p:pic>
      <p:grpSp>
        <p:nvGrpSpPr>
          <p:cNvPr id="5" name="Grupa 4">
            <a:extLst>
              <a:ext uri="{FF2B5EF4-FFF2-40B4-BE49-F238E27FC236}">
                <a16:creationId xmlns:a16="http://schemas.microsoft.com/office/drawing/2014/main" id="{BC0CF0F6-2015-7126-4483-FAB6FB4CD7BF}"/>
              </a:ext>
            </a:extLst>
          </p:cNvPr>
          <p:cNvGrpSpPr/>
          <p:nvPr userDrawn="1"/>
        </p:nvGrpSpPr>
        <p:grpSpPr>
          <a:xfrm>
            <a:off x="7888189" y="339838"/>
            <a:ext cx="3625179" cy="449610"/>
            <a:chOff x="6537600" y="339838"/>
            <a:chExt cx="3625179" cy="449610"/>
          </a:xfrm>
        </p:grpSpPr>
        <p:grpSp>
          <p:nvGrpSpPr>
            <p:cNvPr id="6" name="Grupa 32">
              <a:extLst>
                <a:ext uri="{FF2B5EF4-FFF2-40B4-BE49-F238E27FC236}">
                  <a16:creationId xmlns:a16="http://schemas.microsoft.com/office/drawing/2014/main" id="{6A2E51BB-84CD-0F27-73BB-985B23BFBA6D}"/>
                </a:ext>
              </a:extLst>
            </p:cNvPr>
            <p:cNvGrpSpPr/>
            <p:nvPr/>
          </p:nvGrpSpPr>
          <p:grpSpPr>
            <a:xfrm>
              <a:off x="6537600" y="364051"/>
              <a:ext cx="2648903" cy="425397"/>
              <a:chOff x="-178569" y="4603286"/>
              <a:chExt cx="4639114" cy="745012"/>
            </a:xfrm>
          </p:grpSpPr>
          <p:pic>
            <p:nvPicPr>
              <p:cNvPr id="8" name="Picture 2">
                <a:extLst>
                  <a:ext uri="{FF2B5EF4-FFF2-40B4-BE49-F238E27FC236}">
                    <a16:creationId xmlns:a16="http://schemas.microsoft.com/office/drawing/2014/main" id="{06232F8E-7D37-F8BD-9551-1F3146C3A79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grayscl/>
                <a:alphaModFix amt="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44761" y="4632512"/>
                <a:ext cx="715784" cy="7157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Obraz 27">
                <a:extLst>
                  <a:ext uri="{FF2B5EF4-FFF2-40B4-BE49-F238E27FC236}">
                    <a16:creationId xmlns:a16="http://schemas.microsoft.com/office/drawing/2014/main" id="{B8591ABC-2DF8-1525-8A84-151EF1E3BE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grayscl/>
                <a:alphaModFix amt="70000"/>
              </a:blip>
              <a:stretch>
                <a:fillRect/>
              </a:stretch>
            </p:blipFill>
            <p:spPr>
              <a:xfrm>
                <a:off x="1869958" y="4603286"/>
                <a:ext cx="1035277" cy="745012"/>
              </a:xfrm>
              <a:prstGeom prst="rect">
                <a:avLst/>
              </a:prstGeom>
            </p:spPr>
          </p:pic>
          <p:pic>
            <p:nvPicPr>
              <p:cNvPr id="10" name="Obraz 29">
                <a:extLst>
                  <a:ext uri="{FF2B5EF4-FFF2-40B4-BE49-F238E27FC236}">
                    <a16:creationId xmlns:a16="http://schemas.microsoft.com/office/drawing/2014/main" id="{30C84C55-2E12-3C58-9517-0071D7115E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grayscl/>
                <a:alphaModFix amt="70000"/>
              </a:blip>
              <a:stretch>
                <a:fillRect/>
              </a:stretch>
            </p:blipFill>
            <p:spPr>
              <a:xfrm>
                <a:off x="-178569" y="4774398"/>
                <a:ext cx="1209000" cy="496307"/>
              </a:xfrm>
              <a:prstGeom prst="rect">
                <a:avLst/>
              </a:prstGeom>
            </p:spPr>
          </p:pic>
        </p:grpSp>
        <p:pic>
          <p:nvPicPr>
            <p:cNvPr id="7" name="Obraz 6" descr="Obraz zawierający tekst, zrzut ekranu, logo, Grafika&#10;&#10;Zawartość wygenerowana przez AI może być niepoprawna.">
              <a:extLst>
                <a:ext uri="{FF2B5EF4-FFF2-40B4-BE49-F238E27FC236}">
                  <a16:creationId xmlns:a16="http://schemas.microsoft.com/office/drawing/2014/main" id="{5BFFB383-4C71-CEB6-FB5F-9F0B5D6F5B0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79" t="16650" r="14570" b="16061"/>
            <a:stretch>
              <a:fillRect/>
            </a:stretch>
          </p:blipFill>
          <p:spPr>
            <a:xfrm>
              <a:off x="9604371" y="339838"/>
              <a:ext cx="558408" cy="449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74004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Łącznik prosty 1">
            <a:extLst>
              <a:ext uri="{FF2B5EF4-FFF2-40B4-BE49-F238E27FC236}">
                <a16:creationId xmlns:a16="http://schemas.microsoft.com/office/drawing/2014/main" id="{24D4DA5C-ED25-0FCE-14AC-9817D42C964C}"/>
              </a:ext>
            </a:extLst>
          </p:cNvPr>
          <p:cNvCxnSpPr>
            <a:cxnSpLocks/>
          </p:cNvCxnSpPr>
          <p:nvPr userDrawn="1"/>
        </p:nvCxnSpPr>
        <p:spPr>
          <a:xfrm flipH="1">
            <a:off x="2973785" y="584585"/>
            <a:ext cx="9218215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Graphic 9">
            <a:extLst>
              <a:ext uri="{FF2B5EF4-FFF2-40B4-BE49-F238E27FC236}">
                <a16:creationId xmlns:a16="http://schemas.microsoft.com/office/drawing/2014/main" id="{30457B37-8D82-63B9-8BDA-AE5230099B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0009" y="258354"/>
            <a:ext cx="2224802" cy="50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614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1050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microsoft.com/office/2007/relationships/hdphoto" Target="../media/hdphoto1.wdp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5.png"/><Relationship Id="rId5" Type="http://schemas.openxmlformats.org/officeDocument/2006/relationships/image" Target="../media/image10.png"/><Relationship Id="rId10" Type="http://schemas.openxmlformats.org/officeDocument/2006/relationships/image" Target="../media/image4.png"/><Relationship Id="rId4" Type="http://schemas.openxmlformats.org/officeDocument/2006/relationships/image" Target="../media/image9.png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openxmlformats.org/officeDocument/2006/relationships/image" Target="../media/image18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png"/><Relationship Id="rId7" Type="http://schemas.microsoft.com/office/2007/relationships/hdphoto" Target="../media/hdphoto2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Relationship Id="rId9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microsoft.com/office/2007/relationships/hdphoto" Target="../media/hdphoto1.wdp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5.png"/><Relationship Id="rId5" Type="http://schemas.openxmlformats.org/officeDocument/2006/relationships/image" Target="../media/image10.png"/><Relationship Id="rId10" Type="http://schemas.openxmlformats.org/officeDocument/2006/relationships/image" Target="../media/image4.png"/><Relationship Id="rId4" Type="http://schemas.openxmlformats.org/officeDocument/2006/relationships/image" Target="../media/image9.png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7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.png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7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.png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9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2.wdp"/><Relationship Id="rId10" Type="http://schemas.microsoft.com/office/2007/relationships/hdphoto" Target="../media/hdphoto1.wdp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chart" Target="../charts/chart5.xml"/><Relationship Id="rId5" Type="http://schemas.openxmlformats.org/officeDocument/2006/relationships/image" Target="../media/image16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a 14">
            <a:extLst>
              <a:ext uri="{FF2B5EF4-FFF2-40B4-BE49-F238E27FC236}">
                <a16:creationId xmlns:a16="http://schemas.microsoft.com/office/drawing/2014/main" id="{FCA69CD9-B1F3-75ED-E4B5-B9067B5DD333}"/>
              </a:ext>
            </a:extLst>
          </p:cNvPr>
          <p:cNvGrpSpPr/>
          <p:nvPr/>
        </p:nvGrpSpPr>
        <p:grpSpPr>
          <a:xfrm>
            <a:off x="225778" y="3089646"/>
            <a:ext cx="11966222" cy="3768354"/>
            <a:chOff x="225778" y="2954532"/>
            <a:chExt cx="11966222" cy="3768354"/>
          </a:xfrm>
        </p:grpSpPr>
        <p:pic>
          <p:nvPicPr>
            <p:cNvPr id="16" name="Obraz 15" descr="Obraz zawierający szkic, rysowanie, budynek, Grafika liniowa&#10;&#10;Zawartość wygenerowana przez AI może być niepoprawna.">
              <a:extLst>
                <a:ext uri="{FF2B5EF4-FFF2-40B4-BE49-F238E27FC236}">
                  <a16:creationId xmlns:a16="http://schemas.microsoft.com/office/drawing/2014/main" id="{9EA22395-45F3-9DC1-1073-EBACC12298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1630" t="6705" r="5388" b="23730"/>
            <a:stretch>
              <a:fillRect/>
            </a:stretch>
          </p:blipFill>
          <p:spPr>
            <a:xfrm>
              <a:off x="4460822" y="2954532"/>
              <a:ext cx="7731178" cy="3768354"/>
            </a:xfrm>
            <a:prstGeom prst="rect">
              <a:avLst/>
            </a:prstGeom>
          </p:spPr>
        </p:pic>
        <p:pic>
          <p:nvPicPr>
            <p:cNvPr id="17" name="Obraz 16" descr="Obraz zawierający Grafika, zrzut ekranu, projekt graficzny, design&#10;&#10;Zawartość wygenerowana przez AI może być niepoprawna.">
              <a:extLst>
                <a:ext uri="{FF2B5EF4-FFF2-40B4-BE49-F238E27FC236}">
                  <a16:creationId xmlns:a16="http://schemas.microsoft.com/office/drawing/2014/main" id="{0E8D8EB6-FDBE-8BD3-B693-D944756C67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 b="14354"/>
            <a:stretch>
              <a:fillRect/>
            </a:stretch>
          </p:blipFill>
          <p:spPr>
            <a:xfrm>
              <a:off x="225778" y="4472678"/>
              <a:ext cx="5078975" cy="2250208"/>
            </a:xfrm>
            <a:prstGeom prst="rect">
              <a:avLst/>
            </a:prstGeom>
          </p:spPr>
        </p:pic>
      </p:grpSp>
      <p:pic>
        <p:nvPicPr>
          <p:cNvPr id="19" name="Obraz 18" descr="Obraz zawierający czarne, ciemność&#10;&#10;Zawartość wygenerowana przez AI może być niepoprawna.">
            <a:extLst>
              <a:ext uri="{FF2B5EF4-FFF2-40B4-BE49-F238E27FC236}">
                <a16:creationId xmlns:a16="http://schemas.microsoft.com/office/drawing/2014/main" id="{6FBBCA19-FE3C-6539-A2BA-E3239D233D44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742062" y="1390430"/>
            <a:ext cx="2096946" cy="1952238"/>
          </a:xfrm>
          <a:prstGeom prst="rect">
            <a:avLst/>
          </a:prstGeom>
        </p:spPr>
      </p:pic>
      <p:pic>
        <p:nvPicPr>
          <p:cNvPr id="21" name="Obraz 20" descr="Obraz zawierający czarne, ciemność&#10;&#10;Zawartość wygenerowana przez AI może być niepoprawna.">
            <a:extLst>
              <a:ext uri="{FF2B5EF4-FFF2-40B4-BE49-F238E27FC236}">
                <a16:creationId xmlns:a16="http://schemas.microsoft.com/office/drawing/2014/main" id="{CCBAAAFC-BB95-7055-5378-DDE1AABF8719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61528">
            <a:off x="520003" y="1127500"/>
            <a:ext cx="5303863" cy="2185547"/>
          </a:xfrm>
          <a:prstGeom prst="rect">
            <a:avLst/>
          </a:prstGeom>
        </p:spPr>
      </p:pic>
      <p:pic>
        <p:nvPicPr>
          <p:cNvPr id="22" name="Obraz 21" descr="Obraz zawierający czarne, ciemność&#10;&#10;Zawartość wygenerowana przez AI może być niepoprawna.">
            <a:extLst>
              <a:ext uri="{FF2B5EF4-FFF2-40B4-BE49-F238E27FC236}">
                <a16:creationId xmlns:a16="http://schemas.microsoft.com/office/drawing/2014/main" id="{68AD76BC-BB17-D227-C450-5C3983D243FF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8321" r="21733" b="61486"/>
          <a:stretch>
            <a:fillRect/>
          </a:stretch>
        </p:blipFill>
        <p:spPr>
          <a:xfrm>
            <a:off x="719049" y="3563445"/>
            <a:ext cx="2535880" cy="708350"/>
          </a:xfrm>
          <a:prstGeom prst="rect">
            <a:avLst/>
          </a:prstGeom>
        </p:spPr>
      </p:pic>
      <p:sp>
        <p:nvSpPr>
          <p:cNvPr id="32" name="pole tekstowe 31">
            <a:extLst>
              <a:ext uri="{FF2B5EF4-FFF2-40B4-BE49-F238E27FC236}">
                <a16:creationId xmlns:a16="http://schemas.microsoft.com/office/drawing/2014/main" id="{353AD3CC-A504-CA9F-E4DE-BD02E3DEFC71}"/>
              </a:ext>
            </a:extLst>
          </p:cNvPr>
          <p:cNvSpPr txBox="1"/>
          <p:nvPr/>
        </p:nvSpPr>
        <p:spPr>
          <a:xfrm>
            <a:off x="3403596" y="3613282"/>
            <a:ext cx="53848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600">
                <a:solidFill>
                  <a:srgbClr val="095CB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inwestycje dla innowacji</a:t>
            </a:r>
          </a:p>
        </p:txBody>
      </p:sp>
      <p:pic>
        <p:nvPicPr>
          <p:cNvPr id="7" name="Grafika 6">
            <a:extLst>
              <a:ext uri="{FF2B5EF4-FFF2-40B4-BE49-F238E27FC236}">
                <a16:creationId xmlns:a16="http://schemas.microsoft.com/office/drawing/2014/main" id="{BAE9850B-B98B-4994-B6BF-813CAFDDD3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535893" y="2307945"/>
            <a:ext cx="7120214" cy="1133688"/>
          </a:xfrm>
          <a:prstGeom prst="rect">
            <a:avLst/>
          </a:prstGeom>
        </p:spPr>
      </p:pic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C143AE7D-F858-7250-1685-1FF29FC980E2}"/>
              </a:ext>
            </a:extLst>
          </p:cNvPr>
          <p:cNvSpPr/>
          <p:nvPr/>
        </p:nvSpPr>
        <p:spPr>
          <a:xfrm>
            <a:off x="1196241" y="1552926"/>
            <a:ext cx="213064" cy="213064"/>
          </a:xfrm>
          <a:prstGeom prst="roundRect">
            <a:avLst/>
          </a:prstGeom>
          <a:solidFill>
            <a:srgbClr val="095CB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id="{95444892-89EA-BDD6-1623-322AA6E16894}"/>
              </a:ext>
            </a:extLst>
          </p:cNvPr>
          <p:cNvSpPr/>
          <p:nvPr/>
        </p:nvSpPr>
        <p:spPr>
          <a:xfrm>
            <a:off x="874483" y="1190846"/>
            <a:ext cx="155434" cy="155434"/>
          </a:xfrm>
          <a:prstGeom prst="roundRect">
            <a:avLst/>
          </a:prstGeom>
          <a:solidFill>
            <a:srgbClr val="4E478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20013B36-3E19-E2AA-E080-B05BDD8FBC31}"/>
              </a:ext>
            </a:extLst>
          </p:cNvPr>
          <p:cNvSpPr/>
          <p:nvPr/>
        </p:nvSpPr>
        <p:spPr>
          <a:xfrm>
            <a:off x="719049" y="2018026"/>
            <a:ext cx="155434" cy="155434"/>
          </a:xfrm>
          <a:prstGeom prst="roundRect">
            <a:avLst/>
          </a:prstGeom>
          <a:solidFill>
            <a:srgbClr val="E41A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rostokąt: zaokrąglone rogi 11">
            <a:extLst>
              <a:ext uri="{FF2B5EF4-FFF2-40B4-BE49-F238E27FC236}">
                <a16:creationId xmlns:a16="http://schemas.microsoft.com/office/drawing/2014/main" id="{D15CB2BC-AD6D-D15D-A83A-E91F29071FAD}"/>
              </a:ext>
            </a:extLst>
          </p:cNvPr>
          <p:cNvSpPr/>
          <p:nvPr/>
        </p:nvSpPr>
        <p:spPr>
          <a:xfrm>
            <a:off x="11417941" y="4259613"/>
            <a:ext cx="213064" cy="213064"/>
          </a:xfrm>
          <a:prstGeom prst="roundRect">
            <a:avLst/>
          </a:prstGeom>
          <a:solidFill>
            <a:srgbClr val="E41A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stokąt: zaokrąglone rogi 12">
            <a:extLst>
              <a:ext uri="{FF2B5EF4-FFF2-40B4-BE49-F238E27FC236}">
                <a16:creationId xmlns:a16="http://schemas.microsoft.com/office/drawing/2014/main" id="{633D17C6-C4B7-6F31-ECA4-CDBC67B94B74}"/>
              </a:ext>
            </a:extLst>
          </p:cNvPr>
          <p:cNvSpPr/>
          <p:nvPr/>
        </p:nvSpPr>
        <p:spPr>
          <a:xfrm>
            <a:off x="11107087" y="4642237"/>
            <a:ext cx="155434" cy="155434"/>
          </a:xfrm>
          <a:prstGeom prst="roundRect">
            <a:avLst/>
          </a:prstGeom>
          <a:solidFill>
            <a:srgbClr val="4E478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rostokąt: zaokrąglone rogi 13">
            <a:extLst>
              <a:ext uri="{FF2B5EF4-FFF2-40B4-BE49-F238E27FC236}">
                <a16:creationId xmlns:a16="http://schemas.microsoft.com/office/drawing/2014/main" id="{950B1ACB-8062-FF15-0A95-CCBBCD6CEA86}"/>
              </a:ext>
            </a:extLst>
          </p:cNvPr>
          <p:cNvSpPr/>
          <p:nvPr/>
        </p:nvSpPr>
        <p:spPr>
          <a:xfrm>
            <a:off x="11252119" y="3839903"/>
            <a:ext cx="155434" cy="155434"/>
          </a:xfrm>
          <a:prstGeom prst="roundRect">
            <a:avLst/>
          </a:prstGeom>
          <a:solidFill>
            <a:srgbClr val="095CB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upa 24">
            <a:extLst>
              <a:ext uri="{FF2B5EF4-FFF2-40B4-BE49-F238E27FC236}">
                <a16:creationId xmlns:a16="http://schemas.microsoft.com/office/drawing/2014/main" id="{51816732-D82A-6F98-B0E5-72E9EE0D6EE8}"/>
              </a:ext>
            </a:extLst>
          </p:cNvPr>
          <p:cNvGrpSpPr/>
          <p:nvPr/>
        </p:nvGrpSpPr>
        <p:grpSpPr>
          <a:xfrm>
            <a:off x="-15801" y="379415"/>
            <a:ext cx="12207801" cy="636225"/>
            <a:chOff x="-15801" y="379415"/>
            <a:chExt cx="12207801" cy="636225"/>
          </a:xfrm>
        </p:grpSpPr>
        <p:cxnSp>
          <p:nvCxnSpPr>
            <p:cNvPr id="3" name="Łącznik prosty 2">
              <a:extLst>
                <a:ext uri="{FF2B5EF4-FFF2-40B4-BE49-F238E27FC236}">
                  <a16:creationId xmlns:a16="http://schemas.microsoft.com/office/drawing/2014/main" id="{95BA811B-4161-3E7E-19C8-417C4C6B63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15801" y="675020"/>
              <a:ext cx="3187735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Łącznik prosty 4">
              <a:extLst>
                <a:ext uri="{FF2B5EF4-FFF2-40B4-BE49-F238E27FC236}">
                  <a16:creationId xmlns:a16="http://schemas.microsoft.com/office/drawing/2014/main" id="{443D123F-1486-99CA-D7A7-5746FE3B67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20175" y="675020"/>
              <a:ext cx="3171825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Grupa 1">
              <a:extLst>
                <a:ext uri="{FF2B5EF4-FFF2-40B4-BE49-F238E27FC236}">
                  <a16:creationId xmlns:a16="http://schemas.microsoft.com/office/drawing/2014/main" id="{886FC11B-30DC-E429-2D60-19518ADF93FE}"/>
                </a:ext>
              </a:extLst>
            </p:cNvPr>
            <p:cNvGrpSpPr/>
            <p:nvPr/>
          </p:nvGrpSpPr>
          <p:grpSpPr>
            <a:xfrm>
              <a:off x="3531077" y="379415"/>
              <a:ext cx="5129847" cy="636225"/>
              <a:chOff x="6537600" y="339838"/>
              <a:chExt cx="3625179" cy="449610"/>
            </a:xfrm>
          </p:grpSpPr>
          <p:grpSp>
            <p:nvGrpSpPr>
              <p:cNvPr id="4" name="Grupa 32">
                <a:extLst>
                  <a:ext uri="{FF2B5EF4-FFF2-40B4-BE49-F238E27FC236}">
                    <a16:creationId xmlns:a16="http://schemas.microsoft.com/office/drawing/2014/main" id="{8B2EBB7D-9828-2A08-786F-40694DA4492E}"/>
                  </a:ext>
                </a:extLst>
              </p:cNvPr>
              <p:cNvGrpSpPr/>
              <p:nvPr/>
            </p:nvGrpSpPr>
            <p:grpSpPr>
              <a:xfrm>
                <a:off x="6537600" y="364051"/>
                <a:ext cx="2648903" cy="425397"/>
                <a:chOff x="-178569" y="4603286"/>
                <a:chExt cx="4639114" cy="745012"/>
              </a:xfrm>
            </p:grpSpPr>
            <p:pic>
              <p:nvPicPr>
                <p:cNvPr id="10" name="Picture 2">
                  <a:extLst>
                    <a:ext uri="{FF2B5EF4-FFF2-40B4-BE49-F238E27FC236}">
                      <a16:creationId xmlns:a16="http://schemas.microsoft.com/office/drawing/2014/main" id="{F2C7F52A-9FB5-6510-C69C-9FFD51F2079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grayscl/>
                  <a:alphaModFix amt="7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744761" y="4632512"/>
                  <a:ext cx="715784" cy="71578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8" name="Obraz 27">
                  <a:extLst>
                    <a:ext uri="{FF2B5EF4-FFF2-40B4-BE49-F238E27FC236}">
                      <a16:creationId xmlns:a16="http://schemas.microsoft.com/office/drawing/2014/main" id="{1FD0CB61-BDBE-C4EC-9918-B24E0BB3972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grayscl/>
                  <a:alphaModFix amt="70000"/>
                </a:blip>
                <a:stretch>
                  <a:fillRect/>
                </a:stretch>
              </p:blipFill>
              <p:spPr>
                <a:xfrm>
                  <a:off x="1869958" y="4603286"/>
                  <a:ext cx="1035277" cy="745012"/>
                </a:xfrm>
                <a:prstGeom prst="rect">
                  <a:avLst/>
                </a:prstGeom>
              </p:spPr>
            </p:pic>
            <p:pic>
              <p:nvPicPr>
                <p:cNvPr id="20" name="Obraz 29">
                  <a:extLst>
                    <a:ext uri="{FF2B5EF4-FFF2-40B4-BE49-F238E27FC236}">
                      <a16:creationId xmlns:a16="http://schemas.microsoft.com/office/drawing/2014/main" id="{19B77461-2D32-A86C-992A-5EECF41900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grayscl/>
                  <a:alphaModFix amt="70000"/>
                </a:blip>
                <a:stretch>
                  <a:fillRect/>
                </a:stretch>
              </p:blipFill>
              <p:spPr>
                <a:xfrm>
                  <a:off x="-178569" y="4774398"/>
                  <a:ext cx="1209000" cy="496307"/>
                </a:xfrm>
                <a:prstGeom prst="rect">
                  <a:avLst/>
                </a:prstGeom>
              </p:spPr>
            </p:pic>
          </p:grpSp>
          <p:pic>
            <p:nvPicPr>
              <p:cNvPr id="6" name="Obraz 5" descr="Obraz zawierający tekst, zrzut ekranu, logo, Grafika&#10;&#10;Zawartość wygenerowana przez AI może być niepoprawna.">
                <a:extLst>
                  <a:ext uri="{FF2B5EF4-FFF2-40B4-BE49-F238E27FC236}">
                    <a16:creationId xmlns:a16="http://schemas.microsoft.com/office/drawing/2014/main" id="{E7FB8EA8-C1D8-A772-7B37-BB21E832AE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saturation sat="0"/>
                        </a14:imgEffect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079" t="16650" r="14570" b="16061"/>
              <a:stretch>
                <a:fillRect/>
              </a:stretch>
            </p:blipFill>
            <p:spPr>
              <a:xfrm>
                <a:off x="9604371" y="339838"/>
                <a:ext cx="558408" cy="4494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55469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064F4C-3C85-7FE3-5E0F-617163A698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Obraz 24" descr="Obraz zawierający czarne, ciemność&#10;&#10;Zawartość wygenerowana przez AI może być niepoprawna.">
            <a:extLst>
              <a:ext uri="{FF2B5EF4-FFF2-40B4-BE49-F238E27FC236}">
                <a16:creationId xmlns:a16="http://schemas.microsoft.com/office/drawing/2014/main" id="{8ED5B76E-CB9B-0FCC-B079-D3D72AD558E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9274382" y="1183260"/>
            <a:ext cx="2131282" cy="1984205"/>
          </a:xfrm>
          <a:prstGeom prst="rect">
            <a:avLst/>
          </a:prstGeom>
        </p:spPr>
      </p:pic>
      <p:grpSp>
        <p:nvGrpSpPr>
          <p:cNvPr id="3" name="Grupa 2">
            <a:extLst>
              <a:ext uri="{FF2B5EF4-FFF2-40B4-BE49-F238E27FC236}">
                <a16:creationId xmlns:a16="http://schemas.microsoft.com/office/drawing/2014/main" id="{900A2DDA-5139-3122-BAC2-C5F95A30D3F5}"/>
              </a:ext>
            </a:extLst>
          </p:cNvPr>
          <p:cNvGrpSpPr/>
          <p:nvPr/>
        </p:nvGrpSpPr>
        <p:grpSpPr>
          <a:xfrm>
            <a:off x="1443536" y="1612023"/>
            <a:ext cx="2768693" cy="3627242"/>
            <a:chOff x="10610296" y="793204"/>
            <a:chExt cx="3779139" cy="4951019"/>
          </a:xfrm>
          <a:gradFill>
            <a:gsLst>
              <a:gs pos="30000">
                <a:srgbClr val="095CBF"/>
              </a:gs>
              <a:gs pos="100000">
                <a:srgbClr val="4E478F"/>
              </a:gs>
            </a:gsLst>
            <a:lin ang="0" scaled="0"/>
          </a:gradFill>
        </p:grpSpPr>
        <p:sp>
          <p:nvSpPr>
            <p:cNvPr id="4" name="pole tekstowe 3">
              <a:extLst>
                <a:ext uri="{FF2B5EF4-FFF2-40B4-BE49-F238E27FC236}">
                  <a16:creationId xmlns:a16="http://schemas.microsoft.com/office/drawing/2014/main" id="{45B7A205-CC39-19FE-5DED-B8ECD760DD26}"/>
                </a:ext>
              </a:extLst>
            </p:cNvPr>
            <p:cNvSpPr txBox="1"/>
            <p:nvPr/>
          </p:nvSpPr>
          <p:spPr>
            <a:xfrm>
              <a:off x="10610296" y="793204"/>
              <a:ext cx="3779139" cy="4951019"/>
            </a:xfrm>
            <a:custGeom>
              <a:avLst/>
              <a:gdLst/>
              <a:ahLst/>
              <a:cxnLst/>
              <a:rect l="l" t="t" r="r" b="b"/>
              <a:pathLst>
                <a:path w="3779139" h="4951019">
                  <a:moveTo>
                    <a:pt x="2121865" y="0"/>
                  </a:moveTo>
                  <a:lnTo>
                    <a:pt x="3210534" y="0"/>
                  </a:lnTo>
                  <a:lnTo>
                    <a:pt x="3210534" y="3057983"/>
                  </a:lnTo>
                  <a:lnTo>
                    <a:pt x="3779139" y="3057983"/>
                  </a:lnTo>
                  <a:lnTo>
                    <a:pt x="3779139" y="3959428"/>
                  </a:lnTo>
                  <a:lnTo>
                    <a:pt x="3210534" y="3959428"/>
                  </a:lnTo>
                  <a:lnTo>
                    <a:pt x="3210534" y="4951019"/>
                  </a:lnTo>
                  <a:lnTo>
                    <a:pt x="2052523" y="4951019"/>
                  </a:lnTo>
                  <a:lnTo>
                    <a:pt x="2052523" y="3959428"/>
                  </a:lnTo>
                  <a:lnTo>
                    <a:pt x="0" y="3959428"/>
                  </a:lnTo>
                  <a:lnTo>
                    <a:pt x="0" y="3113456"/>
                  </a:lnTo>
                  <a:lnTo>
                    <a:pt x="2121865" y="0"/>
                  </a:lnTo>
                  <a:close/>
                  <a:moveTo>
                    <a:pt x="2052523" y="1428445"/>
                  </a:moveTo>
                  <a:cubicBezTo>
                    <a:pt x="2010918" y="1525524"/>
                    <a:pt x="1969312" y="1612202"/>
                    <a:pt x="1927708" y="1688478"/>
                  </a:cubicBezTo>
                  <a:cubicBezTo>
                    <a:pt x="1886102" y="1764754"/>
                    <a:pt x="1835251" y="1849121"/>
                    <a:pt x="1775155" y="1941576"/>
                  </a:cubicBezTo>
                  <a:lnTo>
                    <a:pt x="1033196" y="3057983"/>
                  </a:lnTo>
                  <a:lnTo>
                    <a:pt x="2052523" y="3057983"/>
                  </a:lnTo>
                  <a:lnTo>
                    <a:pt x="2052523" y="2343760"/>
                  </a:lnTo>
                  <a:cubicBezTo>
                    <a:pt x="2052523" y="2274418"/>
                    <a:pt x="2053679" y="2192363"/>
                    <a:pt x="2055990" y="2097596"/>
                  </a:cubicBezTo>
                  <a:cubicBezTo>
                    <a:pt x="2058301" y="2002829"/>
                    <a:pt x="2060613" y="1908061"/>
                    <a:pt x="2062924" y="1813294"/>
                  </a:cubicBezTo>
                  <a:cubicBezTo>
                    <a:pt x="2065236" y="1718526"/>
                    <a:pt x="2068703" y="1635316"/>
                    <a:pt x="2073326" y="1563662"/>
                  </a:cubicBezTo>
                  <a:cubicBezTo>
                    <a:pt x="2077948" y="1492009"/>
                    <a:pt x="2082571" y="1446937"/>
                    <a:pt x="2087194" y="1428445"/>
                  </a:cubicBezTo>
                  <a:lnTo>
                    <a:pt x="2052523" y="142844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pl-PL" sz="54600">
                <a:solidFill>
                  <a:schemeClr val="accent1"/>
                </a:solidFill>
                <a:latin typeface="Noto Sans ExtraBold" panose="020B0502040504020204" pitchFamily="34" charset="0"/>
                <a:ea typeface="Noto Sans ExtraBold" panose="020B0502040504020204" pitchFamily="34" charset="0"/>
                <a:cs typeface="Noto Sans ExtraBold" panose="020B0502040504020204" pitchFamily="34" charset="0"/>
              </a:endParaRPr>
            </a:p>
          </p:txBody>
        </p:sp>
        <p:sp>
          <p:nvSpPr>
            <p:cNvPr id="5" name="pole tekstowe 4">
              <a:extLst>
                <a:ext uri="{FF2B5EF4-FFF2-40B4-BE49-F238E27FC236}">
                  <a16:creationId xmlns:a16="http://schemas.microsoft.com/office/drawing/2014/main" id="{11D52475-3B55-AA75-955E-1DC84F1F1E84}"/>
                </a:ext>
              </a:extLst>
            </p:cNvPr>
            <p:cNvSpPr txBox="1"/>
            <p:nvPr/>
          </p:nvSpPr>
          <p:spPr>
            <a:xfrm>
              <a:off x="11611594" y="3959099"/>
              <a:ext cx="2638601" cy="71417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800" b="1">
                  <a:solidFill>
                    <a:schemeClr val="bg1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mld</a:t>
              </a:r>
              <a:r>
                <a:rPr lang="pl-PL" sz="2800">
                  <a:solidFill>
                    <a:schemeClr val="bg1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PLN</a:t>
              </a:r>
            </a:p>
          </p:txBody>
        </p:sp>
      </p:grpSp>
      <p:grpSp>
        <p:nvGrpSpPr>
          <p:cNvPr id="6" name="Grupa 5">
            <a:extLst>
              <a:ext uri="{FF2B5EF4-FFF2-40B4-BE49-F238E27FC236}">
                <a16:creationId xmlns:a16="http://schemas.microsoft.com/office/drawing/2014/main" id="{5F0D96F5-1924-FD4D-D00B-2CBF5E8BCEBA}"/>
              </a:ext>
            </a:extLst>
          </p:cNvPr>
          <p:cNvGrpSpPr/>
          <p:nvPr/>
        </p:nvGrpSpPr>
        <p:grpSpPr>
          <a:xfrm>
            <a:off x="7602578" y="1616998"/>
            <a:ext cx="2768693" cy="3627242"/>
            <a:chOff x="10610296" y="793204"/>
            <a:chExt cx="3779139" cy="4951019"/>
          </a:xfrm>
          <a:solidFill>
            <a:srgbClr val="E41A26"/>
          </a:solidFill>
        </p:grpSpPr>
        <p:sp>
          <p:nvSpPr>
            <p:cNvPr id="7" name="pole tekstowe 6">
              <a:extLst>
                <a:ext uri="{FF2B5EF4-FFF2-40B4-BE49-F238E27FC236}">
                  <a16:creationId xmlns:a16="http://schemas.microsoft.com/office/drawing/2014/main" id="{E8832E3B-9509-CEB3-EE07-3CE0E47B213C}"/>
                </a:ext>
              </a:extLst>
            </p:cNvPr>
            <p:cNvSpPr txBox="1"/>
            <p:nvPr/>
          </p:nvSpPr>
          <p:spPr>
            <a:xfrm>
              <a:off x="10610296" y="793204"/>
              <a:ext cx="3779139" cy="4951019"/>
            </a:xfrm>
            <a:custGeom>
              <a:avLst/>
              <a:gdLst/>
              <a:ahLst/>
              <a:cxnLst/>
              <a:rect l="l" t="t" r="r" b="b"/>
              <a:pathLst>
                <a:path w="3779139" h="4951019">
                  <a:moveTo>
                    <a:pt x="2121865" y="0"/>
                  </a:moveTo>
                  <a:lnTo>
                    <a:pt x="3210534" y="0"/>
                  </a:lnTo>
                  <a:lnTo>
                    <a:pt x="3210534" y="3057983"/>
                  </a:lnTo>
                  <a:lnTo>
                    <a:pt x="3779139" y="3057983"/>
                  </a:lnTo>
                  <a:lnTo>
                    <a:pt x="3779139" y="3959428"/>
                  </a:lnTo>
                  <a:lnTo>
                    <a:pt x="3210534" y="3959428"/>
                  </a:lnTo>
                  <a:lnTo>
                    <a:pt x="3210534" y="4951019"/>
                  </a:lnTo>
                  <a:lnTo>
                    <a:pt x="2052523" y="4951019"/>
                  </a:lnTo>
                  <a:lnTo>
                    <a:pt x="2052523" y="3959428"/>
                  </a:lnTo>
                  <a:lnTo>
                    <a:pt x="0" y="3959428"/>
                  </a:lnTo>
                  <a:lnTo>
                    <a:pt x="0" y="3113456"/>
                  </a:lnTo>
                  <a:lnTo>
                    <a:pt x="2121865" y="0"/>
                  </a:lnTo>
                  <a:close/>
                  <a:moveTo>
                    <a:pt x="2052523" y="1428445"/>
                  </a:moveTo>
                  <a:cubicBezTo>
                    <a:pt x="2010918" y="1525524"/>
                    <a:pt x="1969312" y="1612202"/>
                    <a:pt x="1927708" y="1688478"/>
                  </a:cubicBezTo>
                  <a:cubicBezTo>
                    <a:pt x="1886102" y="1764754"/>
                    <a:pt x="1835251" y="1849121"/>
                    <a:pt x="1775155" y="1941576"/>
                  </a:cubicBezTo>
                  <a:lnTo>
                    <a:pt x="1033196" y="3057983"/>
                  </a:lnTo>
                  <a:lnTo>
                    <a:pt x="2052523" y="3057983"/>
                  </a:lnTo>
                  <a:lnTo>
                    <a:pt x="2052523" y="2343760"/>
                  </a:lnTo>
                  <a:cubicBezTo>
                    <a:pt x="2052523" y="2274418"/>
                    <a:pt x="2053679" y="2192363"/>
                    <a:pt x="2055990" y="2097596"/>
                  </a:cubicBezTo>
                  <a:cubicBezTo>
                    <a:pt x="2058301" y="2002829"/>
                    <a:pt x="2060613" y="1908061"/>
                    <a:pt x="2062924" y="1813294"/>
                  </a:cubicBezTo>
                  <a:cubicBezTo>
                    <a:pt x="2065236" y="1718526"/>
                    <a:pt x="2068703" y="1635316"/>
                    <a:pt x="2073326" y="1563662"/>
                  </a:cubicBezTo>
                  <a:cubicBezTo>
                    <a:pt x="2077948" y="1492009"/>
                    <a:pt x="2082571" y="1446937"/>
                    <a:pt x="2087194" y="1428445"/>
                  </a:cubicBezTo>
                  <a:lnTo>
                    <a:pt x="2052523" y="1428445"/>
                  </a:lnTo>
                  <a:close/>
                </a:path>
              </a:pathLst>
            </a:custGeom>
            <a:gradFill>
              <a:gsLst>
                <a:gs pos="100000">
                  <a:srgbClr val="E41A26"/>
                </a:gs>
                <a:gs pos="0">
                  <a:srgbClr val="4E478F"/>
                </a:gs>
              </a:gsLst>
              <a:lin ang="0" scaled="0"/>
            </a:gra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pl-PL" sz="54600">
                <a:solidFill>
                  <a:schemeClr val="accent1"/>
                </a:solidFill>
                <a:latin typeface="Noto Sans ExtraBold" panose="020B0502040504020204" pitchFamily="34" charset="0"/>
                <a:ea typeface="Noto Sans ExtraBold" panose="020B0502040504020204" pitchFamily="34" charset="0"/>
                <a:cs typeface="Noto Sans ExtraBold" panose="020B0502040504020204" pitchFamily="34" charset="0"/>
              </a:endParaRPr>
            </a:p>
          </p:txBody>
        </p:sp>
        <p:sp>
          <p:nvSpPr>
            <p:cNvPr id="8" name="pole tekstowe 7">
              <a:extLst>
                <a:ext uri="{FF2B5EF4-FFF2-40B4-BE49-F238E27FC236}">
                  <a16:creationId xmlns:a16="http://schemas.microsoft.com/office/drawing/2014/main" id="{44C805F0-551D-C9E5-4A05-89C89783A87D}"/>
                </a:ext>
              </a:extLst>
            </p:cNvPr>
            <p:cNvSpPr txBox="1"/>
            <p:nvPr/>
          </p:nvSpPr>
          <p:spPr>
            <a:xfrm>
              <a:off x="11611594" y="3959099"/>
              <a:ext cx="2638601" cy="714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2800" b="1">
                  <a:solidFill>
                    <a:schemeClr val="bg1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mld</a:t>
              </a:r>
              <a:r>
                <a:rPr lang="pl-PL" sz="2800">
                  <a:solidFill>
                    <a:schemeClr val="bg1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PLN</a:t>
              </a:r>
            </a:p>
          </p:txBody>
        </p:sp>
      </p:grpSp>
      <p:pic>
        <p:nvPicPr>
          <p:cNvPr id="36" name="Grafika 35" descr="Dodaj z wypełnieniem pełnym">
            <a:extLst>
              <a:ext uri="{FF2B5EF4-FFF2-40B4-BE49-F238E27FC236}">
                <a16:creationId xmlns:a16="http://schemas.microsoft.com/office/drawing/2014/main" id="{7A04665D-F1BC-4966-7858-0B8E1980BF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22709" y="2650410"/>
            <a:ext cx="1466266" cy="1466266"/>
          </a:xfrm>
          <a:prstGeom prst="rect">
            <a:avLst/>
          </a:prstGeom>
        </p:spPr>
      </p:pic>
      <p:sp>
        <p:nvSpPr>
          <p:cNvPr id="14" name="pole tekstowe 13">
            <a:extLst>
              <a:ext uri="{FF2B5EF4-FFF2-40B4-BE49-F238E27FC236}">
                <a16:creationId xmlns:a16="http://schemas.microsoft.com/office/drawing/2014/main" id="{2267EDFC-917C-6EB5-8369-AA35F00163A6}"/>
              </a:ext>
            </a:extLst>
          </p:cNvPr>
          <p:cNvSpPr txBox="1"/>
          <p:nvPr/>
        </p:nvSpPr>
        <p:spPr>
          <a:xfrm rot="16200000">
            <a:off x="9079016" y="2603012"/>
            <a:ext cx="21675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i="1">
                <a:solidFill>
                  <a:schemeClr val="bg1">
                    <a:lumMod val="6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estymacja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FEB8CFF3-AB31-BE64-EC80-98967EC48EDC}"/>
              </a:ext>
            </a:extLst>
          </p:cNvPr>
          <p:cNvSpPr txBox="1"/>
          <p:nvPr/>
        </p:nvSpPr>
        <p:spPr>
          <a:xfrm>
            <a:off x="5039831" y="1278137"/>
            <a:ext cx="2250937" cy="930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pl-PL" sz="3200" b="1">
                <a:solidFill>
                  <a:srgbClr val="4E478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 faza </a:t>
            </a:r>
            <a:br>
              <a:rPr lang="pl-PL" sz="3200" b="1">
                <a:solidFill>
                  <a:srgbClr val="4E478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l-PL" sz="3200" b="1">
                <a:solidFill>
                  <a:srgbClr val="4E478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programu</a:t>
            </a:r>
            <a:endParaRPr lang="pl-PL" sz="1400" b="1">
              <a:solidFill>
                <a:srgbClr val="4E478F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23" name="Obraz 22" descr="Obraz zawierający czarne, ciemność&#10;&#10;Zawartość wygenerowana przez AI może być niepoprawna.">
            <a:extLst>
              <a:ext uri="{FF2B5EF4-FFF2-40B4-BE49-F238E27FC236}">
                <a16:creationId xmlns:a16="http://schemas.microsoft.com/office/drawing/2014/main" id="{B2AA1351-77D2-0055-13E4-74CE7CD30E49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3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62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59680">
            <a:off x="-515255" y="755094"/>
            <a:ext cx="4797413" cy="1976855"/>
          </a:xfrm>
          <a:prstGeom prst="rect">
            <a:avLst/>
          </a:prstGeom>
        </p:spPr>
      </p:pic>
      <p:pic>
        <p:nvPicPr>
          <p:cNvPr id="24" name="Obraz 23" descr="Obraz zawierający czarne, ciemność&#10;&#10;Zawartość wygenerowana przez AI może być niepoprawna.">
            <a:extLst>
              <a:ext uri="{FF2B5EF4-FFF2-40B4-BE49-F238E27FC236}">
                <a16:creationId xmlns:a16="http://schemas.microsoft.com/office/drawing/2014/main" id="{CD1EE484-7BF1-2E7E-7FF6-D7A24F71973D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30000"/>
          </a:blip>
          <a:srcRect l="28321" r="21733" b="61486"/>
          <a:stretch>
            <a:fillRect/>
          </a:stretch>
        </p:blipFill>
        <p:spPr>
          <a:xfrm>
            <a:off x="3529682" y="2335601"/>
            <a:ext cx="2424694" cy="677293"/>
          </a:xfrm>
          <a:prstGeom prst="rect">
            <a:avLst/>
          </a:prstGeom>
        </p:spPr>
      </p:pic>
      <p:sp>
        <p:nvSpPr>
          <p:cNvPr id="27" name="pole tekstowe 26">
            <a:extLst>
              <a:ext uri="{FF2B5EF4-FFF2-40B4-BE49-F238E27FC236}">
                <a16:creationId xmlns:a16="http://schemas.microsoft.com/office/drawing/2014/main" id="{8B84F6EA-ADB2-1E6B-4414-F0AAF6604CF5}"/>
              </a:ext>
            </a:extLst>
          </p:cNvPr>
          <p:cNvSpPr txBox="1"/>
          <p:nvPr/>
        </p:nvSpPr>
        <p:spPr>
          <a:xfrm>
            <a:off x="809321" y="4880364"/>
            <a:ext cx="47076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>
                <a:solidFill>
                  <a:srgbClr val="095CB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Inwestorzy </a:t>
            </a:r>
            <a:br>
              <a:rPr lang="pl-PL" sz="2800">
                <a:solidFill>
                  <a:srgbClr val="095CB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l-PL" sz="2800">
                <a:solidFill>
                  <a:srgbClr val="095CB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instytucjonalni</a:t>
            </a:r>
            <a:br>
              <a:rPr lang="pl-PL" sz="28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l-PL" sz="16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PFR, BGK, PZU, EIF</a:t>
            </a:r>
            <a:endParaRPr lang="pl-PL" sz="2400">
              <a:solidFill>
                <a:srgbClr val="095CBF"/>
              </a:solidFill>
              <a:latin typeface="Noto Sans Medium" panose="020B0502040504020204" pitchFamily="34" charset="0"/>
              <a:ea typeface="Noto Sans Medium" panose="020B0502040504020204" pitchFamily="34" charset="0"/>
              <a:cs typeface="Noto Sans Medium" panose="020B0502040504020204" pitchFamily="34" charset="0"/>
            </a:endParaRP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7B9AB07A-4EE4-144F-A184-A4D527F841EA}"/>
              </a:ext>
            </a:extLst>
          </p:cNvPr>
          <p:cNvSpPr txBox="1"/>
          <p:nvPr/>
        </p:nvSpPr>
        <p:spPr>
          <a:xfrm>
            <a:off x="6882765" y="4880364"/>
            <a:ext cx="47076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>
                <a:solidFill>
                  <a:srgbClr val="E41A26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Mobilizacja </a:t>
            </a:r>
            <a:br>
              <a:rPr lang="pl-PL" sz="2800">
                <a:solidFill>
                  <a:srgbClr val="E41A26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l-PL" sz="2800">
                <a:solidFill>
                  <a:srgbClr val="E41A26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dodatkowego kapitału</a:t>
            </a:r>
            <a:br>
              <a:rPr lang="pl-PL" sz="28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l-PL" sz="16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inni inwestorzy instytucjonalni, </a:t>
            </a:r>
            <a:br>
              <a:rPr lang="pl-PL" sz="16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l-PL" sz="16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inwestorzy prywatni</a:t>
            </a:r>
            <a:endParaRPr lang="pl-PL" sz="2400">
              <a:solidFill>
                <a:srgbClr val="095CBF"/>
              </a:solidFill>
              <a:latin typeface="Noto Sans Medium" panose="020B0502040504020204" pitchFamily="34" charset="0"/>
              <a:ea typeface="Noto Sans Medium" panose="020B0502040504020204" pitchFamily="34" charset="0"/>
              <a:cs typeface="Noto Sans Medium" panose="020B0502040504020204" pitchFamily="34" charset="0"/>
            </a:endParaRPr>
          </a:p>
        </p:txBody>
      </p:sp>
      <p:sp>
        <p:nvSpPr>
          <p:cNvPr id="29" name="Prostokąt: zaokrąglone rogi 28">
            <a:extLst>
              <a:ext uri="{FF2B5EF4-FFF2-40B4-BE49-F238E27FC236}">
                <a16:creationId xmlns:a16="http://schemas.microsoft.com/office/drawing/2014/main" id="{A33B0B0C-07AB-65B4-5B1F-AF109CB835D6}"/>
              </a:ext>
            </a:extLst>
          </p:cNvPr>
          <p:cNvSpPr/>
          <p:nvPr/>
        </p:nvSpPr>
        <p:spPr>
          <a:xfrm>
            <a:off x="1106375" y="2910152"/>
            <a:ext cx="213064" cy="213064"/>
          </a:xfrm>
          <a:prstGeom prst="roundRect">
            <a:avLst/>
          </a:prstGeom>
          <a:solidFill>
            <a:srgbClr val="095CB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rostokąt: zaokrąglone rogi 29">
            <a:extLst>
              <a:ext uri="{FF2B5EF4-FFF2-40B4-BE49-F238E27FC236}">
                <a16:creationId xmlns:a16="http://schemas.microsoft.com/office/drawing/2014/main" id="{8311F3F0-9FF1-6F23-B4C8-EBCA0FEA5F0C}"/>
              </a:ext>
            </a:extLst>
          </p:cNvPr>
          <p:cNvSpPr/>
          <p:nvPr/>
        </p:nvSpPr>
        <p:spPr>
          <a:xfrm>
            <a:off x="812808" y="2548072"/>
            <a:ext cx="155434" cy="155434"/>
          </a:xfrm>
          <a:prstGeom prst="roundRect">
            <a:avLst/>
          </a:prstGeom>
          <a:solidFill>
            <a:srgbClr val="4E478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rostokąt: zaokrąglone rogi 30">
            <a:extLst>
              <a:ext uri="{FF2B5EF4-FFF2-40B4-BE49-F238E27FC236}">
                <a16:creationId xmlns:a16="http://schemas.microsoft.com/office/drawing/2014/main" id="{3938E937-434E-3315-003D-6FE091D083DC}"/>
              </a:ext>
            </a:extLst>
          </p:cNvPr>
          <p:cNvSpPr/>
          <p:nvPr/>
        </p:nvSpPr>
        <p:spPr>
          <a:xfrm>
            <a:off x="11325058" y="3123216"/>
            <a:ext cx="213064" cy="213064"/>
          </a:xfrm>
          <a:prstGeom prst="roundRect">
            <a:avLst/>
          </a:prstGeom>
          <a:solidFill>
            <a:srgbClr val="61438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rostokąt: zaokrąglone rogi 31">
            <a:extLst>
              <a:ext uri="{FF2B5EF4-FFF2-40B4-BE49-F238E27FC236}">
                <a16:creationId xmlns:a16="http://schemas.microsoft.com/office/drawing/2014/main" id="{B15BF82D-75AA-913E-3FA3-58170A9B6F55}"/>
              </a:ext>
            </a:extLst>
          </p:cNvPr>
          <p:cNvSpPr/>
          <p:nvPr/>
        </p:nvSpPr>
        <p:spPr>
          <a:xfrm>
            <a:off x="11014204" y="3505840"/>
            <a:ext cx="155434" cy="155434"/>
          </a:xfrm>
          <a:prstGeom prst="roundRect">
            <a:avLst/>
          </a:prstGeom>
          <a:solidFill>
            <a:srgbClr val="E41A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Prostokąt: zaokrąglone rogi 32">
            <a:extLst>
              <a:ext uri="{FF2B5EF4-FFF2-40B4-BE49-F238E27FC236}">
                <a16:creationId xmlns:a16="http://schemas.microsoft.com/office/drawing/2014/main" id="{E2E87FF0-20D0-120B-BD5C-FE26603C2BE6}"/>
              </a:ext>
            </a:extLst>
          </p:cNvPr>
          <p:cNvSpPr/>
          <p:nvPr/>
        </p:nvSpPr>
        <p:spPr>
          <a:xfrm>
            <a:off x="11159236" y="2703506"/>
            <a:ext cx="155434" cy="155434"/>
          </a:xfrm>
          <a:prstGeom prst="roundRect">
            <a:avLst/>
          </a:prstGeom>
          <a:solidFill>
            <a:srgbClr val="095CB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Prostokąt: zaokrąglone rogi 34">
            <a:extLst>
              <a:ext uri="{FF2B5EF4-FFF2-40B4-BE49-F238E27FC236}">
                <a16:creationId xmlns:a16="http://schemas.microsoft.com/office/drawing/2014/main" id="{FF6DCF1A-29F6-1895-0CA0-295113B6E158}"/>
              </a:ext>
            </a:extLst>
          </p:cNvPr>
          <p:cNvSpPr/>
          <p:nvPr/>
        </p:nvSpPr>
        <p:spPr>
          <a:xfrm>
            <a:off x="459850" y="3556323"/>
            <a:ext cx="155434" cy="155434"/>
          </a:xfrm>
          <a:prstGeom prst="roundRect">
            <a:avLst/>
          </a:prstGeom>
          <a:solidFill>
            <a:srgbClr val="E41A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732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27" grpId="0"/>
      <p:bldP spid="28" grpId="0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DD524D-0392-4646-F046-D02C1B99BD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ole tekstowe 35">
            <a:extLst>
              <a:ext uri="{FF2B5EF4-FFF2-40B4-BE49-F238E27FC236}">
                <a16:creationId xmlns:a16="http://schemas.microsoft.com/office/drawing/2014/main" id="{0C73999D-1AF1-FA4A-0AD2-783C38BDEE46}"/>
              </a:ext>
            </a:extLst>
          </p:cNvPr>
          <p:cNvSpPr txBox="1"/>
          <p:nvPr/>
        </p:nvSpPr>
        <p:spPr>
          <a:xfrm>
            <a:off x="3882894" y="1081469"/>
            <a:ext cx="4426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>
                <a:solidFill>
                  <a:srgbClr val="095CB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Doświadczeni operatorzy</a:t>
            </a:r>
          </a:p>
        </p:txBody>
      </p:sp>
      <p:grpSp>
        <p:nvGrpSpPr>
          <p:cNvPr id="59" name="Grupa 58">
            <a:extLst>
              <a:ext uri="{FF2B5EF4-FFF2-40B4-BE49-F238E27FC236}">
                <a16:creationId xmlns:a16="http://schemas.microsoft.com/office/drawing/2014/main" id="{C0DB98D2-82C3-FB27-A60E-1446D553FE6B}"/>
              </a:ext>
            </a:extLst>
          </p:cNvPr>
          <p:cNvGrpSpPr/>
          <p:nvPr/>
        </p:nvGrpSpPr>
        <p:grpSpPr>
          <a:xfrm>
            <a:off x="697523" y="2706098"/>
            <a:ext cx="5329566" cy="2284708"/>
            <a:chOff x="697523" y="2706098"/>
            <a:chExt cx="5329566" cy="2284708"/>
          </a:xfrm>
        </p:grpSpPr>
        <p:sp>
          <p:nvSpPr>
            <p:cNvPr id="3" name="Prostokąt: zaokrąglone rogi 2">
              <a:extLst>
                <a:ext uri="{FF2B5EF4-FFF2-40B4-BE49-F238E27FC236}">
                  <a16:creationId xmlns:a16="http://schemas.microsoft.com/office/drawing/2014/main" id="{F977DCEA-68CF-CE74-B9D7-F751C2CADCCE}"/>
                </a:ext>
              </a:extLst>
            </p:cNvPr>
            <p:cNvSpPr/>
            <p:nvPr/>
          </p:nvSpPr>
          <p:spPr>
            <a:xfrm>
              <a:off x="697523" y="2706098"/>
              <a:ext cx="5329566" cy="2284708"/>
            </a:xfrm>
            <a:prstGeom prst="roundRect">
              <a:avLst>
                <a:gd name="adj" fmla="val 5125"/>
              </a:avLst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pole tekstowe 5">
              <a:extLst>
                <a:ext uri="{FF2B5EF4-FFF2-40B4-BE49-F238E27FC236}">
                  <a16:creationId xmlns:a16="http://schemas.microsoft.com/office/drawing/2014/main" id="{EAED2A05-2832-0D8D-503B-C2991AC79DC4}"/>
                </a:ext>
              </a:extLst>
            </p:cNvPr>
            <p:cNvSpPr txBox="1"/>
            <p:nvPr/>
          </p:nvSpPr>
          <p:spPr>
            <a:xfrm>
              <a:off x="2481707" y="2765180"/>
              <a:ext cx="925253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0000" b="1">
                  <a:solidFill>
                    <a:srgbClr val="614383"/>
                  </a:solidFill>
                  <a:latin typeface="Noto Sans ExtraBold" panose="020B0502040504020204" pitchFamily="34" charset="0"/>
                  <a:ea typeface="Noto Sans ExtraBold" panose="020B0502040504020204" pitchFamily="34" charset="0"/>
                  <a:cs typeface="Noto Sans ExtraBold" panose="020B0502040504020204" pitchFamily="34" charset="0"/>
                </a:rPr>
                <a:t>2</a:t>
              </a:r>
            </a:p>
          </p:txBody>
        </p:sp>
        <p:sp>
          <p:nvSpPr>
            <p:cNvPr id="7" name="pole tekstowe 6">
              <a:extLst>
                <a:ext uri="{FF2B5EF4-FFF2-40B4-BE49-F238E27FC236}">
                  <a16:creationId xmlns:a16="http://schemas.microsoft.com/office/drawing/2014/main" id="{0F36374E-AC35-963C-FCFE-B2B52D4E6BB8}"/>
                </a:ext>
              </a:extLst>
            </p:cNvPr>
            <p:cNvSpPr txBox="1"/>
            <p:nvPr/>
          </p:nvSpPr>
          <p:spPr>
            <a:xfrm>
              <a:off x="3354223" y="3170878"/>
              <a:ext cx="893193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2800">
                  <a:solidFill>
                    <a:srgbClr val="614383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mld</a:t>
              </a:r>
              <a:br>
                <a:rPr lang="pl-PL" sz="2800">
                  <a:solidFill>
                    <a:srgbClr val="614383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</a:br>
              <a:r>
                <a:rPr lang="pl-PL" sz="2800">
                  <a:solidFill>
                    <a:srgbClr val="614383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EUR</a:t>
              </a:r>
            </a:p>
          </p:txBody>
        </p:sp>
        <p:sp>
          <p:nvSpPr>
            <p:cNvPr id="8" name="pole tekstowe 7">
              <a:extLst>
                <a:ext uri="{FF2B5EF4-FFF2-40B4-BE49-F238E27FC236}">
                  <a16:creationId xmlns:a16="http://schemas.microsoft.com/office/drawing/2014/main" id="{076D1664-B282-F087-4EE1-DA1B992AA516}"/>
                </a:ext>
              </a:extLst>
            </p:cNvPr>
            <p:cNvSpPr txBox="1"/>
            <p:nvPr/>
          </p:nvSpPr>
          <p:spPr>
            <a:xfrm>
              <a:off x="1727763" y="4104322"/>
              <a:ext cx="32128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Dotychczasowe inwestycje </a:t>
              </a:r>
              <a:br>
                <a:rPr lang="pl-PL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</a:br>
              <a:r>
                <a:rPr lang="pl-PL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w regionalne fundusze</a:t>
              </a:r>
            </a:p>
          </p:txBody>
        </p:sp>
        <p:sp>
          <p:nvSpPr>
            <p:cNvPr id="10" name="pole tekstowe 9">
              <a:extLst>
                <a:ext uri="{FF2B5EF4-FFF2-40B4-BE49-F238E27FC236}">
                  <a16:creationId xmlns:a16="http://schemas.microsoft.com/office/drawing/2014/main" id="{09B505A8-8AFB-BD81-4380-029881B42D90}"/>
                </a:ext>
              </a:extLst>
            </p:cNvPr>
            <p:cNvSpPr txBox="1"/>
            <p:nvPr/>
          </p:nvSpPr>
          <p:spPr>
            <a:xfrm>
              <a:off x="2102231" y="3181381"/>
              <a:ext cx="50687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4400" b="1">
                  <a:solidFill>
                    <a:srgbClr val="614383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~</a:t>
              </a:r>
              <a:endParaRPr lang="pl-PL" sz="4000" b="1">
                <a:solidFill>
                  <a:srgbClr val="614383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endParaRPr>
            </a:p>
          </p:txBody>
        </p:sp>
      </p:grpSp>
      <p:grpSp>
        <p:nvGrpSpPr>
          <p:cNvPr id="60" name="Grupa 59">
            <a:extLst>
              <a:ext uri="{FF2B5EF4-FFF2-40B4-BE49-F238E27FC236}">
                <a16:creationId xmlns:a16="http://schemas.microsoft.com/office/drawing/2014/main" id="{8A51A639-3305-5DE7-C77F-0D675B65DA2F}"/>
              </a:ext>
            </a:extLst>
          </p:cNvPr>
          <p:cNvGrpSpPr/>
          <p:nvPr/>
        </p:nvGrpSpPr>
        <p:grpSpPr>
          <a:xfrm>
            <a:off x="6164911" y="2706098"/>
            <a:ext cx="5329566" cy="2284708"/>
            <a:chOff x="6164911" y="2706098"/>
            <a:chExt cx="5329566" cy="2284708"/>
          </a:xfrm>
        </p:grpSpPr>
        <p:sp>
          <p:nvSpPr>
            <p:cNvPr id="13" name="Prostokąt: zaokrąglone rogi 12">
              <a:extLst>
                <a:ext uri="{FF2B5EF4-FFF2-40B4-BE49-F238E27FC236}">
                  <a16:creationId xmlns:a16="http://schemas.microsoft.com/office/drawing/2014/main" id="{4E89BF34-A60D-1517-A2F3-F80E8B065B55}"/>
                </a:ext>
              </a:extLst>
            </p:cNvPr>
            <p:cNvSpPr/>
            <p:nvPr/>
          </p:nvSpPr>
          <p:spPr>
            <a:xfrm>
              <a:off x="6164911" y="2706098"/>
              <a:ext cx="5329566" cy="2284708"/>
            </a:xfrm>
            <a:prstGeom prst="roundRect">
              <a:avLst>
                <a:gd name="adj" fmla="val 5125"/>
              </a:avLst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pole tekstowe 8">
              <a:extLst>
                <a:ext uri="{FF2B5EF4-FFF2-40B4-BE49-F238E27FC236}">
                  <a16:creationId xmlns:a16="http://schemas.microsoft.com/office/drawing/2014/main" id="{45820053-72BB-13EF-2219-DFCBDD482DA3}"/>
                </a:ext>
              </a:extLst>
            </p:cNvPr>
            <p:cNvSpPr txBox="1"/>
            <p:nvPr/>
          </p:nvSpPr>
          <p:spPr>
            <a:xfrm>
              <a:off x="7743563" y="2730011"/>
              <a:ext cx="2305439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0000" b="1">
                  <a:solidFill>
                    <a:srgbClr val="614383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800</a:t>
              </a:r>
            </a:p>
          </p:txBody>
        </p:sp>
        <p:sp>
          <p:nvSpPr>
            <p:cNvPr id="11" name="pole tekstowe 10">
              <a:extLst>
                <a:ext uri="{FF2B5EF4-FFF2-40B4-BE49-F238E27FC236}">
                  <a16:creationId xmlns:a16="http://schemas.microsoft.com/office/drawing/2014/main" id="{8F5935B0-71E1-C973-3762-FAC28C413561}"/>
                </a:ext>
              </a:extLst>
            </p:cNvPr>
            <p:cNvSpPr txBox="1"/>
            <p:nvPr/>
          </p:nvSpPr>
          <p:spPr>
            <a:xfrm>
              <a:off x="7234680" y="3181381"/>
              <a:ext cx="50687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4400" b="1">
                  <a:solidFill>
                    <a:srgbClr val="614383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~</a:t>
              </a:r>
            </a:p>
          </p:txBody>
        </p:sp>
        <p:sp>
          <p:nvSpPr>
            <p:cNvPr id="12" name="pole tekstowe 11">
              <a:extLst>
                <a:ext uri="{FF2B5EF4-FFF2-40B4-BE49-F238E27FC236}">
                  <a16:creationId xmlns:a16="http://schemas.microsoft.com/office/drawing/2014/main" id="{8A570948-0232-29F3-0462-B809937D557F}"/>
                </a:ext>
              </a:extLst>
            </p:cNvPr>
            <p:cNvSpPr txBox="1"/>
            <p:nvPr/>
          </p:nvSpPr>
          <p:spPr>
            <a:xfrm>
              <a:off x="7251358" y="4104322"/>
              <a:ext cx="32128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Liczba firm, które </a:t>
              </a:r>
              <a:br>
                <a:rPr lang="pl-PL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</a:br>
              <a:r>
                <a:rPr lang="pl-PL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skorzystały z tych środków</a:t>
              </a:r>
            </a:p>
          </p:txBody>
        </p:sp>
      </p:grpSp>
      <p:sp>
        <p:nvSpPr>
          <p:cNvPr id="17" name="Prostokąt: zaokrąglone rogi 16">
            <a:extLst>
              <a:ext uri="{FF2B5EF4-FFF2-40B4-BE49-F238E27FC236}">
                <a16:creationId xmlns:a16="http://schemas.microsoft.com/office/drawing/2014/main" id="{615C2B78-B5E8-3196-A003-C8B3E448919B}"/>
              </a:ext>
            </a:extLst>
          </p:cNvPr>
          <p:cNvSpPr/>
          <p:nvPr/>
        </p:nvSpPr>
        <p:spPr>
          <a:xfrm>
            <a:off x="10764668" y="4892296"/>
            <a:ext cx="213064" cy="213064"/>
          </a:xfrm>
          <a:prstGeom prst="roundRect">
            <a:avLst/>
          </a:prstGeom>
          <a:solidFill>
            <a:srgbClr val="E41A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rostokąt: zaokrąglone rogi 17">
            <a:extLst>
              <a:ext uri="{FF2B5EF4-FFF2-40B4-BE49-F238E27FC236}">
                <a16:creationId xmlns:a16="http://schemas.microsoft.com/office/drawing/2014/main" id="{AFDB9B53-B6A4-4AC9-EA60-D4F35599BC0B}"/>
              </a:ext>
            </a:extLst>
          </p:cNvPr>
          <p:cNvSpPr/>
          <p:nvPr/>
        </p:nvSpPr>
        <p:spPr>
          <a:xfrm>
            <a:off x="11138576" y="5263538"/>
            <a:ext cx="155434" cy="155434"/>
          </a:xfrm>
          <a:prstGeom prst="roundRect">
            <a:avLst/>
          </a:prstGeom>
          <a:solidFill>
            <a:srgbClr val="095CB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rostokąt: zaokrąglone rogi 18">
            <a:extLst>
              <a:ext uri="{FF2B5EF4-FFF2-40B4-BE49-F238E27FC236}">
                <a16:creationId xmlns:a16="http://schemas.microsoft.com/office/drawing/2014/main" id="{4DDCA87B-912E-C713-4A83-ECBD7C4E1365}"/>
              </a:ext>
            </a:extLst>
          </p:cNvPr>
          <p:cNvSpPr/>
          <p:nvPr/>
        </p:nvSpPr>
        <p:spPr>
          <a:xfrm>
            <a:off x="1471009" y="2250846"/>
            <a:ext cx="155434" cy="155434"/>
          </a:xfrm>
          <a:prstGeom prst="roundRect">
            <a:avLst/>
          </a:prstGeom>
          <a:solidFill>
            <a:srgbClr val="095CB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rostokąt: zaokrąglone rogi 19">
            <a:extLst>
              <a:ext uri="{FF2B5EF4-FFF2-40B4-BE49-F238E27FC236}">
                <a16:creationId xmlns:a16="http://schemas.microsoft.com/office/drawing/2014/main" id="{7505802D-0E51-1CAE-64B0-B0866B01ABD4}"/>
              </a:ext>
            </a:extLst>
          </p:cNvPr>
          <p:cNvSpPr/>
          <p:nvPr/>
        </p:nvSpPr>
        <p:spPr>
          <a:xfrm>
            <a:off x="1128217" y="2598541"/>
            <a:ext cx="213064" cy="213064"/>
          </a:xfrm>
          <a:prstGeom prst="roundRect">
            <a:avLst/>
          </a:prstGeom>
          <a:solidFill>
            <a:srgbClr val="E41A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pole tekstowe 33">
            <a:extLst>
              <a:ext uri="{FF2B5EF4-FFF2-40B4-BE49-F238E27FC236}">
                <a16:creationId xmlns:a16="http://schemas.microsoft.com/office/drawing/2014/main" id="{CA23BB0E-8785-8DAC-CB51-030183010ACF}"/>
              </a:ext>
            </a:extLst>
          </p:cNvPr>
          <p:cNvSpPr txBox="1"/>
          <p:nvPr/>
        </p:nvSpPr>
        <p:spPr>
          <a:xfrm>
            <a:off x="4178190" y="2513989"/>
            <a:ext cx="3835620" cy="375030"/>
          </a:xfrm>
          <a:prstGeom prst="rect">
            <a:avLst/>
          </a:prstGeom>
          <a:solidFill>
            <a:schemeClr val="bg1"/>
          </a:solidFill>
        </p:spPr>
        <p:txBody>
          <a:bodyPr wrap="none" lIns="180000" rIns="180000" bIns="7200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pl-PL" sz="16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Dotychczasowa działalność w Polsce</a:t>
            </a:r>
          </a:p>
        </p:txBody>
      </p:sp>
      <p:grpSp>
        <p:nvGrpSpPr>
          <p:cNvPr id="61" name="Grupa 60">
            <a:extLst>
              <a:ext uri="{FF2B5EF4-FFF2-40B4-BE49-F238E27FC236}">
                <a16:creationId xmlns:a16="http://schemas.microsoft.com/office/drawing/2014/main" id="{464C9359-CBB7-6680-5384-02D05EF05A16}"/>
              </a:ext>
            </a:extLst>
          </p:cNvPr>
          <p:cNvGrpSpPr/>
          <p:nvPr/>
        </p:nvGrpSpPr>
        <p:grpSpPr>
          <a:xfrm>
            <a:off x="897991" y="5153828"/>
            <a:ext cx="9798584" cy="1098268"/>
            <a:chOff x="2536606" y="5153828"/>
            <a:chExt cx="7118788" cy="1098268"/>
          </a:xfrm>
        </p:grpSpPr>
        <p:sp>
          <p:nvSpPr>
            <p:cNvPr id="15" name="pole tekstowe 14">
              <a:extLst>
                <a:ext uri="{FF2B5EF4-FFF2-40B4-BE49-F238E27FC236}">
                  <a16:creationId xmlns:a16="http://schemas.microsoft.com/office/drawing/2014/main" id="{C810552F-C873-664C-8970-E7FE7E79B7DD}"/>
                </a:ext>
              </a:extLst>
            </p:cNvPr>
            <p:cNvSpPr txBox="1"/>
            <p:nvPr/>
          </p:nvSpPr>
          <p:spPr>
            <a:xfrm>
              <a:off x="4044614" y="5153828"/>
              <a:ext cx="4102773" cy="348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Wśród nich:</a:t>
              </a:r>
            </a:p>
          </p:txBody>
        </p:sp>
        <p:sp>
          <p:nvSpPr>
            <p:cNvPr id="14" name="pole tekstowe 13">
              <a:extLst>
                <a:ext uri="{FF2B5EF4-FFF2-40B4-BE49-F238E27FC236}">
                  <a16:creationId xmlns:a16="http://schemas.microsoft.com/office/drawing/2014/main" id="{120AF978-2F34-464C-1072-E022DA376C46}"/>
                </a:ext>
              </a:extLst>
            </p:cNvPr>
            <p:cNvSpPr txBox="1"/>
            <p:nvPr/>
          </p:nvSpPr>
          <p:spPr>
            <a:xfrm>
              <a:off x="2536606" y="5460469"/>
              <a:ext cx="7118788" cy="791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Allegro </a:t>
              </a:r>
              <a:r>
                <a:rPr lang="pl-PL" sz="1600">
                  <a:solidFill>
                    <a:schemeClr val="bg1">
                      <a:lumMod val="7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|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pl-PL" sz="160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Audioteka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pl-PL" sz="1600">
                  <a:solidFill>
                    <a:schemeClr val="bg1">
                      <a:lumMod val="7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| </a:t>
              </a:r>
              <a:r>
                <a:rPr lang="pl-PL" sz="160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Bielenda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pl-PL" sz="1600">
                  <a:solidFill>
                    <a:schemeClr val="bg1">
                      <a:lumMod val="7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| </a:t>
              </a:r>
              <a:r>
                <a:rPr lang="pl-PL" sz="160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Booksy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pl-PL" sz="1600">
                  <a:solidFill>
                    <a:schemeClr val="bg1">
                      <a:lumMod val="7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|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pl-PL" sz="160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DocPlanner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pl-PL" sz="1600">
                  <a:solidFill>
                    <a:schemeClr val="bg1">
                      <a:lumMod val="7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|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pl-PL" sz="160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Frisco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 </a:t>
              </a:r>
              <a:b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</a:b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ICEYE  </a:t>
              </a:r>
              <a:r>
                <a:rPr lang="pl-PL" sz="1600">
                  <a:solidFill>
                    <a:schemeClr val="bg1">
                      <a:lumMod val="7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| 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pl-PL" sz="160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Nomagic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pl-PL" sz="1600">
                  <a:solidFill>
                    <a:schemeClr val="bg1">
                      <a:lumMod val="7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|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pl-PL" sz="160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Oshee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pl-PL" sz="1600">
                  <a:solidFill>
                    <a:schemeClr val="bg1">
                      <a:lumMod val="7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|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pl-PL" sz="160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Packhelp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pl-PL" sz="1600">
                  <a:solidFill>
                    <a:schemeClr val="bg1">
                      <a:lumMod val="7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|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pl-PL" sz="160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Shoper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pl-PL" sz="1600">
                  <a:solidFill>
                    <a:schemeClr val="bg1">
                      <a:lumMod val="7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| 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SMYK </a:t>
              </a:r>
              <a:r>
                <a:rPr lang="pl-PL" sz="1600">
                  <a:solidFill>
                    <a:schemeClr val="bg1">
                      <a:lumMod val="7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|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pl-PL" sz="160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Synerise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 </a:t>
              </a:r>
              <a:r>
                <a:rPr lang="pl-PL" sz="1600">
                  <a:solidFill>
                    <a:schemeClr val="bg1">
                      <a:lumMod val="7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|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Tylko </a:t>
              </a:r>
              <a:r>
                <a:rPr lang="pl-PL" sz="1600">
                  <a:solidFill>
                    <a:schemeClr val="bg1">
                      <a:lumMod val="7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|</a:t>
              </a:r>
              <a:r>
                <a:rPr lang="pl-PL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pl-PL" sz="160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Wordware</a:t>
              </a:r>
              <a:endParaRPr lang="pl-PL" sz="16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endParaRPr>
            </a:p>
          </p:txBody>
        </p:sp>
      </p:grpSp>
      <p:grpSp>
        <p:nvGrpSpPr>
          <p:cNvPr id="58" name="Grupa 57">
            <a:extLst>
              <a:ext uri="{FF2B5EF4-FFF2-40B4-BE49-F238E27FC236}">
                <a16:creationId xmlns:a16="http://schemas.microsoft.com/office/drawing/2014/main" id="{33CB450C-9C41-D8EB-6E3C-ACCABC9838E8}"/>
              </a:ext>
            </a:extLst>
          </p:cNvPr>
          <p:cNvGrpSpPr/>
          <p:nvPr/>
        </p:nvGrpSpPr>
        <p:grpSpPr>
          <a:xfrm>
            <a:off x="4268973" y="1604689"/>
            <a:ext cx="3424096" cy="666349"/>
            <a:chOff x="4268973" y="1604689"/>
            <a:chExt cx="3424096" cy="666349"/>
          </a:xfrm>
        </p:grpSpPr>
        <p:pic>
          <p:nvPicPr>
            <p:cNvPr id="41" name="Obraz 48">
              <a:extLst>
                <a:ext uri="{FF2B5EF4-FFF2-40B4-BE49-F238E27FC236}">
                  <a16:creationId xmlns:a16="http://schemas.microsoft.com/office/drawing/2014/main" id="{7D5E55C7-6342-7A10-53D6-2F40A40F0F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8973" y="1690109"/>
              <a:ext cx="2336069" cy="580929"/>
            </a:xfrm>
            <a:prstGeom prst="rect">
              <a:avLst/>
            </a:prstGeom>
          </p:spPr>
        </p:pic>
        <p:pic>
          <p:nvPicPr>
            <p:cNvPr id="47" name="Obraz 46" descr="Obraz zawierający tekst, zrzut ekranu, logo, Grafika&#10;&#10;Zawartość wygenerowana przez AI może być niepoprawna.">
              <a:extLst>
                <a:ext uri="{FF2B5EF4-FFF2-40B4-BE49-F238E27FC236}">
                  <a16:creationId xmlns:a16="http://schemas.microsoft.com/office/drawing/2014/main" id="{97576C7D-FBB5-14C2-692E-0E278FE1E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66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79" t="16650" r="14570" b="16061"/>
            <a:stretch>
              <a:fillRect/>
            </a:stretch>
          </p:blipFill>
          <p:spPr>
            <a:xfrm>
              <a:off x="6865088" y="1604689"/>
              <a:ext cx="827981" cy="6663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73308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17" grpId="0" animBg="1"/>
      <p:bldP spid="18" grpId="0" animBg="1"/>
      <p:bldP spid="19" grpId="0" animBg="1"/>
      <p:bldP spid="20" grpId="0" animBg="1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A948B3-211A-2CAE-8B22-D64508E579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az 12" descr="Obraz zawierający czarne, ciemność&#10;&#10;Zawartość wygenerowana przez AI może być niepoprawna.">
            <a:extLst>
              <a:ext uri="{FF2B5EF4-FFF2-40B4-BE49-F238E27FC236}">
                <a16:creationId xmlns:a16="http://schemas.microsoft.com/office/drawing/2014/main" id="{462A4876-B9D0-7A11-E5D8-1E0A44AD5E7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0000"/>
          </a:blip>
          <a:stretch>
            <a:fillRect/>
          </a:stretch>
        </p:blipFill>
        <p:spPr>
          <a:xfrm>
            <a:off x="4532396" y="2465835"/>
            <a:ext cx="1855861" cy="1727790"/>
          </a:xfrm>
          <a:prstGeom prst="rect">
            <a:avLst/>
          </a:prstGeom>
        </p:spPr>
      </p:pic>
      <p:pic>
        <p:nvPicPr>
          <p:cNvPr id="5" name="Grafika 4">
            <a:extLst>
              <a:ext uri="{FF2B5EF4-FFF2-40B4-BE49-F238E27FC236}">
                <a16:creationId xmlns:a16="http://schemas.microsoft.com/office/drawing/2014/main" id="{2DF08B93-22CB-8684-392B-ECD87E0EE1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28347" y="1783954"/>
            <a:ext cx="5776658" cy="3689409"/>
          </a:xfrm>
          <a:prstGeom prst="rect">
            <a:avLst/>
          </a:prstGeom>
        </p:spPr>
      </p:pic>
      <p:pic>
        <p:nvPicPr>
          <p:cNvPr id="14" name="Obraz 13" descr="Obraz zawierający czarne, ciemność&#10;&#10;Zawartość wygenerowana przez AI może być niepoprawna.">
            <a:extLst>
              <a:ext uri="{FF2B5EF4-FFF2-40B4-BE49-F238E27FC236}">
                <a16:creationId xmlns:a16="http://schemas.microsoft.com/office/drawing/2014/main" id="{E539FAC8-56F7-DE60-A3E0-9290F8F0C522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3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62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59680">
            <a:off x="-125631" y="794696"/>
            <a:ext cx="4502345" cy="1855267"/>
          </a:xfrm>
          <a:prstGeom prst="rect">
            <a:avLst/>
          </a:prstGeom>
        </p:spPr>
      </p:pic>
      <p:pic>
        <p:nvPicPr>
          <p:cNvPr id="21" name="Obraz 20" descr="Obraz zawierający czarne, ciemność&#10;&#10;Zawartość wygenerowana przez AI może być niepoprawna.">
            <a:extLst>
              <a:ext uri="{FF2B5EF4-FFF2-40B4-BE49-F238E27FC236}">
                <a16:creationId xmlns:a16="http://schemas.microsoft.com/office/drawing/2014/main" id="{0EB77B59-E622-B83D-9EA0-5CFF4FC1B5C7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30000"/>
          </a:blip>
          <a:srcRect l="28321" r="21733" b="61486"/>
          <a:stretch>
            <a:fillRect/>
          </a:stretch>
        </p:blipFill>
        <p:spPr>
          <a:xfrm>
            <a:off x="3262562" y="1759984"/>
            <a:ext cx="2119146" cy="591944"/>
          </a:xfrm>
          <a:prstGeom prst="rect">
            <a:avLst/>
          </a:prstGeom>
        </p:spPr>
      </p:pic>
      <p:pic>
        <p:nvPicPr>
          <p:cNvPr id="22" name="Obraz 21" descr="Obraz zawierający Grafika, zrzut ekranu, projekt graficzny, design&#10;&#10;Zawartość wygenerowana przez AI może być niepoprawna.">
            <a:extLst>
              <a:ext uri="{FF2B5EF4-FFF2-40B4-BE49-F238E27FC236}">
                <a16:creationId xmlns:a16="http://schemas.microsoft.com/office/drawing/2014/main" id="{FB20F0D6-1473-19F5-DC6E-2BDBE3858FB3}"/>
              </a:ext>
            </a:extLst>
          </p:cNvPr>
          <p:cNvPicPr>
            <a:picLocks noChangeAspect="1"/>
          </p:cNvPicPr>
          <p:nvPr/>
        </p:nvPicPr>
        <p:blipFill>
          <a:blip r:embed="rId9">
            <a:grayscl/>
          </a:blip>
          <a:stretch>
            <a:fillRect/>
          </a:stretch>
        </p:blipFill>
        <p:spPr>
          <a:xfrm>
            <a:off x="-128346" y="3974835"/>
            <a:ext cx="4969978" cy="2570942"/>
          </a:xfrm>
          <a:prstGeom prst="rect">
            <a:avLst/>
          </a:prstGeom>
        </p:spPr>
      </p:pic>
      <p:sp>
        <p:nvSpPr>
          <p:cNvPr id="24" name="pole tekstowe 23">
            <a:extLst>
              <a:ext uri="{FF2B5EF4-FFF2-40B4-BE49-F238E27FC236}">
                <a16:creationId xmlns:a16="http://schemas.microsoft.com/office/drawing/2014/main" id="{3B880EEA-3695-C4BB-E2F1-63873172638C}"/>
              </a:ext>
            </a:extLst>
          </p:cNvPr>
          <p:cNvSpPr txBox="1"/>
          <p:nvPr/>
        </p:nvSpPr>
        <p:spPr>
          <a:xfrm>
            <a:off x="6445958" y="2126969"/>
            <a:ext cx="1694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>
                <a:solidFill>
                  <a:srgbClr val="E41A26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2026 – 2027 </a:t>
            </a: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F9666CA1-567F-4578-77CC-2C030C984FA1}"/>
              </a:ext>
            </a:extLst>
          </p:cNvPr>
          <p:cNvSpPr txBox="1"/>
          <p:nvPr/>
        </p:nvSpPr>
        <p:spPr>
          <a:xfrm>
            <a:off x="6445959" y="4116772"/>
            <a:ext cx="4878616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pl-PL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Dla rynku oznacza to jeszcze więcej środków </a:t>
            </a:r>
            <a:br>
              <a:rPr lang="pl-PL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l-PL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na inwestycje w polskie przedsiębiorstwa oraz większą współpracę pomiędzy kapitałem rozwojowym </a:t>
            </a:r>
            <a:br>
              <a:rPr lang="pl-PL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l-PL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 prywatnym w finansowaniu innowacji. </a:t>
            </a:r>
          </a:p>
        </p:txBody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B4A7ABF1-FFC6-0240-68DB-9E3FD34211C1}"/>
              </a:ext>
            </a:extLst>
          </p:cNvPr>
          <p:cNvSpPr txBox="1"/>
          <p:nvPr/>
        </p:nvSpPr>
        <p:spPr>
          <a:xfrm>
            <a:off x="6445959" y="2604074"/>
            <a:ext cx="47076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Przystępowanie nowych inwestorów instytucjonalnych do </a:t>
            </a:r>
            <a:r>
              <a:rPr lang="pl-PL" sz="2000" err="1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Innovate</a:t>
            </a:r>
            <a:r>
              <a:rPr lang="pl-PL" sz="20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PL </a:t>
            </a:r>
            <a:r>
              <a:rPr lang="pl-PL" sz="2000" err="1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FoF</a:t>
            </a:r>
            <a:r>
              <a:rPr lang="pl-PL" sz="20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pozwoli na zwiększenie budżetu programu.</a:t>
            </a: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744092E1-8DE7-9E85-C61D-30A3770850F0}"/>
              </a:ext>
            </a:extLst>
          </p:cNvPr>
          <p:cNvSpPr txBox="1"/>
          <p:nvPr/>
        </p:nvSpPr>
        <p:spPr>
          <a:xfrm>
            <a:off x="6445958" y="1641698"/>
            <a:ext cx="34163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>
                <a:solidFill>
                  <a:srgbClr val="095CB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II faza programu</a:t>
            </a:r>
            <a:endParaRPr lang="pl-PL" sz="1400">
              <a:solidFill>
                <a:srgbClr val="095CBF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9" name="Prostokąt: zaokrąglone rogi 28">
            <a:extLst>
              <a:ext uri="{FF2B5EF4-FFF2-40B4-BE49-F238E27FC236}">
                <a16:creationId xmlns:a16="http://schemas.microsoft.com/office/drawing/2014/main" id="{81F23BA5-CA10-FDD5-801E-0BCF252C5C7F}"/>
              </a:ext>
            </a:extLst>
          </p:cNvPr>
          <p:cNvSpPr/>
          <p:nvPr/>
        </p:nvSpPr>
        <p:spPr>
          <a:xfrm>
            <a:off x="1072614" y="5404479"/>
            <a:ext cx="213064" cy="213064"/>
          </a:xfrm>
          <a:prstGeom prst="roundRect">
            <a:avLst/>
          </a:prstGeom>
          <a:solidFill>
            <a:srgbClr val="61438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rostokąt: zaokrąglone rogi 29">
            <a:extLst>
              <a:ext uri="{FF2B5EF4-FFF2-40B4-BE49-F238E27FC236}">
                <a16:creationId xmlns:a16="http://schemas.microsoft.com/office/drawing/2014/main" id="{941840D4-A2D2-A94B-1652-4A41F716EB91}"/>
              </a:ext>
            </a:extLst>
          </p:cNvPr>
          <p:cNvSpPr/>
          <p:nvPr/>
        </p:nvSpPr>
        <p:spPr>
          <a:xfrm>
            <a:off x="844847" y="5144169"/>
            <a:ext cx="155434" cy="155434"/>
          </a:xfrm>
          <a:prstGeom prst="roundRect">
            <a:avLst/>
          </a:prstGeom>
          <a:solidFill>
            <a:srgbClr val="095CB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rostokąt: zaokrąglone rogi 30">
            <a:extLst>
              <a:ext uri="{FF2B5EF4-FFF2-40B4-BE49-F238E27FC236}">
                <a16:creationId xmlns:a16="http://schemas.microsoft.com/office/drawing/2014/main" id="{353B2735-4E45-BC89-DC7B-1C6D31C51E2E}"/>
              </a:ext>
            </a:extLst>
          </p:cNvPr>
          <p:cNvSpPr/>
          <p:nvPr/>
        </p:nvSpPr>
        <p:spPr>
          <a:xfrm>
            <a:off x="5680682" y="1778651"/>
            <a:ext cx="155434" cy="155434"/>
          </a:xfrm>
          <a:prstGeom prst="roundRect">
            <a:avLst/>
          </a:prstGeom>
          <a:solidFill>
            <a:srgbClr val="61438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rostokąt: zaokrąglone rogi 31">
            <a:extLst>
              <a:ext uri="{FF2B5EF4-FFF2-40B4-BE49-F238E27FC236}">
                <a16:creationId xmlns:a16="http://schemas.microsoft.com/office/drawing/2014/main" id="{1F9EC1D7-2E12-4EA1-B518-D90E77D9DB51}"/>
              </a:ext>
            </a:extLst>
          </p:cNvPr>
          <p:cNvSpPr/>
          <p:nvPr/>
        </p:nvSpPr>
        <p:spPr>
          <a:xfrm>
            <a:off x="5272664" y="2182762"/>
            <a:ext cx="242500" cy="242500"/>
          </a:xfrm>
          <a:prstGeom prst="roundRect">
            <a:avLst/>
          </a:prstGeom>
          <a:solidFill>
            <a:srgbClr val="E41A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Prostokąt: zaokrąglone rogi 32">
            <a:extLst>
              <a:ext uri="{FF2B5EF4-FFF2-40B4-BE49-F238E27FC236}">
                <a16:creationId xmlns:a16="http://schemas.microsoft.com/office/drawing/2014/main" id="{BE5E444E-69F2-6762-DC50-F90770C9F101}"/>
              </a:ext>
            </a:extLst>
          </p:cNvPr>
          <p:cNvSpPr/>
          <p:nvPr/>
        </p:nvSpPr>
        <p:spPr>
          <a:xfrm>
            <a:off x="4987247" y="1390435"/>
            <a:ext cx="134775" cy="134775"/>
          </a:xfrm>
          <a:prstGeom prst="roundRect">
            <a:avLst/>
          </a:prstGeom>
          <a:solidFill>
            <a:srgbClr val="095CB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9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8" grpId="0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DBA39-F92C-176E-EEE2-6D44DAEF6A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a 14">
            <a:extLst>
              <a:ext uri="{FF2B5EF4-FFF2-40B4-BE49-F238E27FC236}">
                <a16:creationId xmlns:a16="http://schemas.microsoft.com/office/drawing/2014/main" id="{B09E4206-1A9E-1C88-02E3-3A17DD090A82}"/>
              </a:ext>
            </a:extLst>
          </p:cNvPr>
          <p:cNvGrpSpPr/>
          <p:nvPr/>
        </p:nvGrpSpPr>
        <p:grpSpPr>
          <a:xfrm>
            <a:off x="225778" y="3089646"/>
            <a:ext cx="11966222" cy="3768354"/>
            <a:chOff x="225778" y="2954532"/>
            <a:chExt cx="11966222" cy="3768354"/>
          </a:xfrm>
        </p:grpSpPr>
        <p:pic>
          <p:nvPicPr>
            <p:cNvPr id="16" name="Obraz 15" descr="Obraz zawierający szkic, rysowanie, budynek, Grafika liniowa&#10;&#10;Zawartość wygenerowana przez AI może być niepoprawna.">
              <a:extLst>
                <a:ext uri="{FF2B5EF4-FFF2-40B4-BE49-F238E27FC236}">
                  <a16:creationId xmlns:a16="http://schemas.microsoft.com/office/drawing/2014/main" id="{CF6540F1-B813-9946-6772-547865F4F4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1630" t="6705" r="5388" b="23730"/>
            <a:stretch>
              <a:fillRect/>
            </a:stretch>
          </p:blipFill>
          <p:spPr>
            <a:xfrm>
              <a:off x="4460822" y="2954532"/>
              <a:ext cx="7731178" cy="3768354"/>
            </a:xfrm>
            <a:prstGeom prst="rect">
              <a:avLst/>
            </a:prstGeom>
          </p:spPr>
        </p:pic>
        <p:pic>
          <p:nvPicPr>
            <p:cNvPr id="17" name="Obraz 16" descr="Obraz zawierający Grafika, zrzut ekranu, projekt graficzny, design&#10;&#10;Zawartość wygenerowana przez AI może być niepoprawna.">
              <a:extLst>
                <a:ext uri="{FF2B5EF4-FFF2-40B4-BE49-F238E27FC236}">
                  <a16:creationId xmlns:a16="http://schemas.microsoft.com/office/drawing/2014/main" id="{9839B0BB-34B9-439D-3AB7-85DD35EC16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 b="14354"/>
            <a:stretch>
              <a:fillRect/>
            </a:stretch>
          </p:blipFill>
          <p:spPr>
            <a:xfrm>
              <a:off x="225778" y="4472678"/>
              <a:ext cx="5078975" cy="2250208"/>
            </a:xfrm>
            <a:prstGeom prst="rect">
              <a:avLst/>
            </a:prstGeom>
          </p:spPr>
        </p:pic>
      </p:grpSp>
      <p:pic>
        <p:nvPicPr>
          <p:cNvPr id="19" name="Obraz 18" descr="Obraz zawierający czarne, ciemność&#10;&#10;Zawartość wygenerowana przez AI może być niepoprawna.">
            <a:extLst>
              <a:ext uri="{FF2B5EF4-FFF2-40B4-BE49-F238E27FC236}">
                <a16:creationId xmlns:a16="http://schemas.microsoft.com/office/drawing/2014/main" id="{0059A213-D513-A124-182A-575BD056372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742062" y="1390430"/>
            <a:ext cx="2096946" cy="1952238"/>
          </a:xfrm>
          <a:prstGeom prst="rect">
            <a:avLst/>
          </a:prstGeom>
        </p:spPr>
      </p:pic>
      <p:pic>
        <p:nvPicPr>
          <p:cNvPr id="21" name="Obraz 20" descr="Obraz zawierający czarne, ciemność&#10;&#10;Zawartość wygenerowana przez AI może być niepoprawna.">
            <a:extLst>
              <a:ext uri="{FF2B5EF4-FFF2-40B4-BE49-F238E27FC236}">
                <a16:creationId xmlns:a16="http://schemas.microsoft.com/office/drawing/2014/main" id="{18C59572-1810-3001-8DAB-3FF85221241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61528">
            <a:off x="520003" y="1127500"/>
            <a:ext cx="5303863" cy="2185547"/>
          </a:xfrm>
          <a:prstGeom prst="rect">
            <a:avLst/>
          </a:prstGeom>
        </p:spPr>
      </p:pic>
      <p:pic>
        <p:nvPicPr>
          <p:cNvPr id="22" name="Obraz 21" descr="Obraz zawierający czarne, ciemność&#10;&#10;Zawartość wygenerowana przez AI może być niepoprawna.">
            <a:extLst>
              <a:ext uri="{FF2B5EF4-FFF2-40B4-BE49-F238E27FC236}">
                <a16:creationId xmlns:a16="http://schemas.microsoft.com/office/drawing/2014/main" id="{89DB41D1-6BE8-43F6-42EE-D1BD3138E99A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8321" r="21733" b="61486"/>
          <a:stretch>
            <a:fillRect/>
          </a:stretch>
        </p:blipFill>
        <p:spPr>
          <a:xfrm>
            <a:off x="719049" y="3563445"/>
            <a:ext cx="2535880" cy="708350"/>
          </a:xfrm>
          <a:prstGeom prst="rect">
            <a:avLst/>
          </a:prstGeom>
        </p:spPr>
      </p:pic>
      <p:sp>
        <p:nvSpPr>
          <p:cNvPr id="32" name="pole tekstowe 31">
            <a:extLst>
              <a:ext uri="{FF2B5EF4-FFF2-40B4-BE49-F238E27FC236}">
                <a16:creationId xmlns:a16="http://schemas.microsoft.com/office/drawing/2014/main" id="{C81D2D35-7356-9A6A-891E-E6C04893476E}"/>
              </a:ext>
            </a:extLst>
          </p:cNvPr>
          <p:cNvSpPr txBox="1"/>
          <p:nvPr/>
        </p:nvSpPr>
        <p:spPr>
          <a:xfrm>
            <a:off x="3403596" y="3613282"/>
            <a:ext cx="53848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600" dirty="0">
                <a:solidFill>
                  <a:srgbClr val="095CB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inwestycje dla innowacji</a:t>
            </a:r>
          </a:p>
        </p:txBody>
      </p:sp>
      <p:pic>
        <p:nvPicPr>
          <p:cNvPr id="7" name="Grafika 6">
            <a:extLst>
              <a:ext uri="{FF2B5EF4-FFF2-40B4-BE49-F238E27FC236}">
                <a16:creationId xmlns:a16="http://schemas.microsoft.com/office/drawing/2014/main" id="{A54CC3DC-0834-F727-2799-2401746DDA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535893" y="2307945"/>
            <a:ext cx="7120214" cy="1133688"/>
          </a:xfrm>
          <a:prstGeom prst="rect">
            <a:avLst/>
          </a:prstGeom>
        </p:spPr>
      </p:pic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5D224D82-C438-8AC5-C9B0-573CE6D99E57}"/>
              </a:ext>
            </a:extLst>
          </p:cNvPr>
          <p:cNvSpPr/>
          <p:nvPr/>
        </p:nvSpPr>
        <p:spPr>
          <a:xfrm>
            <a:off x="1196241" y="1552926"/>
            <a:ext cx="213064" cy="213064"/>
          </a:xfrm>
          <a:prstGeom prst="roundRect">
            <a:avLst/>
          </a:prstGeom>
          <a:solidFill>
            <a:srgbClr val="095CB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id="{DA1378EC-FF8F-BE83-E8B8-439D98246691}"/>
              </a:ext>
            </a:extLst>
          </p:cNvPr>
          <p:cNvSpPr/>
          <p:nvPr/>
        </p:nvSpPr>
        <p:spPr>
          <a:xfrm>
            <a:off x="874483" y="1190846"/>
            <a:ext cx="155434" cy="155434"/>
          </a:xfrm>
          <a:prstGeom prst="roundRect">
            <a:avLst/>
          </a:prstGeom>
          <a:solidFill>
            <a:srgbClr val="4E478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F1F9AE28-68B7-5DFE-C483-9EB11068BE4B}"/>
              </a:ext>
            </a:extLst>
          </p:cNvPr>
          <p:cNvSpPr/>
          <p:nvPr/>
        </p:nvSpPr>
        <p:spPr>
          <a:xfrm>
            <a:off x="719049" y="2018026"/>
            <a:ext cx="155434" cy="155434"/>
          </a:xfrm>
          <a:prstGeom prst="roundRect">
            <a:avLst/>
          </a:prstGeom>
          <a:solidFill>
            <a:srgbClr val="E41A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rostokąt: zaokrąglone rogi 11">
            <a:extLst>
              <a:ext uri="{FF2B5EF4-FFF2-40B4-BE49-F238E27FC236}">
                <a16:creationId xmlns:a16="http://schemas.microsoft.com/office/drawing/2014/main" id="{1AC612B2-E638-F348-C364-C306A3827B77}"/>
              </a:ext>
            </a:extLst>
          </p:cNvPr>
          <p:cNvSpPr/>
          <p:nvPr/>
        </p:nvSpPr>
        <p:spPr>
          <a:xfrm>
            <a:off x="11417941" y="4259613"/>
            <a:ext cx="213064" cy="213064"/>
          </a:xfrm>
          <a:prstGeom prst="roundRect">
            <a:avLst/>
          </a:prstGeom>
          <a:solidFill>
            <a:srgbClr val="E41A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stokąt: zaokrąglone rogi 12">
            <a:extLst>
              <a:ext uri="{FF2B5EF4-FFF2-40B4-BE49-F238E27FC236}">
                <a16:creationId xmlns:a16="http://schemas.microsoft.com/office/drawing/2014/main" id="{686192B4-167E-3061-B680-0EBD72CE4D05}"/>
              </a:ext>
            </a:extLst>
          </p:cNvPr>
          <p:cNvSpPr/>
          <p:nvPr/>
        </p:nvSpPr>
        <p:spPr>
          <a:xfrm>
            <a:off x="11107087" y="4642237"/>
            <a:ext cx="155434" cy="155434"/>
          </a:xfrm>
          <a:prstGeom prst="roundRect">
            <a:avLst/>
          </a:prstGeom>
          <a:solidFill>
            <a:srgbClr val="4E478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rostokąt: zaokrąglone rogi 13">
            <a:extLst>
              <a:ext uri="{FF2B5EF4-FFF2-40B4-BE49-F238E27FC236}">
                <a16:creationId xmlns:a16="http://schemas.microsoft.com/office/drawing/2014/main" id="{AB9AF46D-3EA0-55E0-F3FE-AD048721B7BF}"/>
              </a:ext>
            </a:extLst>
          </p:cNvPr>
          <p:cNvSpPr/>
          <p:nvPr/>
        </p:nvSpPr>
        <p:spPr>
          <a:xfrm>
            <a:off x="11252119" y="3839903"/>
            <a:ext cx="155434" cy="155434"/>
          </a:xfrm>
          <a:prstGeom prst="roundRect">
            <a:avLst/>
          </a:prstGeom>
          <a:solidFill>
            <a:srgbClr val="095CB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upa 24">
            <a:extLst>
              <a:ext uri="{FF2B5EF4-FFF2-40B4-BE49-F238E27FC236}">
                <a16:creationId xmlns:a16="http://schemas.microsoft.com/office/drawing/2014/main" id="{FEFB240C-6E22-F86E-D477-57A6AD9FACBB}"/>
              </a:ext>
            </a:extLst>
          </p:cNvPr>
          <p:cNvGrpSpPr/>
          <p:nvPr/>
        </p:nvGrpSpPr>
        <p:grpSpPr>
          <a:xfrm>
            <a:off x="-15801" y="379415"/>
            <a:ext cx="12207801" cy="636225"/>
            <a:chOff x="-15801" y="379415"/>
            <a:chExt cx="12207801" cy="636225"/>
          </a:xfrm>
        </p:grpSpPr>
        <p:cxnSp>
          <p:nvCxnSpPr>
            <p:cNvPr id="3" name="Łącznik prosty 2">
              <a:extLst>
                <a:ext uri="{FF2B5EF4-FFF2-40B4-BE49-F238E27FC236}">
                  <a16:creationId xmlns:a16="http://schemas.microsoft.com/office/drawing/2014/main" id="{7A2D173B-3A12-393A-7E5C-BB09EF0DCF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15801" y="675020"/>
              <a:ext cx="3187735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Łącznik prosty 4">
              <a:extLst>
                <a:ext uri="{FF2B5EF4-FFF2-40B4-BE49-F238E27FC236}">
                  <a16:creationId xmlns:a16="http://schemas.microsoft.com/office/drawing/2014/main" id="{C63BE7A0-27DF-A893-34DE-F2DB41927D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20175" y="675020"/>
              <a:ext cx="3171825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Grupa 1">
              <a:extLst>
                <a:ext uri="{FF2B5EF4-FFF2-40B4-BE49-F238E27FC236}">
                  <a16:creationId xmlns:a16="http://schemas.microsoft.com/office/drawing/2014/main" id="{FD9DF9A0-553E-0CD6-B444-EF06EFF88040}"/>
                </a:ext>
              </a:extLst>
            </p:cNvPr>
            <p:cNvGrpSpPr/>
            <p:nvPr/>
          </p:nvGrpSpPr>
          <p:grpSpPr>
            <a:xfrm>
              <a:off x="3531077" y="379415"/>
              <a:ext cx="5129847" cy="636225"/>
              <a:chOff x="6537600" y="339838"/>
              <a:chExt cx="3625179" cy="449610"/>
            </a:xfrm>
          </p:grpSpPr>
          <p:grpSp>
            <p:nvGrpSpPr>
              <p:cNvPr id="4" name="Grupa 32">
                <a:extLst>
                  <a:ext uri="{FF2B5EF4-FFF2-40B4-BE49-F238E27FC236}">
                    <a16:creationId xmlns:a16="http://schemas.microsoft.com/office/drawing/2014/main" id="{B11B8242-899C-7432-3691-FA9CBCA98877}"/>
                  </a:ext>
                </a:extLst>
              </p:cNvPr>
              <p:cNvGrpSpPr/>
              <p:nvPr/>
            </p:nvGrpSpPr>
            <p:grpSpPr>
              <a:xfrm>
                <a:off x="6537600" y="364051"/>
                <a:ext cx="2648903" cy="425397"/>
                <a:chOff x="-178569" y="4603286"/>
                <a:chExt cx="4639114" cy="745012"/>
              </a:xfrm>
            </p:grpSpPr>
            <p:pic>
              <p:nvPicPr>
                <p:cNvPr id="10" name="Picture 2">
                  <a:extLst>
                    <a:ext uri="{FF2B5EF4-FFF2-40B4-BE49-F238E27FC236}">
                      <a16:creationId xmlns:a16="http://schemas.microsoft.com/office/drawing/2014/main" id="{EA737EFB-EF50-A10A-B868-90C548A6DEC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grayscl/>
                  <a:alphaModFix amt="7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744761" y="4632512"/>
                  <a:ext cx="715784" cy="71578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8" name="Obraz 27">
                  <a:extLst>
                    <a:ext uri="{FF2B5EF4-FFF2-40B4-BE49-F238E27FC236}">
                      <a16:creationId xmlns:a16="http://schemas.microsoft.com/office/drawing/2014/main" id="{4CB5146F-2EBB-94C4-4974-91FD4B8CCF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grayscl/>
                  <a:alphaModFix amt="70000"/>
                </a:blip>
                <a:stretch>
                  <a:fillRect/>
                </a:stretch>
              </p:blipFill>
              <p:spPr>
                <a:xfrm>
                  <a:off x="1869958" y="4603286"/>
                  <a:ext cx="1035277" cy="745012"/>
                </a:xfrm>
                <a:prstGeom prst="rect">
                  <a:avLst/>
                </a:prstGeom>
              </p:spPr>
            </p:pic>
            <p:pic>
              <p:nvPicPr>
                <p:cNvPr id="20" name="Obraz 29">
                  <a:extLst>
                    <a:ext uri="{FF2B5EF4-FFF2-40B4-BE49-F238E27FC236}">
                      <a16:creationId xmlns:a16="http://schemas.microsoft.com/office/drawing/2014/main" id="{5FC4737B-8431-C1B2-3A78-C4CF280BAC6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grayscl/>
                  <a:alphaModFix amt="70000"/>
                </a:blip>
                <a:stretch>
                  <a:fillRect/>
                </a:stretch>
              </p:blipFill>
              <p:spPr>
                <a:xfrm>
                  <a:off x="-178569" y="4774398"/>
                  <a:ext cx="1209000" cy="496307"/>
                </a:xfrm>
                <a:prstGeom prst="rect">
                  <a:avLst/>
                </a:prstGeom>
              </p:spPr>
            </p:pic>
          </p:grpSp>
          <p:pic>
            <p:nvPicPr>
              <p:cNvPr id="6" name="Obraz 5" descr="Obraz zawierający tekst, zrzut ekranu, logo, Grafika&#10;&#10;Zawartość wygenerowana przez AI może być niepoprawna.">
                <a:extLst>
                  <a:ext uri="{FF2B5EF4-FFF2-40B4-BE49-F238E27FC236}">
                    <a16:creationId xmlns:a16="http://schemas.microsoft.com/office/drawing/2014/main" id="{1F94D406-CB40-E245-21A9-99A11093AA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saturation sat="0"/>
                        </a14:imgEffect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079" t="16650" r="14570" b="16061"/>
              <a:stretch>
                <a:fillRect/>
              </a:stretch>
            </p:blipFill>
            <p:spPr>
              <a:xfrm>
                <a:off x="9604371" y="339838"/>
                <a:ext cx="558408" cy="4494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636632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0C63EF-A62A-74B7-2CD1-EAC0EE211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Wykres 6">
            <a:extLst>
              <a:ext uri="{FF2B5EF4-FFF2-40B4-BE49-F238E27FC236}">
                <a16:creationId xmlns:a16="http://schemas.microsoft.com/office/drawing/2014/main" id="{479C3659-1F8D-843E-EE9E-5591C45DB585}"/>
              </a:ext>
            </a:extLst>
          </p:cNvPr>
          <p:cNvGraphicFramePr/>
          <p:nvPr/>
        </p:nvGraphicFramePr>
        <p:xfrm>
          <a:off x="192850" y="2029768"/>
          <a:ext cx="5400000" cy="4413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Wykres 10">
            <a:extLst>
              <a:ext uri="{FF2B5EF4-FFF2-40B4-BE49-F238E27FC236}">
                <a16:creationId xmlns:a16="http://schemas.microsoft.com/office/drawing/2014/main" id="{8B9783B0-ADE4-4B01-7AD0-9C27109EC91D}"/>
              </a:ext>
            </a:extLst>
          </p:cNvPr>
          <p:cNvGraphicFramePr/>
          <p:nvPr/>
        </p:nvGraphicFramePr>
        <p:xfrm>
          <a:off x="6309922" y="2036466"/>
          <a:ext cx="5400000" cy="4292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object 3">
            <a:extLst>
              <a:ext uri="{FF2B5EF4-FFF2-40B4-BE49-F238E27FC236}">
                <a16:creationId xmlns:a16="http://schemas.microsoft.com/office/drawing/2014/main" id="{38969625-F69A-7214-1E49-E68F7A81846D}"/>
              </a:ext>
            </a:extLst>
          </p:cNvPr>
          <p:cNvSpPr txBox="1"/>
          <p:nvPr/>
        </p:nvSpPr>
        <p:spPr>
          <a:xfrm>
            <a:off x="1543855" y="1795746"/>
            <a:ext cx="29754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pl-PL"/>
            </a:defPPr>
            <a:lvl1pPr algn="ctr">
              <a:defRPr sz="1600" b="1">
                <a:solidFill>
                  <a:schemeClr val="bg1">
                    <a:lumMod val="50000"/>
                  </a:schemeClr>
                </a:solidFill>
                <a:latin typeface="Noto Sans Light" panose="020B0402040504020204" pitchFamily="34"/>
                <a:ea typeface="Noto Sans Light" panose="020B0402040504020204" pitchFamily="34"/>
                <a:cs typeface="Noto Sans Light" panose="020B0402040504020204" pitchFamily="34"/>
              </a:defRPr>
            </a:lvl1pPr>
          </a:lstStyle>
          <a:p>
            <a:r>
              <a:rPr lang="pl-PL" sz="14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Inwestycje VC jako % PKB, </a:t>
            </a:r>
            <a:r>
              <a:rPr lang="pl-PL" sz="1400" b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2024</a:t>
            </a:r>
          </a:p>
        </p:txBody>
      </p:sp>
      <p:sp>
        <p:nvSpPr>
          <p:cNvPr id="6" name="pole tekstowe 61">
            <a:extLst>
              <a:ext uri="{FF2B5EF4-FFF2-40B4-BE49-F238E27FC236}">
                <a16:creationId xmlns:a16="http://schemas.microsoft.com/office/drawing/2014/main" id="{AB6B6818-E7AD-A510-3BFC-79A72300D1AE}"/>
              </a:ext>
            </a:extLst>
          </p:cNvPr>
          <p:cNvSpPr txBox="1"/>
          <p:nvPr/>
        </p:nvSpPr>
        <p:spPr>
          <a:xfrm>
            <a:off x="8059864" y="6559338"/>
            <a:ext cx="2890535" cy="2230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277250">
              <a:defRPr/>
            </a:pPr>
            <a:r>
              <a:rPr lang="pl-PL" sz="849" i="1" kern="0">
                <a:solidFill>
                  <a:srgbClr val="595959"/>
                </a:solidFill>
                <a:latin typeface="Noto Sans Light" panose="020B0502040504020204" pitchFamily="34" charset="0"/>
                <a:ea typeface="Noto Sans Light" panose="020B0502040504020204" pitchFamily="34" charset="0"/>
                <a:cs typeface="Noto Sans Light" panose="020B0502040504020204" pitchFamily="34" charset="0"/>
              </a:rPr>
              <a:t>Źródło: Invest Europe, OECD, </a:t>
            </a:r>
            <a:r>
              <a:rPr lang="pl-PL" sz="849" i="1" kern="0" err="1">
                <a:solidFill>
                  <a:srgbClr val="595959"/>
                </a:solidFill>
                <a:latin typeface="Noto Sans Light" panose="020B0502040504020204" pitchFamily="34" charset="0"/>
                <a:ea typeface="Noto Sans Light" panose="020B0502040504020204" pitchFamily="34" charset="0"/>
                <a:cs typeface="Noto Sans Light" panose="020B0502040504020204" pitchFamily="34" charset="0"/>
              </a:rPr>
              <a:t>Pitchbook</a:t>
            </a:r>
            <a:r>
              <a:rPr lang="pl-PL" sz="849" i="1" kern="0">
                <a:solidFill>
                  <a:srgbClr val="595959"/>
                </a:solidFill>
                <a:latin typeface="Noto Sans Light" panose="020B0502040504020204" pitchFamily="34" charset="0"/>
                <a:ea typeface="Noto Sans Light" panose="020B0502040504020204" pitchFamily="34" charset="0"/>
                <a:cs typeface="Noto Sans Light" panose="020B0502040504020204" pitchFamily="34" charset="0"/>
              </a:rPr>
              <a:t>, analiza własna</a:t>
            </a:r>
          </a:p>
        </p:txBody>
      </p:sp>
      <p:sp>
        <p:nvSpPr>
          <p:cNvPr id="4" name="pole tekstowe 19">
            <a:extLst>
              <a:ext uri="{FF2B5EF4-FFF2-40B4-BE49-F238E27FC236}">
                <a16:creationId xmlns:a16="http://schemas.microsoft.com/office/drawing/2014/main" id="{2C65EA0A-E2F7-949A-2A91-D3EFA7FDC4FD}"/>
              </a:ext>
            </a:extLst>
          </p:cNvPr>
          <p:cNvSpPr txBox="1"/>
          <p:nvPr/>
        </p:nvSpPr>
        <p:spPr>
          <a:xfrm>
            <a:off x="3202419" y="1037422"/>
            <a:ext cx="5787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400" b="1">
                <a:solidFill>
                  <a:srgbClr val="B61928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Nakłady na inwestycje VC/PE do PKB</a:t>
            </a:r>
            <a:endParaRPr lang="pl-PL" b="1">
              <a:solidFill>
                <a:schemeClr val="bg1">
                  <a:lumMod val="65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E224AAD9-9DE4-30AE-35E7-85E664527BB0}"/>
              </a:ext>
            </a:extLst>
          </p:cNvPr>
          <p:cNvSpPr txBox="1"/>
          <p:nvPr/>
        </p:nvSpPr>
        <p:spPr>
          <a:xfrm>
            <a:off x="7839259" y="1795746"/>
            <a:ext cx="29578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pl-PL"/>
            </a:defPPr>
            <a:lvl1pPr algn="ctr">
              <a:defRPr sz="1600" b="1">
                <a:solidFill>
                  <a:schemeClr val="bg1">
                    <a:lumMod val="50000"/>
                  </a:schemeClr>
                </a:solidFill>
                <a:latin typeface="Noto Sans Light" panose="020B0402040504020204" pitchFamily="34"/>
                <a:ea typeface="Noto Sans Light" panose="020B0402040504020204" pitchFamily="34"/>
                <a:cs typeface="Noto Sans Light" panose="020B0402040504020204" pitchFamily="34"/>
              </a:defRPr>
            </a:lvl1pPr>
          </a:lstStyle>
          <a:p>
            <a:r>
              <a:rPr lang="pl-PL" sz="14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Inwestycje PE jako % PKB, </a:t>
            </a:r>
            <a:r>
              <a:rPr lang="pl-PL" sz="1400" b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2024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F342A83-BCEB-3062-A7D9-36100C5BD06F}"/>
              </a:ext>
            </a:extLst>
          </p:cNvPr>
          <p:cNvSpPr/>
          <p:nvPr/>
        </p:nvSpPr>
        <p:spPr>
          <a:xfrm>
            <a:off x="5231426" y="2196339"/>
            <a:ext cx="223699" cy="14308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>
                <a:solidFill>
                  <a:srgbClr val="095CB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*</a:t>
            </a:r>
            <a:endParaRPr lang="en-GB" sz="1200">
              <a:solidFill>
                <a:srgbClr val="095CBF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6" name="pole tekstowe 61">
            <a:extLst>
              <a:ext uri="{FF2B5EF4-FFF2-40B4-BE49-F238E27FC236}">
                <a16:creationId xmlns:a16="http://schemas.microsoft.com/office/drawing/2014/main" id="{3994604E-44D9-3ACE-A65A-530F1D77B539}"/>
              </a:ext>
            </a:extLst>
          </p:cNvPr>
          <p:cNvSpPr txBox="1"/>
          <p:nvPr/>
        </p:nvSpPr>
        <p:spPr>
          <a:xfrm>
            <a:off x="2686868" y="6559338"/>
            <a:ext cx="1136850" cy="2230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277250">
              <a:defRPr/>
            </a:pPr>
            <a:r>
              <a:rPr lang="pl-PL" sz="849" i="1" kern="0">
                <a:solidFill>
                  <a:srgbClr val="595959"/>
                </a:solidFill>
                <a:latin typeface="Noto Sans Light" panose="020B0502040504020204" pitchFamily="34" charset="0"/>
                <a:ea typeface="Noto Sans Light" panose="020B0502040504020204" pitchFamily="34" charset="0"/>
                <a:cs typeface="Noto Sans Light" panose="020B0502040504020204" pitchFamily="34" charset="0"/>
              </a:rPr>
              <a:t>* Dane za 2022 rok</a:t>
            </a:r>
          </a:p>
        </p:txBody>
      </p:sp>
      <p:grpSp>
        <p:nvGrpSpPr>
          <p:cNvPr id="24" name="Grupa 23">
            <a:extLst>
              <a:ext uri="{FF2B5EF4-FFF2-40B4-BE49-F238E27FC236}">
                <a16:creationId xmlns:a16="http://schemas.microsoft.com/office/drawing/2014/main" id="{6060AECD-A808-7615-323C-5038CB39DCE8}"/>
              </a:ext>
            </a:extLst>
          </p:cNvPr>
          <p:cNvGrpSpPr/>
          <p:nvPr/>
        </p:nvGrpSpPr>
        <p:grpSpPr>
          <a:xfrm>
            <a:off x="1397180" y="6224091"/>
            <a:ext cx="3992304" cy="161583"/>
            <a:chOff x="1397180" y="6408757"/>
            <a:chExt cx="3992304" cy="161583"/>
          </a:xfrm>
        </p:grpSpPr>
        <p:sp>
          <p:nvSpPr>
            <p:cNvPr id="17" name="object 3">
              <a:extLst>
                <a:ext uri="{FF2B5EF4-FFF2-40B4-BE49-F238E27FC236}">
                  <a16:creationId xmlns:a16="http://schemas.microsoft.com/office/drawing/2014/main" id="{FA9C190B-AE67-2564-9A72-7FB2D4C29908}"/>
                </a:ext>
              </a:extLst>
            </p:cNvPr>
            <p:cNvSpPr txBox="1"/>
            <p:nvPr/>
          </p:nvSpPr>
          <p:spPr>
            <a:xfrm>
              <a:off x="1397180" y="6408757"/>
              <a:ext cx="293350" cy="16158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bg1">
                      <a:lumMod val="50000"/>
                    </a:schemeClr>
                  </a:solidFill>
                  <a:latin typeface="Noto Sans Light" panose="020B0402040504020204" pitchFamily="34"/>
                  <a:ea typeface="Noto Sans Light" panose="020B0402040504020204" pitchFamily="34"/>
                  <a:cs typeface="Noto Sans Light" panose="020B0402040504020204" pitchFamily="34"/>
                </a:defRPr>
              </a:lvl1pPr>
            </a:lstStyle>
            <a:p>
              <a:r>
                <a:rPr lang="pl-PL" sz="1050" b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0,0%</a:t>
              </a:r>
            </a:p>
          </p:txBody>
        </p:sp>
        <p:sp>
          <p:nvSpPr>
            <p:cNvPr id="18" name="object 3">
              <a:extLst>
                <a:ext uri="{FF2B5EF4-FFF2-40B4-BE49-F238E27FC236}">
                  <a16:creationId xmlns:a16="http://schemas.microsoft.com/office/drawing/2014/main" id="{6F9E0FE1-B3D0-3326-06F1-6E422838ADFA}"/>
                </a:ext>
              </a:extLst>
            </p:cNvPr>
            <p:cNvSpPr txBox="1"/>
            <p:nvPr/>
          </p:nvSpPr>
          <p:spPr>
            <a:xfrm>
              <a:off x="2136971" y="6408757"/>
              <a:ext cx="293350" cy="16158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bg1">
                      <a:lumMod val="50000"/>
                    </a:schemeClr>
                  </a:solidFill>
                  <a:latin typeface="Noto Sans Light" panose="020B0402040504020204" pitchFamily="34"/>
                  <a:ea typeface="Noto Sans Light" panose="020B0402040504020204" pitchFamily="34"/>
                  <a:cs typeface="Noto Sans Light" panose="020B0402040504020204" pitchFamily="34"/>
                </a:defRPr>
              </a:lvl1pPr>
            </a:lstStyle>
            <a:p>
              <a:r>
                <a:rPr lang="pl-PL" sz="1050" b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0,2%</a:t>
              </a:r>
            </a:p>
          </p:txBody>
        </p:sp>
        <p:sp>
          <p:nvSpPr>
            <p:cNvPr id="20" name="object 3">
              <a:extLst>
                <a:ext uri="{FF2B5EF4-FFF2-40B4-BE49-F238E27FC236}">
                  <a16:creationId xmlns:a16="http://schemas.microsoft.com/office/drawing/2014/main" id="{B53349E9-DE62-C9F9-6C9A-F0B998AA5805}"/>
                </a:ext>
              </a:extLst>
            </p:cNvPr>
            <p:cNvSpPr txBox="1"/>
            <p:nvPr/>
          </p:nvSpPr>
          <p:spPr>
            <a:xfrm>
              <a:off x="2876762" y="6408757"/>
              <a:ext cx="293350" cy="16158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bg1">
                      <a:lumMod val="50000"/>
                    </a:schemeClr>
                  </a:solidFill>
                  <a:latin typeface="Noto Sans Light" panose="020B0402040504020204" pitchFamily="34"/>
                  <a:ea typeface="Noto Sans Light" panose="020B0402040504020204" pitchFamily="34"/>
                  <a:cs typeface="Noto Sans Light" panose="020B0402040504020204" pitchFamily="34"/>
                </a:defRPr>
              </a:lvl1pPr>
            </a:lstStyle>
            <a:p>
              <a:r>
                <a:rPr lang="pl-PL" sz="1050" b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0,4%</a:t>
              </a:r>
            </a:p>
          </p:txBody>
        </p:sp>
        <p:sp>
          <p:nvSpPr>
            <p:cNvPr id="21" name="object 3">
              <a:extLst>
                <a:ext uri="{FF2B5EF4-FFF2-40B4-BE49-F238E27FC236}">
                  <a16:creationId xmlns:a16="http://schemas.microsoft.com/office/drawing/2014/main" id="{B3E9EADF-5F1D-6FB2-3573-9D841EB4F82B}"/>
                </a:ext>
              </a:extLst>
            </p:cNvPr>
            <p:cNvSpPr txBox="1"/>
            <p:nvPr/>
          </p:nvSpPr>
          <p:spPr>
            <a:xfrm>
              <a:off x="3616553" y="6408757"/>
              <a:ext cx="293350" cy="16158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bg1">
                      <a:lumMod val="50000"/>
                    </a:schemeClr>
                  </a:solidFill>
                  <a:latin typeface="Noto Sans Light" panose="020B0402040504020204" pitchFamily="34"/>
                  <a:ea typeface="Noto Sans Light" panose="020B0402040504020204" pitchFamily="34"/>
                  <a:cs typeface="Noto Sans Light" panose="020B0402040504020204" pitchFamily="34"/>
                </a:defRPr>
              </a:lvl1pPr>
            </a:lstStyle>
            <a:p>
              <a:r>
                <a:rPr lang="pl-PL" sz="1050" b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0,6%</a:t>
              </a:r>
            </a:p>
          </p:txBody>
        </p:sp>
        <p:sp>
          <p:nvSpPr>
            <p:cNvPr id="22" name="object 3">
              <a:extLst>
                <a:ext uri="{FF2B5EF4-FFF2-40B4-BE49-F238E27FC236}">
                  <a16:creationId xmlns:a16="http://schemas.microsoft.com/office/drawing/2014/main" id="{44659A78-9055-7351-8B59-358FAB49582C}"/>
                </a:ext>
              </a:extLst>
            </p:cNvPr>
            <p:cNvSpPr txBox="1"/>
            <p:nvPr/>
          </p:nvSpPr>
          <p:spPr>
            <a:xfrm>
              <a:off x="4356344" y="6408757"/>
              <a:ext cx="293350" cy="16158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bg1">
                      <a:lumMod val="50000"/>
                    </a:schemeClr>
                  </a:solidFill>
                  <a:latin typeface="Noto Sans Light" panose="020B0402040504020204" pitchFamily="34"/>
                  <a:ea typeface="Noto Sans Light" panose="020B0402040504020204" pitchFamily="34"/>
                  <a:cs typeface="Noto Sans Light" panose="020B0402040504020204" pitchFamily="34"/>
                </a:defRPr>
              </a:lvl1pPr>
            </a:lstStyle>
            <a:p>
              <a:r>
                <a:rPr lang="pl-PL" sz="1050" b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0,8%</a:t>
              </a:r>
            </a:p>
          </p:txBody>
        </p:sp>
        <p:sp>
          <p:nvSpPr>
            <p:cNvPr id="23" name="object 3">
              <a:extLst>
                <a:ext uri="{FF2B5EF4-FFF2-40B4-BE49-F238E27FC236}">
                  <a16:creationId xmlns:a16="http://schemas.microsoft.com/office/drawing/2014/main" id="{B2BBBD70-07CE-755A-0619-5F9D64E85EAE}"/>
                </a:ext>
              </a:extLst>
            </p:cNvPr>
            <p:cNvSpPr txBox="1"/>
            <p:nvPr/>
          </p:nvSpPr>
          <p:spPr>
            <a:xfrm>
              <a:off x="5096134" y="6408757"/>
              <a:ext cx="293350" cy="16158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bg1">
                      <a:lumMod val="50000"/>
                    </a:schemeClr>
                  </a:solidFill>
                  <a:latin typeface="Noto Sans Light" panose="020B0402040504020204" pitchFamily="34"/>
                  <a:ea typeface="Noto Sans Light" panose="020B0402040504020204" pitchFamily="34"/>
                  <a:cs typeface="Noto Sans Light" panose="020B0402040504020204" pitchFamily="34"/>
                </a:defRPr>
              </a:lvl1pPr>
            </a:lstStyle>
            <a:p>
              <a:r>
                <a:rPr lang="pl-PL" sz="1050" b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1,0%</a:t>
              </a:r>
            </a:p>
          </p:txBody>
        </p:sp>
      </p:grpSp>
      <p:grpSp>
        <p:nvGrpSpPr>
          <p:cNvPr id="25" name="Grupa 24">
            <a:extLst>
              <a:ext uri="{FF2B5EF4-FFF2-40B4-BE49-F238E27FC236}">
                <a16:creationId xmlns:a16="http://schemas.microsoft.com/office/drawing/2014/main" id="{370338E2-3CB9-C088-8A3F-20C3994D7BB7}"/>
              </a:ext>
            </a:extLst>
          </p:cNvPr>
          <p:cNvGrpSpPr/>
          <p:nvPr/>
        </p:nvGrpSpPr>
        <p:grpSpPr>
          <a:xfrm>
            <a:off x="7466827" y="6224091"/>
            <a:ext cx="3742596" cy="161583"/>
            <a:chOff x="1289286" y="6408757"/>
            <a:chExt cx="3742596" cy="161583"/>
          </a:xfrm>
        </p:grpSpPr>
        <p:sp>
          <p:nvSpPr>
            <p:cNvPr id="26" name="object 3">
              <a:extLst>
                <a:ext uri="{FF2B5EF4-FFF2-40B4-BE49-F238E27FC236}">
                  <a16:creationId xmlns:a16="http://schemas.microsoft.com/office/drawing/2014/main" id="{07DB2448-E6BA-7745-D359-932027619334}"/>
                </a:ext>
              </a:extLst>
            </p:cNvPr>
            <p:cNvSpPr txBox="1"/>
            <p:nvPr/>
          </p:nvSpPr>
          <p:spPr>
            <a:xfrm>
              <a:off x="1289286" y="6408757"/>
              <a:ext cx="293350" cy="16158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bg1">
                      <a:lumMod val="50000"/>
                    </a:schemeClr>
                  </a:solidFill>
                  <a:latin typeface="Noto Sans Light" panose="020B0402040504020204" pitchFamily="34"/>
                  <a:ea typeface="Noto Sans Light" panose="020B0402040504020204" pitchFamily="34"/>
                  <a:cs typeface="Noto Sans Light" panose="020B0402040504020204" pitchFamily="34"/>
                </a:defRPr>
              </a:lvl1pPr>
            </a:lstStyle>
            <a:p>
              <a:r>
                <a:rPr lang="pl-PL" sz="1050" b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0,0%</a:t>
              </a:r>
            </a:p>
          </p:txBody>
        </p:sp>
        <p:sp>
          <p:nvSpPr>
            <p:cNvPr id="27" name="object 3">
              <a:extLst>
                <a:ext uri="{FF2B5EF4-FFF2-40B4-BE49-F238E27FC236}">
                  <a16:creationId xmlns:a16="http://schemas.microsoft.com/office/drawing/2014/main" id="{C0DA5CA8-923F-8E96-0F22-32AC99A4DBA7}"/>
                </a:ext>
              </a:extLst>
            </p:cNvPr>
            <p:cNvSpPr txBox="1"/>
            <p:nvPr/>
          </p:nvSpPr>
          <p:spPr>
            <a:xfrm>
              <a:off x="2414949" y="6408757"/>
              <a:ext cx="293350" cy="16158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bg1">
                      <a:lumMod val="50000"/>
                    </a:schemeClr>
                  </a:solidFill>
                  <a:latin typeface="Noto Sans Light" panose="020B0402040504020204" pitchFamily="34"/>
                  <a:ea typeface="Noto Sans Light" panose="020B0402040504020204" pitchFamily="34"/>
                  <a:cs typeface="Noto Sans Light" panose="020B0402040504020204" pitchFamily="34"/>
                </a:defRPr>
              </a:lvl1pPr>
            </a:lstStyle>
            <a:p>
              <a:r>
                <a:rPr lang="pl-PL" sz="1050" b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1,0%</a:t>
              </a:r>
            </a:p>
          </p:txBody>
        </p:sp>
        <p:sp>
          <p:nvSpPr>
            <p:cNvPr id="28" name="object 3">
              <a:extLst>
                <a:ext uri="{FF2B5EF4-FFF2-40B4-BE49-F238E27FC236}">
                  <a16:creationId xmlns:a16="http://schemas.microsoft.com/office/drawing/2014/main" id="{3FB5A2F1-FF69-8C2F-C397-BCC2796F5EF2}"/>
                </a:ext>
              </a:extLst>
            </p:cNvPr>
            <p:cNvSpPr txBox="1"/>
            <p:nvPr/>
          </p:nvSpPr>
          <p:spPr>
            <a:xfrm>
              <a:off x="3583961" y="6408757"/>
              <a:ext cx="293350" cy="16158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bg1">
                      <a:lumMod val="50000"/>
                    </a:schemeClr>
                  </a:solidFill>
                  <a:latin typeface="Noto Sans Light" panose="020B0402040504020204" pitchFamily="34"/>
                  <a:ea typeface="Noto Sans Light" panose="020B0402040504020204" pitchFamily="34"/>
                  <a:cs typeface="Noto Sans Light" panose="020B0402040504020204" pitchFamily="34"/>
                </a:defRPr>
              </a:lvl1pPr>
            </a:lstStyle>
            <a:p>
              <a:r>
                <a:rPr lang="pl-PL" sz="1050" b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2,0%</a:t>
              </a:r>
            </a:p>
          </p:txBody>
        </p:sp>
        <p:sp>
          <p:nvSpPr>
            <p:cNvPr id="29" name="object 3">
              <a:extLst>
                <a:ext uri="{FF2B5EF4-FFF2-40B4-BE49-F238E27FC236}">
                  <a16:creationId xmlns:a16="http://schemas.microsoft.com/office/drawing/2014/main" id="{AFC5472C-5999-84B4-16B6-689525A2E8D1}"/>
                </a:ext>
              </a:extLst>
            </p:cNvPr>
            <p:cNvSpPr txBox="1"/>
            <p:nvPr/>
          </p:nvSpPr>
          <p:spPr>
            <a:xfrm>
              <a:off x="4738532" y="6408757"/>
              <a:ext cx="293350" cy="16158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bg1">
                      <a:lumMod val="50000"/>
                    </a:schemeClr>
                  </a:solidFill>
                  <a:latin typeface="Noto Sans Light" panose="020B0402040504020204" pitchFamily="34"/>
                  <a:ea typeface="Noto Sans Light" panose="020B0402040504020204" pitchFamily="34"/>
                  <a:cs typeface="Noto Sans Light" panose="020B0402040504020204" pitchFamily="34"/>
                </a:defRPr>
              </a:lvl1pPr>
            </a:lstStyle>
            <a:p>
              <a:r>
                <a:rPr lang="pl-PL" sz="1050" b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3,0%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580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11" grpId="0">
        <p:bldAsOne/>
      </p:bldGraphic>
      <p:bldP spid="5" grpId="0"/>
      <p:bldP spid="4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678F7-A369-E903-076B-B1D817D6CB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61">
            <a:extLst>
              <a:ext uri="{FF2B5EF4-FFF2-40B4-BE49-F238E27FC236}">
                <a16:creationId xmlns:a16="http://schemas.microsoft.com/office/drawing/2014/main" id="{598CD2C0-B671-060D-A5A5-FA388B23A4F1}"/>
              </a:ext>
            </a:extLst>
          </p:cNvPr>
          <p:cNvSpPr txBox="1"/>
          <p:nvPr/>
        </p:nvSpPr>
        <p:spPr>
          <a:xfrm>
            <a:off x="4724471" y="6526329"/>
            <a:ext cx="2743059" cy="2230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277250">
              <a:defRPr/>
            </a:pPr>
            <a:r>
              <a:rPr lang="pl-PL" sz="849" i="1" kern="0">
                <a:solidFill>
                  <a:srgbClr val="595959"/>
                </a:solidFill>
                <a:latin typeface="Noto Sans Light" panose="020B0502040504020204" pitchFamily="34" charset="0"/>
                <a:ea typeface="Noto Sans Light" panose="020B0502040504020204" pitchFamily="34" charset="0"/>
                <a:cs typeface="Noto Sans Light" panose="020B0502040504020204" pitchFamily="34" charset="0"/>
              </a:rPr>
              <a:t>Źródło: NCSES, OECD, Eurostat, PAP,  Analiza własna</a:t>
            </a:r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8EA1FC65-1296-8E86-612A-B70D200BEF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6560767"/>
              </p:ext>
            </p:extLst>
          </p:nvPr>
        </p:nvGraphicFramePr>
        <p:xfrm>
          <a:off x="713433" y="1959430"/>
          <a:ext cx="10744559" cy="4566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001900F6-E32F-F97F-0EE2-5861CA84B860}"/>
              </a:ext>
            </a:extLst>
          </p:cNvPr>
          <p:cNvSpPr/>
          <p:nvPr/>
        </p:nvSpPr>
        <p:spPr>
          <a:xfrm>
            <a:off x="1925556" y="1933641"/>
            <a:ext cx="1142999" cy="5603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000">
                <a:solidFill>
                  <a:schemeClr val="bg1">
                    <a:lumMod val="65000"/>
                  </a:schemeClr>
                </a:solidFill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3,4</a:t>
            </a:r>
            <a:r>
              <a:rPr lang="pl-PL" sz="1400">
                <a:solidFill>
                  <a:schemeClr val="bg1">
                    <a:lumMod val="65000"/>
                  </a:schemeClr>
                </a:solidFill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%</a:t>
            </a:r>
            <a:endParaRPr lang="pl-PL" sz="1600">
              <a:solidFill>
                <a:schemeClr val="bg1">
                  <a:lumMod val="65000"/>
                </a:schemeClr>
              </a:solidFill>
              <a:latin typeface="Noto Sans Bold" panose="020B0502040504020204" pitchFamily="34" charset="0"/>
              <a:ea typeface="Noto Sans Bold" panose="020B0502040504020204" pitchFamily="34" charset="0"/>
              <a:cs typeface="Noto Sans Bold" panose="020B05020405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EB0E21-E8F3-6B90-9EEC-77336ADD9033}"/>
              </a:ext>
            </a:extLst>
          </p:cNvPr>
          <p:cNvSpPr/>
          <p:nvPr/>
        </p:nvSpPr>
        <p:spPr>
          <a:xfrm>
            <a:off x="8846081" y="3690696"/>
            <a:ext cx="1277633" cy="5603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000">
                <a:solidFill>
                  <a:schemeClr val="bg1">
                    <a:lumMod val="65000"/>
                  </a:schemeClr>
                </a:solidFill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1,6</a:t>
            </a:r>
            <a:r>
              <a:rPr lang="pl-PL" sz="1400">
                <a:solidFill>
                  <a:schemeClr val="bg1">
                    <a:lumMod val="65000"/>
                  </a:schemeClr>
                </a:solidFill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%</a:t>
            </a:r>
            <a:endParaRPr lang="pl-PL" sz="1600">
              <a:solidFill>
                <a:schemeClr val="bg1">
                  <a:lumMod val="65000"/>
                </a:schemeClr>
              </a:solidFill>
              <a:latin typeface="Noto Sans Bold" panose="020B0502040504020204" pitchFamily="34" charset="0"/>
              <a:ea typeface="Noto Sans Bold" panose="020B0502040504020204" pitchFamily="34" charset="0"/>
              <a:cs typeface="Noto Sans Bold" panose="020B0502040504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F3ADC6-86C2-1BA1-1035-B8766A287A5F}"/>
              </a:ext>
            </a:extLst>
          </p:cNvPr>
          <p:cNvSpPr/>
          <p:nvPr/>
        </p:nvSpPr>
        <p:spPr>
          <a:xfrm>
            <a:off x="6547919" y="3157102"/>
            <a:ext cx="1142999" cy="5603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000">
                <a:solidFill>
                  <a:schemeClr val="bg1">
                    <a:lumMod val="65000"/>
                  </a:schemeClr>
                </a:solidFill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2,2</a:t>
            </a:r>
            <a:r>
              <a:rPr lang="pl-PL" sz="1400">
                <a:solidFill>
                  <a:schemeClr val="bg1">
                    <a:lumMod val="65000"/>
                  </a:schemeClr>
                </a:solidFill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%</a:t>
            </a:r>
            <a:endParaRPr lang="pl-PL" sz="1600">
              <a:solidFill>
                <a:schemeClr val="bg1">
                  <a:lumMod val="65000"/>
                </a:schemeClr>
              </a:solidFill>
              <a:latin typeface="Noto Sans Bold" panose="020B0502040504020204" pitchFamily="34" charset="0"/>
              <a:ea typeface="Noto Sans Bold" panose="020B0502040504020204" pitchFamily="34" charset="0"/>
              <a:cs typeface="Noto Sans Bold" panose="020B050204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481497E-3501-6232-9801-3F1019112C73}"/>
              </a:ext>
            </a:extLst>
          </p:cNvPr>
          <p:cNvSpPr/>
          <p:nvPr/>
        </p:nvSpPr>
        <p:spPr>
          <a:xfrm>
            <a:off x="4203102" y="2747900"/>
            <a:ext cx="1142999" cy="5603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000">
                <a:solidFill>
                  <a:schemeClr val="bg1">
                    <a:lumMod val="65000"/>
                  </a:schemeClr>
                </a:solidFill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2,7</a:t>
            </a:r>
            <a:r>
              <a:rPr lang="pl-PL" sz="1400">
                <a:solidFill>
                  <a:schemeClr val="bg1">
                    <a:lumMod val="65000"/>
                  </a:schemeClr>
                </a:solidFill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%</a:t>
            </a:r>
            <a:endParaRPr lang="pl-PL" sz="1600">
              <a:solidFill>
                <a:schemeClr val="bg1">
                  <a:lumMod val="65000"/>
                </a:schemeClr>
              </a:solidFill>
              <a:latin typeface="Noto Sans Bold" panose="020B0502040504020204" pitchFamily="34" charset="0"/>
              <a:ea typeface="Noto Sans Bold" panose="020B0502040504020204" pitchFamily="34" charset="0"/>
              <a:cs typeface="Noto Sans Bold" panose="020B050204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B4490D-CA6A-A8B5-2139-9DA110099444}"/>
              </a:ext>
            </a:extLst>
          </p:cNvPr>
          <p:cNvSpPr txBox="1"/>
          <p:nvPr/>
        </p:nvSpPr>
        <p:spPr>
          <a:xfrm>
            <a:off x="3130042" y="1942531"/>
            <a:ext cx="429712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algn="ctr">
              <a:defRPr sz="1600" b="1">
                <a:solidFill>
                  <a:schemeClr val="bg1">
                    <a:lumMod val="50000"/>
                  </a:schemeClr>
                </a:solidFill>
                <a:latin typeface="Noto Sans Light" panose="020B0402040504020204" pitchFamily="34"/>
                <a:ea typeface="Noto Sans Light" panose="020B0402040504020204" pitchFamily="34"/>
                <a:cs typeface="Noto Sans Light" panose="020B0402040504020204" pitchFamily="34"/>
              </a:defRPr>
            </a:lvl1pPr>
          </a:lstStyle>
          <a:p>
            <a:pPr algn="l"/>
            <a:r>
              <a:rPr lang="pl-PL" sz="110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Firmy finansowane przez fundusze VC/PE odpowiadają </a:t>
            </a:r>
            <a:br>
              <a:rPr lang="pl-PL" sz="110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l-PL" sz="110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za około 62% wydatków na B+R firm giełdowych w USA.</a:t>
            </a:r>
            <a:br>
              <a:rPr lang="pl-PL" sz="110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l-PL" sz="1100" b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(</a:t>
            </a:r>
            <a:r>
              <a:rPr lang="en-US" sz="1100" b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Will Gornall, Ilya A.</a:t>
            </a:r>
            <a:r>
              <a:rPr lang="pl-PL" sz="1100" b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US" sz="1100" b="0" err="1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Strebulaev</a:t>
            </a:r>
            <a:r>
              <a:rPr lang="en-US" sz="1100" b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, 20</a:t>
            </a:r>
            <a:r>
              <a:rPr lang="pl-PL" sz="1100" b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21</a:t>
            </a:r>
            <a:r>
              <a:rPr lang="pl-PL" sz="1050" b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)</a:t>
            </a:r>
            <a:r>
              <a:rPr lang="en-US" sz="1050" b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endParaRPr lang="pl-PL" sz="1050" b="0">
              <a:solidFill>
                <a:schemeClr val="tx1">
                  <a:lumMod val="50000"/>
                  <a:lumOff val="5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9" name="pole tekstowe 19">
            <a:extLst>
              <a:ext uri="{FF2B5EF4-FFF2-40B4-BE49-F238E27FC236}">
                <a16:creationId xmlns:a16="http://schemas.microsoft.com/office/drawing/2014/main" id="{2FFE05AB-92A6-F18F-038D-050B4EAD3959}"/>
              </a:ext>
            </a:extLst>
          </p:cNvPr>
          <p:cNvSpPr txBox="1"/>
          <p:nvPr/>
        </p:nvSpPr>
        <p:spPr>
          <a:xfrm>
            <a:off x="3350696" y="1009429"/>
            <a:ext cx="54906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400" b="1">
                <a:solidFill>
                  <a:srgbClr val="B61928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Inwestycje w B+R jako % PKB, 2023</a:t>
            </a:r>
          </a:p>
        </p:txBody>
      </p:sp>
      <p:cxnSp>
        <p:nvCxnSpPr>
          <p:cNvPr id="4" name="Straight Connector 28">
            <a:extLst>
              <a:ext uri="{FF2B5EF4-FFF2-40B4-BE49-F238E27FC236}">
                <a16:creationId xmlns:a16="http://schemas.microsoft.com/office/drawing/2014/main" id="{C3AE78C3-3684-BA32-63AA-74C7516FFE50}"/>
              </a:ext>
            </a:extLst>
          </p:cNvPr>
          <p:cNvCxnSpPr>
            <a:cxnSpLocks/>
          </p:cNvCxnSpPr>
          <p:nvPr/>
        </p:nvCxnSpPr>
        <p:spPr>
          <a:xfrm>
            <a:off x="2470043" y="2680630"/>
            <a:ext cx="473620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ole tekstowe 61">
            <a:extLst>
              <a:ext uri="{FF2B5EF4-FFF2-40B4-BE49-F238E27FC236}">
                <a16:creationId xmlns:a16="http://schemas.microsoft.com/office/drawing/2014/main" id="{FDC53324-C75F-CAC4-C364-FA8E8F543213}"/>
              </a:ext>
            </a:extLst>
          </p:cNvPr>
          <p:cNvSpPr txBox="1"/>
          <p:nvPr/>
        </p:nvSpPr>
        <p:spPr>
          <a:xfrm>
            <a:off x="3065836" y="6266860"/>
            <a:ext cx="7144166" cy="2539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277250">
              <a:defRPr/>
            </a:pPr>
            <a:r>
              <a:rPr lang="pl-PL" sz="1050" b="1" kern="0">
                <a:solidFill>
                  <a:srgbClr val="595959"/>
                </a:solidFill>
                <a:latin typeface="Noto Sans"/>
                <a:ea typeface="Noto Sans"/>
                <a:cs typeface="Noto Sans"/>
              </a:rPr>
              <a:t>*Dane dla Polski za 2024 rok wskazują na spadek wartości wskaźnika do poziomu 1,4%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BB34DD7-F192-C6DF-2C51-9F7D78829FAE}"/>
              </a:ext>
            </a:extLst>
          </p:cNvPr>
          <p:cNvSpPr txBox="1"/>
          <p:nvPr/>
        </p:nvSpPr>
        <p:spPr>
          <a:xfrm>
            <a:off x="9825135" y="3690696"/>
            <a:ext cx="10823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800">
                <a:solidFill>
                  <a:schemeClr val="bg1">
                    <a:lumMod val="65000"/>
                  </a:schemeClr>
                </a:solidFill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*</a:t>
            </a:r>
            <a:endParaRPr lang="pl-PL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14AEDC7-50F9-518C-4316-EE9F7C00332B}"/>
              </a:ext>
            </a:extLst>
          </p:cNvPr>
          <p:cNvSpPr/>
          <p:nvPr/>
        </p:nvSpPr>
        <p:spPr>
          <a:xfrm>
            <a:off x="2341455" y="2538852"/>
            <a:ext cx="273875" cy="272405"/>
          </a:xfrm>
          <a:prstGeom prst="ellipse">
            <a:avLst/>
          </a:prstGeom>
          <a:solidFill>
            <a:srgbClr val="535353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092"/>
          </a:p>
        </p:txBody>
      </p:sp>
    </p:spTree>
    <p:extLst>
      <p:ext uri="{BB962C8B-B14F-4D97-AF65-F5344CB8AC3E}">
        <p14:creationId xmlns:p14="http://schemas.microsoft.com/office/powerpoint/2010/main" val="3484128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1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1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1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5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 uiExpand="1">
        <p:bldSub>
          <a:bldChart bld="category"/>
        </p:bldSub>
      </p:bldGraphic>
      <p:bldP spid="14" grpId="0"/>
      <p:bldP spid="15" grpId="0"/>
      <p:bldP spid="16" grpId="0"/>
      <p:bldP spid="19" grpId="0"/>
      <p:bldP spid="21" grpId="0"/>
      <p:bldP spid="9" grpId="0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46FB80-47A1-2D39-B1CF-5B4188D00D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61">
            <a:extLst>
              <a:ext uri="{FF2B5EF4-FFF2-40B4-BE49-F238E27FC236}">
                <a16:creationId xmlns:a16="http://schemas.microsoft.com/office/drawing/2014/main" id="{2E668760-0916-BEA9-8F8E-06571EC03F45}"/>
              </a:ext>
            </a:extLst>
          </p:cNvPr>
          <p:cNvSpPr txBox="1"/>
          <p:nvPr/>
        </p:nvSpPr>
        <p:spPr>
          <a:xfrm>
            <a:off x="5093162" y="6526329"/>
            <a:ext cx="2005677" cy="2230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277250">
              <a:defRPr/>
            </a:pPr>
            <a:r>
              <a:rPr lang="pl-PL" sz="849" i="1" kern="0">
                <a:solidFill>
                  <a:srgbClr val="595959"/>
                </a:solidFill>
                <a:latin typeface="Noto Sans Light" panose="020B0502040504020204" pitchFamily="34" charset="0"/>
                <a:ea typeface="Noto Sans Light" panose="020B0502040504020204" pitchFamily="34" charset="0"/>
                <a:cs typeface="Noto Sans Light" panose="020B0502040504020204" pitchFamily="34" charset="0"/>
              </a:rPr>
              <a:t>Źródło: Invest Europe, analiza własna</a:t>
            </a:r>
          </a:p>
        </p:txBody>
      </p:sp>
      <p:graphicFrame>
        <p:nvGraphicFramePr>
          <p:cNvPr id="7" name="Wykres 6">
            <a:extLst>
              <a:ext uri="{FF2B5EF4-FFF2-40B4-BE49-F238E27FC236}">
                <a16:creationId xmlns:a16="http://schemas.microsoft.com/office/drawing/2014/main" id="{C87DA81B-C02D-68D9-8FD4-FB4EC78D5C64}"/>
              </a:ext>
            </a:extLst>
          </p:cNvPr>
          <p:cNvGraphicFramePr/>
          <p:nvPr/>
        </p:nvGraphicFramePr>
        <p:xfrm>
          <a:off x="805279" y="2431229"/>
          <a:ext cx="11066639" cy="4120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pole tekstowe 20">
            <a:extLst>
              <a:ext uri="{FF2B5EF4-FFF2-40B4-BE49-F238E27FC236}">
                <a16:creationId xmlns:a16="http://schemas.microsoft.com/office/drawing/2014/main" id="{BCDC4D30-B3BD-4BC6-ECEA-9C8E9816733A}"/>
              </a:ext>
            </a:extLst>
          </p:cNvPr>
          <p:cNvSpPr txBox="1"/>
          <p:nvPr/>
        </p:nvSpPr>
        <p:spPr>
          <a:xfrm>
            <a:off x="1849521" y="1566939"/>
            <a:ext cx="8448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600" b="1">
                <a:solidFill>
                  <a:schemeClr val="bg1">
                    <a:lumMod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Charakterystyka w 3 funduszach z portfela PFR </a:t>
            </a:r>
            <a:r>
              <a:rPr lang="pl-PL" sz="1600" b="1" err="1">
                <a:solidFill>
                  <a:schemeClr val="bg1">
                    <a:lumMod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Ventures</a:t>
            </a:r>
            <a:r>
              <a:rPr lang="pl-PL" sz="1600" b="1">
                <a:solidFill>
                  <a:schemeClr val="bg1">
                    <a:lumMod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i europejski benchmark</a:t>
            </a:r>
          </a:p>
        </p:txBody>
      </p:sp>
      <p:sp>
        <p:nvSpPr>
          <p:cNvPr id="9" name="pole tekstowe 19">
            <a:extLst>
              <a:ext uri="{FF2B5EF4-FFF2-40B4-BE49-F238E27FC236}">
                <a16:creationId xmlns:a16="http://schemas.microsoft.com/office/drawing/2014/main" id="{E85EC07A-59BC-9B45-0089-694465D7B37D}"/>
              </a:ext>
            </a:extLst>
          </p:cNvPr>
          <p:cNvSpPr txBox="1"/>
          <p:nvPr/>
        </p:nvSpPr>
        <p:spPr>
          <a:xfrm>
            <a:off x="1932841" y="1105274"/>
            <a:ext cx="8326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400" b="1">
                <a:solidFill>
                  <a:srgbClr val="B61928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Struktura inwestorów w lokalnych funduszach PE/VC</a:t>
            </a:r>
          </a:p>
        </p:txBody>
      </p:sp>
    </p:spTree>
    <p:extLst>
      <p:ext uri="{BB962C8B-B14F-4D97-AF65-F5344CB8AC3E}">
        <p14:creationId xmlns:p14="http://schemas.microsoft.com/office/powerpoint/2010/main" val="150620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7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graphicEl>
                                              <a:chart seriesIdx="7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8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graphicEl>
                                              <a:chart seriesIdx="8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Chart bld="series"/>
        </p:bldSub>
      </p:bldGraphic>
      <p:bldP spid="15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349F4C-4062-6D19-0039-B48159CD9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>
            <a:extLst>
              <a:ext uri="{FF2B5EF4-FFF2-40B4-BE49-F238E27FC236}">
                <a16:creationId xmlns:a16="http://schemas.microsoft.com/office/drawing/2014/main" id="{E62558B6-4343-291A-55A3-C17E031FF609}"/>
              </a:ext>
            </a:extLst>
          </p:cNvPr>
          <p:cNvGrpSpPr/>
          <p:nvPr/>
        </p:nvGrpSpPr>
        <p:grpSpPr>
          <a:xfrm>
            <a:off x="225778" y="3089646"/>
            <a:ext cx="11966222" cy="3768354"/>
            <a:chOff x="225778" y="2954532"/>
            <a:chExt cx="11966222" cy="3768354"/>
          </a:xfrm>
        </p:grpSpPr>
        <p:pic>
          <p:nvPicPr>
            <p:cNvPr id="10" name="Obraz 9" descr="Obraz zawierający szkic, rysowanie, budynek, Grafika liniowa&#10;&#10;Zawartość wygenerowana przez AI może być niepoprawna.">
              <a:extLst>
                <a:ext uri="{FF2B5EF4-FFF2-40B4-BE49-F238E27FC236}">
                  <a16:creationId xmlns:a16="http://schemas.microsoft.com/office/drawing/2014/main" id="{A933CC49-2112-45BF-D63F-48298E2D5B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50000"/>
            </a:blip>
            <a:srcRect l="1630" t="6705" r="5388" b="23730"/>
            <a:stretch>
              <a:fillRect/>
            </a:stretch>
          </p:blipFill>
          <p:spPr>
            <a:xfrm>
              <a:off x="4460822" y="2954532"/>
              <a:ext cx="7731178" cy="3768354"/>
            </a:xfrm>
            <a:prstGeom prst="rect">
              <a:avLst/>
            </a:prstGeom>
          </p:spPr>
        </p:pic>
        <p:pic>
          <p:nvPicPr>
            <p:cNvPr id="11" name="Obraz 10" descr="Obraz zawierający Grafika, zrzut ekranu, projekt graficzny, design&#10;&#10;Zawartość wygenerowana przez AI może być niepoprawna.">
              <a:extLst>
                <a:ext uri="{FF2B5EF4-FFF2-40B4-BE49-F238E27FC236}">
                  <a16:creationId xmlns:a16="http://schemas.microsoft.com/office/drawing/2014/main" id="{F959A566-952A-8A65-3170-523648DC1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alphaModFix amt="70000"/>
            </a:blip>
            <a:srcRect b="14354"/>
            <a:stretch>
              <a:fillRect/>
            </a:stretch>
          </p:blipFill>
          <p:spPr>
            <a:xfrm>
              <a:off x="225778" y="4472678"/>
              <a:ext cx="5078975" cy="2250208"/>
            </a:xfrm>
            <a:prstGeom prst="rect">
              <a:avLst/>
            </a:prstGeom>
          </p:spPr>
        </p:pic>
      </p:grpSp>
      <p:sp>
        <p:nvSpPr>
          <p:cNvPr id="13" name="Prostokąt 12">
            <a:extLst>
              <a:ext uri="{FF2B5EF4-FFF2-40B4-BE49-F238E27FC236}">
                <a16:creationId xmlns:a16="http://schemas.microsoft.com/office/drawing/2014/main" id="{76484F9D-1769-FA84-7422-9A32C8A5BF32}"/>
              </a:ext>
            </a:extLst>
          </p:cNvPr>
          <p:cNvSpPr/>
          <p:nvPr/>
        </p:nvSpPr>
        <p:spPr>
          <a:xfrm>
            <a:off x="9755543" y="3446330"/>
            <a:ext cx="825918" cy="2114224"/>
          </a:xfrm>
          <a:prstGeom prst="rect">
            <a:avLst/>
          </a:prstGeom>
          <a:gradFill>
            <a:gsLst>
              <a:gs pos="0">
                <a:srgbClr val="F4F4F4"/>
              </a:gs>
              <a:gs pos="100000">
                <a:srgbClr val="F4F4F4">
                  <a:alpha val="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pole tekstowe 41">
            <a:extLst>
              <a:ext uri="{FF2B5EF4-FFF2-40B4-BE49-F238E27FC236}">
                <a16:creationId xmlns:a16="http://schemas.microsoft.com/office/drawing/2014/main" id="{8A729EA5-7FDF-9829-95D5-28C5C9378AFD}"/>
              </a:ext>
            </a:extLst>
          </p:cNvPr>
          <p:cNvSpPr txBox="1"/>
          <p:nvPr/>
        </p:nvSpPr>
        <p:spPr>
          <a:xfrm>
            <a:off x="4830235" y="984961"/>
            <a:ext cx="47019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400" b="1">
                <a:solidFill>
                  <a:srgbClr val="095CB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Grupa instytucji</a:t>
            </a:r>
          </a:p>
        </p:txBody>
      </p:sp>
      <p:sp>
        <p:nvSpPr>
          <p:cNvPr id="28" name="Prostokąt: zaokrąglone rogi 27">
            <a:extLst>
              <a:ext uri="{FF2B5EF4-FFF2-40B4-BE49-F238E27FC236}">
                <a16:creationId xmlns:a16="http://schemas.microsoft.com/office/drawing/2014/main" id="{4F5B35A6-E346-4965-B18F-C45783FB46BC}"/>
              </a:ext>
            </a:extLst>
          </p:cNvPr>
          <p:cNvSpPr/>
          <p:nvPr/>
        </p:nvSpPr>
        <p:spPr>
          <a:xfrm>
            <a:off x="1196241" y="1552926"/>
            <a:ext cx="213064" cy="213064"/>
          </a:xfrm>
          <a:prstGeom prst="roundRect">
            <a:avLst/>
          </a:prstGeom>
          <a:solidFill>
            <a:srgbClr val="095CB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rostokąt: zaokrąglone rogi 29">
            <a:extLst>
              <a:ext uri="{FF2B5EF4-FFF2-40B4-BE49-F238E27FC236}">
                <a16:creationId xmlns:a16="http://schemas.microsoft.com/office/drawing/2014/main" id="{94C8742D-75AF-27A5-2CBB-5EA39422022E}"/>
              </a:ext>
            </a:extLst>
          </p:cNvPr>
          <p:cNvSpPr/>
          <p:nvPr/>
        </p:nvSpPr>
        <p:spPr>
          <a:xfrm>
            <a:off x="874483" y="1190846"/>
            <a:ext cx="155434" cy="155434"/>
          </a:xfrm>
          <a:prstGeom prst="roundRect">
            <a:avLst/>
          </a:prstGeom>
          <a:solidFill>
            <a:srgbClr val="4E478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rostokąt: zaokrąglone rogi 30">
            <a:extLst>
              <a:ext uri="{FF2B5EF4-FFF2-40B4-BE49-F238E27FC236}">
                <a16:creationId xmlns:a16="http://schemas.microsoft.com/office/drawing/2014/main" id="{9D30ED68-BD2E-FE4A-182E-9415F2C7ED46}"/>
              </a:ext>
            </a:extLst>
          </p:cNvPr>
          <p:cNvSpPr/>
          <p:nvPr/>
        </p:nvSpPr>
        <p:spPr>
          <a:xfrm>
            <a:off x="719049" y="2018026"/>
            <a:ext cx="155434" cy="155434"/>
          </a:xfrm>
          <a:prstGeom prst="roundRect">
            <a:avLst/>
          </a:prstGeom>
          <a:solidFill>
            <a:srgbClr val="E41A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id="{C7AEF8F5-1B97-7C1D-4725-446C1B5E3EDB}"/>
              </a:ext>
            </a:extLst>
          </p:cNvPr>
          <p:cNvSpPr/>
          <p:nvPr/>
        </p:nvSpPr>
        <p:spPr>
          <a:xfrm>
            <a:off x="4656412" y="5167495"/>
            <a:ext cx="155434" cy="155434"/>
          </a:xfrm>
          <a:prstGeom prst="roundRect">
            <a:avLst/>
          </a:prstGeom>
          <a:solidFill>
            <a:srgbClr val="E41A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ABCD5B9C-0B21-9E88-E75F-01C0C9357377}"/>
              </a:ext>
            </a:extLst>
          </p:cNvPr>
          <p:cNvSpPr/>
          <p:nvPr/>
        </p:nvSpPr>
        <p:spPr>
          <a:xfrm>
            <a:off x="4267910" y="5632201"/>
            <a:ext cx="242500" cy="242500"/>
          </a:xfrm>
          <a:prstGeom prst="roundRect">
            <a:avLst/>
          </a:prstGeom>
          <a:solidFill>
            <a:srgbClr val="61438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A6DAD3A8-52CA-18AE-7473-93B5358E71C8}"/>
              </a:ext>
            </a:extLst>
          </p:cNvPr>
          <p:cNvSpPr txBox="1"/>
          <p:nvPr/>
        </p:nvSpPr>
        <p:spPr>
          <a:xfrm>
            <a:off x="4849324" y="3402983"/>
            <a:ext cx="66088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>
                <a:solidFill>
                  <a:srgbClr val="095CB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zainwestuje</a:t>
            </a:r>
            <a:br>
              <a:rPr lang="pl-PL" sz="4400" b="1" dirty="0">
                <a:solidFill>
                  <a:srgbClr val="095CB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l-PL" sz="4400" b="1" dirty="0">
                <a:solidFill>
                  <a:srgbClr val="095CB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 rozwój polskich firm</a:t>
            </a:r>
          </a:p>
        </p:txBody>
      </p:sp>
      <p:grpSp>
        <p:nvGrpSpPr>
          <p:cNvPr id="5" name="Grupa 4">
            <a:extLst>
              <a:ext uri="{FF2B5EF4-FFF2-40B4-BE49-F238E27FC236}">
                <a16:creationId xmlns:a16="http://schemas.microsoft.com/office/drawing/2014/main" id="{4B5721E3-9BB4-5EC7-0498-28541E6A45C2}"/>
              </a:ext>
            </a:extLst>
          </p:cNvPr>
          <p:cNvGrpSpPr/>
          <p:nvPr/>
        </p:nvGrpSpPr>
        <p:grpSpPr>
          <a:xfrm>
            <a:off x="4961808" y="2018025"/>
            <a:ext cx="5285004" cy="790735"/>
            <a:chOff x="4961808" y="2018025"/>
            <a:chExt cx="5285004" cy="790735"/>
          </a:xfrm>
        </p:grpSpPr>
        <p:grpSp>
          <p:nvGrpSpPr>
            <p:cNvPr id="16" name="Grupa 15">
              <a:extLst>
                <a:ext uri="{FF2B5EF4-FFF2-40B4-BE49-F238E27FC236}">
                  <a16:creationId xmlns:a16="http://schemas.microsoft.com/office/drawing/2014/main" id="{E840E7A0-84CC-67C9-4EC3-D1119FCEF82F}"/>
                </a:ext>
              </a:extLst>
            </p:cNvPr>
            <p:cNvGrpSpPr/>
            <p:nvPr/>
          </p:nvGrpSpPr>
          <p:grpSpPr>
            <a:xfrm>
              <a:off x="4961808" y="2040710"/>
              <a:ext cx="3735496" cy="717071"/>
              <a:chOff x="-2586498" y="3400441"/>
              <a:chExt cx="3915015" cy="751533"/>
            </a:xfrm>
          </p:grpSpPr>
          <p:pic>
            <p:nvPicPr>
              <p:cNvPr id="26" name="Picture 2">
                <a:extLst>
                  <a:ext uri="{FF2B5EF4-FFF2-40B4-BE49-F238E27FC236}">
                    <a16:creationId xmlns:a16="http://schemas.microsoft.com/office/drawing/2014/main" id="{A1D33D33-A136-14E1-F538-8B51E3869C5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2731" y="3436188"/>
                <a:ext cx="715786" cy="7157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Obraz 26">
                <a:extLst>
                  <a:ext uri="{FF2B5EF4-FFF2-40B4-BE49-F238E27FC236}">
                    <a16:creationId xmlns:a16="http://schemas.microsoft.com/office/drawing/2014/main" id="{DDAA8F37-3CAB-4808-A129-0278F20B9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961089" y="3400441"/>
                <a:ext cx="1035276" cy="745012"/>
              </a:xfrm>
              <a:prstGeom prst="rect">
                <a:avLst/>
              </a:prstGeom>
            </p:spPr>
          </p:pic>
          <p:pic>
            <p:nvPicPr>
              <p:cNvPr id="29" name="Obraz 28">
                <a:extLst>
                  <a:ext uri="{FF2B5EF4-FFF2-40B4-BE49-F238E27FC236}">
                    <a16:creationId xmlns:a16="http://schemas.microsoft.com/office/drawing/2014/main" id="{1989EBF9-69F2-2662-7D36-76163AAFBD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-2586498" y="3655667"/>
                <a:ext cx="1209001" cy="496307"/>
              </a:xfrm>
              <a:prstGeom prst="rect">
                <a:avLst/>
              </a:prstGeom>
            </p:spPr>
          </p:pic>
        </p:grpSp>
        <p:pic>
          <p:nvPicPr>
            <p:cNvPr id="3" name="Obraz 2" descr="Obraz zawierający tekst, zrzut ekranu, logo, Grafika&#10;&#10;Zawartość wygenerowana przez AI może być niepoprawna.">
              <a:extLst>
                <a:ext uri="{FF2B5EF4-FFF2-40B4-BE49-F238E27FC236}">
                  <a16:creationId xmlns:a16="http://schemas.microsoft.com/office/drawing/2014/main" id="{35627AB3-D4BE-7A91-7136-985465BFF03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66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79" t="16650" r="14570" b="16061"/>
            <a:stretch>
              <a:fillRect/>
            </a:stretch>
          </p:blipFill>
          <p:spPr>
            <a:xfrm>
              <a:off x="9264274" y="2018025"/>
              <a:ext cx="982538" cy="790735"/>
            </a:xfrm>
            <a:prstGeom prst="rect">
              <a:avLst/>
            </a:prstGeom>
          </p:spPr>
        </p:pic>
      </p:grpSp>
      <p:grpSp>
        <p:nvGrpSpPr>
          <p:cNvPr id="14" name="Grupa 13">
            <a:extLst>
              <a:ext uri="{FF2B5EF4-FFF2-40B4-BE49-F238E27FC236}">
                <a16:creationId xmlns:a16="http://schemas.microsoft.com/office/drawing/2014/main" id="{4D869C43-F2EE-00EE-E098-992E05B8C81A}"/>
              </a:ext>
            </a:extLst>
          </p:cNvPr>
          <p:cNvGrpSpPr/>
          <p:nvPr/>
        </p:nvGrpSpPr>
        <p:grpSpPr>
          <a:xfrm>
            <a:off x="636735" y="927474"/>
            <a:ext cx="3779139" cy="4951019"/>
            <a:chOff x="10610296" y="793204"/>
            <a:chExt cx="3779139" cy="4951019"/>
          </a:xfrm>
        </p:grpSpPr>
        <p:sp>
          <p:nvSpPr>
            <p:cNvPr id="15" name="pole tekstowe 14">
              <a:extLst>
                <a:ext uri="{FF2B5EF4-FFF2-40B4-BE49-F238E27FC236}">
                  <a16:creationId xmlns:a16="http://schemas.microsoft.com/office/drawing/2014/main" id="{CC63ABDE-373C-5422-AA9C-01489D3E302D}"/>
                </a:ext>
              </a:extLst>
            </p:cNvPr>
            <p:cNvSpPr txBox="1"/>
            <p:nvPr/>
          </p:nvSpPr>
          <p:spPr>
            <a:xfrm>
              <a:off x="10610296" y="793204"/>
              <a:ext cx="3779139" cy="4951019"/>
            </a:xfrm>
            <a:custGeom>
              <a:avLst/>
              <a:gdLst/>
              <a:ahLst/>
              <a:cxnLst/>
              <a:rect l="l" t="t" r="r" b="b"/>
              <a:pathLst>
                <a:path w="3779139" h="4951019">
                  <a:moveTo>
                    <a:pt x="2121865" y="0"/>
                  </a:moveTo>
                  <a:lnTo>
                    <a:pt x="3210534" y="0"/>
                  </a:lnTo>
                  <a:lnTo>
                    <a:pt x="3210534" y="3057983"/>
                  </a:lnTo>
                  <a:lnTo>
                    <a:pt x="3779139" y="3057983"/>
                  </a:lnTo>
                  <a:lnTo>
                    <a:pt x="3779139" y="3959428"/>
                  </a:lnTo>
                  <a:lnTo>
                    <a:pt x="3210534" y="3959428"/>
                  </a:lnTo>
                  <a:lnTo>
                    <a:pt x="3210534" y="4951019"/>
                  </a:lnTo>
                  <a:lnTo>
                    <a:pt x="2052523" y="4951019"/>
                  </a:lnTo>
                  <a:lnTo>
                    <a:pt x="2052523" y="3959428"/>
                  </a:lnTo>
                  <a:lnTo>
                    <a:pt x="0" y="3959428"/>
                  </a:lnTo>
                  <a:lnTo>
                    <a:pt x="0" y="3113456"/>
                  </a:lnTo>
                  <a:lnTo>
                    <a:pt x="2121865" y="0"/>
                  </a:lnTo>
                  <a:close/>
                  <a:moveTo>
                    <a:pt x="2052523" y="1428445"/>
                  </a:moveTo>
                  <a:cubicBezTo>
                    <a:pt x="2010918" y="1525524"/>
                    <a:pt x="1969312" y="1612202"/>
                    <a:pt x="1927708" y="1688478"/>
                  </a:cubicBezTo>
                  <a:cubicBezTo>
                    <a:pt x="1886102" y="1764754"/>
                    <a:pt x="1835251" y="1849121"/>
                    <a:pt x="1775155" y="1941576"/>
                  </a:cubicBezTo>
                  <a:lnTo>
                    <a:pt x="1033196" y="3057983"/>
                  </a:lnTo>
                  <a:lnTo>
                    <a:pt x="2052523" y="3057983"/>
                  </a:lnTo>
                  <a:lnTo>
                    <a:pt x="2052523" y="2343760"/>
                  </a:lnTo>
                  <a:cubicBezTo>
                    <a:pt x="2052523" y="2274418"/>
                    <a:pt x="2053679" y="2192363"/>
                    <a:pt x="2055990" y="2097596"/>
                  </a:cubicBezTo>
                  <a:cubicBezTo>
                    <a:pt x="2058301" y="2002829"/>
                    <a:pt x="2060613" y="1908061"/>
                    <a:pt x="2062924" y="1813294"/>
                  </a:cubicBezTo>
                  <a:cubicBezTo>
                    <a:pt x="2065236" y="1718526"/>
                    <a:pt x="2068703" y="1635316"/>
                    <a:pt x="2073326" y="1563662"/>
                  </a:cubicBezTo>
                  <a:cubicBezTo>
                    <a:pt x="2077948" y="1492009"/>
                    <a:pt x="2082571" y="1446937"/>
                    <a:pt x="2087194" y="1428445"/>
                  </a:cubicBezTo>
                  <a:lnTo>
                    <a:pt x="2052523" y="1428445"/>
                  </a:lnTo>
                  <a:close/>
                </a:path>
              </a:pathLst>
            </a:custGeom>
            <a:gradFill>
              <a:gsLst>
                <a:gs pos="30000">
                  <a:srgbClr val="095CBF"/>
                </a:gs>
                <a:gs pos="85000">
                  <a:srgbClr val="E41A26"/>
                </a:gs>
              </a:gsLst>
              <a:lin ang="3600000" scaled="0"/>
            </a:gra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pl-PL" sz="54600">
                <a:gradFill>
                  <a:gsLst>
                    <a:gs pos="30000">
                      <a:srgbClr val="095CBF"/>
                    </a:gs>
                    <a:gs pos="85000">
                      <a:srgbClr val="E41A26"/>
                    </a:gs>
                  </a:gsLst>
                  <a:lin ang="3600000" scaled="0"/>
                </a:gradFill>
                <a:latin typeface="Noto Sans ExtraBold" panose="020B0502040504020204" pitchFamily="34" charset="0"/>
                <a:ea typeface="Noto Sans ExtraBold" panose="020B0502040504020204" pitchFamily="34" charset="0"/>
                <a:cs typeface="Noto Sans ExtraBold" panose="020B0502040504020204" pitchFamily="34" charset="0"/>
              </a:endParaRPr>
            </a:p>
          </p:txBody>
        </p:sp>
        <p:sp>
          <p:nvSpPr>
            <p:cNvPr id="17" name="pole tekstowe 16">
              <a:extLst>
                <a:ext uri="{FF2B5EF4-FFF2-40B4-BE49-F238E27FC236}">
                  <a16:creationId xmlns:a16="http://schemas.microsoft.com/office/drawing/2014/main" id="{A0F90DFF-71EF-1B34-25B8-7AB5C83012AC}"/>
                </a:ext>
              </a:extLst>
            </p:cNvPr>
            <p:cNvSpPr txBox="1"/>
            <p:nvPr/>
          </p:nvSpPr>
          <p:spPr>
            <a:xfrm>
              <a:off x="11611593" y="4003838"/>
              <a:ext cx="26386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3600" b="1">
                  <a:solidFill>
                    <a:schemeClr val="bg1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mld</a:t>
              </a:r>
              <a:r>
                <a:rPr lang="pl-PL" sz="3600">
                  <a:solidFill>
                    <a:schemeClr val="bg1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PLN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971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28" grpId="0" animBg="1"/>
      <p:bldP spid="30" grpId="0" animBg="1"/>
      <p:bldP spid="31" grpId="0" animBg="1"/>
      <p:bldP spid="6" grpId="0" animBg="1"/>
      <p:bldP spid="8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4522BA-DB7E-8824-91E3-C060B485C6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>
            <a:extLst>
              <a:ext uri="{FF2B5EF4-FFF2-40B4-BE49-F238E27FC236}">
                <a16:creationId xmlns:a16="http://schemas.microsoft.com/office/drawing/2014/main" id="{9886E8D7-1F41-427F-7DA8-985F92A340D1}"/>
              </a:ext>
            </a:extLst>
          </p:cNvPr>
          <p:cNvGrpSpPr/>
          <p:nvPr/>
        </p:nvGrpSpPr>
        <p:grpSpPr>
          <a:xfrm>
            <a:off x="225778" y="3089646"/>
            <a:ext cx="11966222" cy="3768354"/>
            <a:chOff x="225778" y="2954532"/>
            <a:chExt cx="11966222" cy="3768354"/>
          </a:xfrm>
        </p:grpSpPr>
        <p:pic>
          <p:nvPicPr>
            <p:cNvPr id="10" name="Obraz 9" descr="Obraz zawierający szkic, rysowanie, budynek, Grafika liniowa&#10;&#10;Zawartość wygenerowana przez AI może być niepoprawna.">
              <a:extLst>
                <a:ext uri="{FF2B5EF4-FFF2-40B4-BE49-F238E27FC236}">
                  <a16:creationId xmlns:a16="http://schemas.microsoft.com/office/drawing/2014/main" id="{2BD1E5B8-7A3A-B326-7BB0-34FFE729EE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50000"/>
            </a:blip>
            <a:srcRect l="1630" t="6705" r="5388" b="23730"/>
            <a:stretch>
              <a:fillRect/>
            </a:stretch>
          </p:blipFill>
          <p:spPr>
            <a:xfrm>
              <a:off x="4460822" y="2954532"/>
              <a:ext cx="7731178" cy="3768354"/>
            </a:xfrm>
            <a:prstGeom prst="rect">
              <a:avLst/>
            </a:prstGeom>
          </p:spPr>
        </p:pic>
        <p:pic>
          <p:nvPicPr>
            <p:cNvPr id="11" name="Obraz 10" descr="Obraz zawierający Grafika, zrzut ekranu, projekt graficzny, design&#10;&#10;Zawartość wygenerowana przez AI może być niepoprawna.">
              <a:extLst>
                <a:ext uri="{FF2B5EF4-FFF2-40B4-BE49-F238E27FC236}">
                  <a16:creationId xmlns:a16="http://schemas.microsoft.com/office/drawing/2014/main" id="{237BA5C9-877C-A0F8-CE3E-464148F91C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alphaModFix amt="70000"/>
            </a:blip>
            <a:srcRect b="14354"/>
            <a:stretch>
              <a:fillRect/>
            </a:stretch>
          </p:blipFill>
          <p:spPr>
            <a:xfrm>
              <a:off x="225778" y="4472678"/>
              <a:ext cx="5078975" cy="2250208"/>
            </a:xfrm>
            <a:prstGeom prst="rect">
              <a:avLst/>
            </a:prstGeom>
          </p:spPr>
        </p:pic>
      </p:grpSp>
      <p:sp>
        <p:nvSpPr>
          <p:cNvPr id="13" name="Prostokąt 12">
            <a:extLst>
              <a:ext uri="{FF2B5EF4-FFF2-40B4-BE49-F238E27FC236}">
                <a16:creationId xmlns:a16="http://schemas.microsoft.com/office/drawing/2014/main" id="{239DC55B-7015-7D38-1997-22C721AF5684}"/>
              </a:ext>
            </a:extLst>
          </p:cNvPr>
          <p:cNvSpPr/>
          <p:nvPr/>
        </p:nvSpPr>
        <p:spPr>
          <a:xfrm>
            <a:off x="9755543" y="3446330"/>
            <a:ext cx="825918" cy="2114224"/>
          </a:xfrm>
          <a:prstGeom prst="rect">
            <a:avLst/>
          </a:prstGeom>
          <a:gradFill>
            <a:gsLst>
              <a:gs pos="0">
                <a:srgbClr val="F4F4F4"/>
              </a:gs>
              <a:gs pos="100000">
                <a:srgbClr val="F4F4F4">
                  <a:alpha val="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rostokąt: zaokrąglone rogi 27">
            <a:extLst>
              <a:ext uri="{FF2B5EF4-FFF2-40B4-BE49-F238E27FC236}">
                <a16:creationId xmlns:a16="http://schemas.microsoft.com/office/drawing/2014/main" id="{24C5A1C3-2FD3-9265-10A4-F233AB15B290}"/>
              </a:ext>
            </a:extLst>
          </p:cNvPr>
          <p:cNvSpPr/>
          <p:nvPr/>
        </p:nvSpPr>
        <p:spPr>
          <a:xfrm>
            <a:off x="1196241" y="1552926"/>
            <a:ext cx="213064" cy="213064"/>
          </a:xfrm>
          <a:prstGeom prst="roundRect">
            <a:avLst/>
          </a:prstGeom>
          <a:solidFill>
            <a:srgbClr val="095CB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rostokąt: zaokrąglone rogi 29">
            <a:extLst>
              <a:ext uri="{FF2B5EF4-FFF2-40B4-BE49-F238E27FC236}">
                <a16:creationId xmlns:a16="http://schemas.microsoft.com/office/drawing/2014/main" id="{3F6FAF65-4F0B-4468-6441-D4484BB6BEEF}"/>
              </a:ext>
            </a:extLst>
          </p:cNvPr>
          <p:cNvSpPr/>
          <p:nvPr/>
        </p:nvSpPr>
        <p:spPr>
          <a:xfrm>
            <a:off x="874483" y="1190846"/>
            <a:ext cx="155434" cy="155434"/>
          </a:xfrm>
          <a:prstGeom prst="roundRect">
            <a:avLst/>
          </a:prstGeom>
          <a:solidFill>
            <a:srgbClr val="4E478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rostokąt: zaokrąglone rogi 30">
            <a:extLst>
              <a:ext uri="{FF2B5EF4-FFF2-40B4-BE49-F238E27FC236}">
                <a16:creationId xmlns:a16="http://schemas.microsoft.com/office/drawing/2014/main" id="{FDA10513-FA62-74A5-3172-2B24147DE91A}"/>
              </a:ext>
            </a:extLst>
          </p:cNvPr>
          <p:cNvSpPr/>
          <p:nvPr/>
        </p:nvSpPr>
        <p:spPr>
          <a:xfrm>
            <a:off x="719049" y="2018026"/>
            <a:ext cx="155434" cy="155434"/>
          </a:xfrm>
          <a:prstGeom prst="roundRect">
            <a:avLst/>
          </a:prstGeom>
          <a:solidFill>
            <a:srgbClr val="E41A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id="{BC736F7B-D4D5-8A79-82DD-F841D789E3C6}"/>
              </a:ext>
            </a:extLst>
          </p:cNvPr>
          <p:cNvSpPr/>
          <p:nvPr/>
        </p:nvSpPr>
        <p:spPr>
          <a:xfrm>
            <a:off x="4656412" y="5167495"/>
            <a:ext cx="155434" cy="155434"/>
          </a:xfrm>
          <a:prstGeom prst="roundRect">
            <a:avLst/>
          </a:prstGeom>
          <a:solidFill>
            <a:srgbClr val="E41A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3B48CB5C-7A4B-498E-6D8F-1A1550075D6E}"/>
              </a:ext>
            </a:extLst>
          </p:cNvPr>
          <p:cNvSpPr/>
          <p:nvPr/>
        </p:nvSpPr>
        <p:spPr>
          <a:xfrm>
            <a:off x="4267910" y="5632201"/>
            <a:ext cx="242500" cy="242500"/>
          </a:xfrm>
          <a:prstGeom prst="roundRect">
            <a:avLst/>
          </a:prstGeom>
          <a:solidFill>
            <a:srgbClr val="61438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F6062EA6-4017-01B8-9AE3-D7CF012C6412}"/>
              </a:ext>
            </a:extLst>
          </p:cNvPr>
          <p:cNvSpPr txBox="1"/>
          <p:nvPr/>
        </p:nvSpPr>
        <p:spPr>
          <a:xfrm>
            <a:off x="4849324" y="3280138"/>
            <a:ext cx="66088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>
                <a:solidFill>
                  <a:srgbClr val="095CB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Szczegóły programu</a:t>
            </a:r>
          </a:p>
        </p:txBody>
      </p:sp>
      <p:grpSp>
        <p:nvGrpSpPr>
          <p:cNvPr id="5" name="Grupa 4">
            <a:extLst>
              <a:ext uri="{FF2B5EF4-FFF2-40B4-BE49-F238E27FC236}">
                <a16:creationId xmlns:a16="http://schemas.microsoft.com/office/drawing/2014/main" id="{3AFD76EA-3FA0-47E6-FD05-2345FA43B1F9}"/>
              </a:ext>
            </a:extLst>
          </p:cNvPr>
          <p:cNvGrpSpPr/>
          <p:nvPr/>
        </p:nvGrpSpPr>
        <p:grpSpPr>
          <a:xfrm>
            <a:off x="4961808" y="2018025"/>
            <a:ext cx="5285004" cy="790735"/>
            <a:chOff x="4961808" y="2018025"/>
            <a:chExt cx="5285004" cy="790735"/>
          </a:xfrm>
        </p:grpSpPr>
        <p:grpSp>
          <p:nvGrpSpPr>
            <p:cNvPr id="16" name="Grupa 15">
              <a:extLst>
                <a:ext uri="{FF2B5EF4-FFF2-40B4-BE49-F238E27FC236}">
                  <a16:creationId xmlns:a16="http://schemas.microsoft.com/office/drawing/2014/main" id="{129E781D-4EF1-4CF2-DB51-5DDB1395A2E0}"/>
                </a:ext>
              </a:extLst>
            </p:cNvPr>
            <p:cNvGrpSpPr/>
            <p:nvPr/>
          </p:nvGrpSpPr>
          <p:grpSpPr>
            <a:xfrm>
              <a:off x="4961808" y="2040710"/>
              <a:ext cx="3735496" cy="717071"/>
              <a:chOff x="-2586498" y="3400441"/>
              <a:chExt cx="3915015" cy="751533"/>
            </a:xfrm>
          </p:grpSpPr>
          <p:pic>
            <p:nvPicPr>
              <p:cNvPr id="26" name="Picture 2">
                <a:extLst>
                  <a:ext uri="{FF2B5EF4-FFF2-40B4-BE49-F238E27FC236}">
                    <a16:creationId xmlns:a16="http://schemas.microsoft.com/office/drawing/2014/main" id="{7E38710F-CB42-B657-85FF-1C0A2C6ACA9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2731" y="3436188"/>
                <a:ext cx="715786" cy="7157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Obraz 26">
                <a:extLst>
                  <a:ext uri="{FF2B5EF4-FFF2-40B4-BE49-F238E27FC236}">
                    <a16:creationId xmlns:a16="http://schemas.microsoft.com/office/drawing/2014/main" id="{1D78F76C-9DF8-1B5E-076C-005C5D07A0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961089" y="3400441"/>
                <a:ext cx="1035276" cy="745012"/>
              </a:xfrm>
              <a:prstGeom prst="rect">
                <a:avLst/>
              </a:prstGeom>
            </p:spPr>
          </p:pic>
          <p:pic>
            <p:nvPicPr>
              <p:cNvPr id="29" name="Obraz 28">
                <a:extLst>
                  <a:ext uri="{FF2B5EF4-FFF2-40B4-BE49-F238E27FC236}">
                    <a16:creationId xmlns:a16="http://schemas.microsoft.com/office/drawing/2014/main" id="{79CF87A0-0BF2-D113-3AC4-3F9E143F03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-2586498" y="3655667"/>
                <a:ext cx="1209001" cy="496307"/>
              </a:xfrm>
              <a:prstGeom prst="rect">
                <a:avLst/>
              </a:prstGeom>
            </p:spPr>
          </p:pic>
        </p:grpSp>
        <p:pic>
          <p:nvPicPr>
            <p:cNvPr id="3" name="Obraz 2" descr="Obraz zawierający tekst, zrzut ekranu, logo, Grafika&#10;&#10;Zawartość wygenerowana przez AI może być niepoprawna.">
              <a:extLst>
                <a:ext uri="{FF2B5EF4-FFF2-40B4-BE49-F238E27FC236}">
                  <a16:creationId xmlns:a16="http://schemas.microsoft.com/office/drawing/2014/main" id="{7AC283A3-A6E2-0B24-F7BF-A4D34C3EB6D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66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79" t="16650" r="14570" b="16061"/>
            <a:stretch>
              <a:fillRect/>
            </a:stretch>
          </p:blipFill>
          <p:spPr>
            <a:xfrm>
              <a:off x="9264274" y="2018025"/>
              <a:ext cx="982538" cy="790735"/>
            </a:xfrm>
            <a:prstGeom prst="rect">
              <a:avLst/>
            </a:prstGeom>
          </p:spPr>
        </p:pic>
      </p:grpSp>
      <p:grpSp>
        <p:nvGrpSpPr>
          <p:cNvPr id="14" name="Grupa 13">
            <a:extLst>
              <a:ext uri="{FF2B5EF4-FFF2-40B4-BE49-F238E27FC236}">
                <a16:creationId xmlns:a16="http://schemas.microsoft.com/office/drawing/2014/main" id="{493F06D7-4AA3-2A7F-57A9-67F4BFC3D283}"/>
              </a:ext>
            </a:extLst>
          </p:cNvPr>
          <p:cNvGrpSpPr/>
          <p:nvPr/>
        </p:nvGrpSpPr>
        <p:grpSpPr>
          <a:xfrm>
            <a:off x="636735" y="927474"/>
            <a:ext cx="3779139" cy="4951019"/>
            <a:chOff x="10610296" y="793204"/>
            <a:chExt cx="3779139" cy="4951019"/>
          </a:xfrm>
        </p:grpSpPr>
        <p:sp>
          <p:nvSpPr>
            <p:cNvPr id="15" name="pole tekstowe 14">
              <a:extLst>
                <a:ext uri="{FF2B5EF4-FFF2-40B4-BE49-F238E27FC236}">
                  <a16:creationId xmlns:a16="http://schemas.microsoft.com/office/drawing/2014/main" id="{72CEB91F-3AEB-A027-D42E-8298590D2428}"/>
                </a:ext>
              </a:extLst>
            </p:cNvPr>
            <p:cNvSpPr txBox="1"/>
            <p:nvPr/>
          </p:nvSpPr>
          <p:spPr>
            <a:xfrm>
              <a:off x="10610296" y="793204"/>
              <a:ext cx="3779139" cy="4951019"/>
            </a:xfrm>
            <a:custGeom>
              <a:avLst/>
              <a:gdLst/>
              <a:ahLst/>
              <a:cxnLst/>
              <a:rect l="l" t="t" r="r" b="b"/>
              <a:pathLst>
                <a:path w="3779139" h="4951019">
                  <a:moveTo>
                    <a:pt x="2121865" y="0"/>
                  </a:moveTo>
                  <a:lnTo>
                    <a:pt x="3210534" y="0"/>
                  </a:lnTo>
                  <a:lnTo>
                    <a:pt x="3210534" y="3057983"/>
                  </a:lnTo>
                  <a:lnTo>
                    <a:pt x="3779139" y="3057983"/>
                  </a:lnTo>
                  <a:lnTo>
                    <a:pt x="3779139" y="3959428"/>
                  </a:lnTo>
                  <a:lnTo>
                    <a:pt x="3210534" y="3959428"/>
                  </a:lnTo>
                  <a:lnTo>
                    <a:pt x="3210534" y="4951019"/>
                  </a:lnTo>
                  <a:lnTo>
                    <a:pt x="2052523" y="4951019"/>
                  </a:lnTo>
                  <a:lnTo>
                    <a:pt x="2052523" y="3959428"/>
                  </a:lnTo>
                  <a:lnTo>
                    <a:pt x="0" y="3959428"/>
                  </a:lnTo>
                  <a:lnTo>
                    <a:pt x="0" y="3113456"/>
                  </a:lnTo>
                  <a:lnTo>
                    <a:pt x="2121865" y="0"/>
                  </a:lnTo>
                  <a:close/>
                  <a:moveTo>
                    <a:pt x="2052523" y="1428445"/>
                  </a:moveTo>
                  <a:cubicBezTo>
                    <a:pt x="2010918" y="1525524"/>
                    <a:pt x="1969312" y="1612202"/>
                    <a:pt x="1927708" y="1688478"/>
                  </a:cubicBezTo>
                  <a:cubicBezTo>
                    <a:pt x="1886102" y="1764754"/>
                    <a:pt x="1835251" y="1849121"/>
                    <a:pt x="1775155" y="1941576"/>
                  </a:cubicBezTo>
                  <a:lnTo>
                    <a:pt x="1033196" y="3057983"/>
                  </a:lnTo>
                  <a:lnTo>
                    <a:pt x="2052523" y="3057983"/>
                  </a:lnTo>
                  <a:lnTo>
                    <a:pt x="2052523" y="2343760"/>
                  </a:lnTo>
                  <a:cubicBezTo>
                    <a:pt x="2052523" y="2274418"/>
                    <a:pt x="2053679" y="2192363"/>
                    <a:pt x="2055990" y="2097596"/>
                  </a:cubicBezTo>
                  <a:cubicBezTo>
                    <a:pt x="2058301" y="2002829"/>
                    <a:pt x="2060613" y="1908061"/>
                    <a:pt x="2062924" y="1813294"/>
                  </a:cubicBezTo>
                  <a:cubicBezTo>
                    <a:pt x="2065236" y="1718526"/>
                    <a:pt x="2068703" y="1635316"/>
                    <a:pt x="2073326" y="1563662"/>
                  </a:cubicBezTo>
                  <a:cubicBezTo>
                    <a:pt x="2077948" y="1492009"/>
                    <a:pt x="2082571" y="1446937"/>
                    <a:pt x="2087194" y="1428445"/>
                  </a:cubicBezTo>
                  <a:lnTo>
                    <a:pt x="2052523" y="1428445"/>
                  </a:lnTo>
                  <a:close/>
                </a:path>
              </a:pathLst>
            </a:custGeom>
            <a:gradFill>
              <a:gsLst>
                <a:gs pos="30000">
                  <a:srgbClr val="095CBF"/>
                </a:gs>
                <a:gs pos="85000">
                  <a:srgbClr val="E41A26"/>
                </a:gs>
              </a:gsLst>
              <a:lin ang="3600000" scaled="0"/>
            </a:gra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pl-PL" sz="54600">
                <a:gradFill>
                  <a:gsLst>
                    <a:gs pos="30000">
                      <a:srgbClr val="095CBF"/>
                    </a:gs>
                    <a:gs pos="85000">
                      <a:srgbClr val="E41A26"/>
                    </a:gs>
                  </a:gsLst>
                  <a:lin ang="3600000" scaled="0"/>
                </a:gradFill>
                <a:latin typeface="Noto Sans ExtraBold" panose="020B0502040504020204" pitchFamily="34" charset="0"/>
                <a:ea typeface="Noto Sans ExtraBold" panose="020B0502040504020204" pitchFamily="34" charset="0"/>
                <a:cs typeface="Noto Sans ExtraBold" panose="020B0502040504020204" pitchFamily="34" charset="0"/>
              </a:endParaRPr>
            </a:p>
          </p:txBody>
        </p:sp>
        <p:sp>
          <p:nvSpPr>
            <p:cNvPr id="17" name="pole tekstowe 16">
              <a:extLst>
                <a:ext uri="{FF2B5EF4-FFF2-40B4-BE49-F238E27FC236}">
                  <a16:creationId xmlns:a16="http://schemas.microsoft.com/office/drawing/2014/main" id="{8FBA9272-E2DD-4C53-5E10-4022670D6430}"/>
                </a:ext>
              </a:extLst>
            </p:cNvPr>
            <p:cNvSpPr txBox="1"/>
            <p:nvPr/>
          </p:nvSpPr>
          <p:spPr>
            <a:xfrm>
              <a:off x="11611593" y="4003838"/>
              <a:ext cx="26386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3600" b="1">
                  <a:solidFill>
                    <a:schemeClr val="bg1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mld</a:t>
              </a:r>
              <a:r>
                <a:rPr lang="pl-PL" sz="3600">
                  <a:solidFill>
                    <a:schemeClr val="bg1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PLN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471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  <p:bldP spid="31" grpId="0" animBg="1"/>
      <p:bldP spid="6" grpId="0" animBg="1"/>
      <p:bldP spid="8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E8792B-AA6E-10C8-D6D1-8469FC5A24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Obraz 27" descr="Obraz zawierający szkic, rysowanie, budynek, Grafika liniowa&#10;&#10;Zawartość wygenerowana przez AI może być niepoprawna.">
            <a:extLst>
              <a:ext uri="{FF2B5EF4-FFF2-40B4-BE49-F238E27FC236}">
                <a16:creationId xmlns:a16="http://schemas.microsoft.com/office/drawing/2014/main" id="{5F3E5999-5A80-0B1E-214A-AC281855E21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40000"/>
          </a:blip>
          <a:srcRect b="23641"/>
          <a:stretch>
            <a:fillRect/>
          </a:stretch>
        </p:blipFill>
        <p:spPr>
          <a:xfrm>
            <a:off x="-210139" y="3661908"/>
            <a:ext cx="6424342" cy="3196091"/>
          </a:xfrm>
          <a:prstGeom prst="rect">
            <a:avLst/>
          </a:prstGeom>
        </p:spPr>
      </p:pic>
      <p:grpSp>
        <p:nvGrpSpPr>
          <p:cNvPr id="2" name="Grupa 1">
            <a:extLst>
              <a:ext uri="{FF2B5EF4-FFF2-40B4-BE49-F238E27FC236}">
                <a16:creationId xmlns:a16="http://schemas.microsoft.com/office/drawing/2014/main" id="{89F6BE40-EA03-1A22-971C-7CC065CAFC3D}"/>
              </a:ext>
            </a:extLst>
          </p:cNvPr>
          <p:cNvGrpSpPr/>
          <p:nvPr/>
        </p:nvGrpSpPr>
        <p:grpSpPr>
          <a:xfrm>
            <a:off x="1261006" y="1530017"/>
            <a:ext cx="3131462" cy="4102502"/>
            <a:chOff x="10610296" y="793204"/>
            <a:chExt cx="3779139" cy="4951019"/>
          </a:xfrm>
        </p:grpSpPr>
        <p:sp>
          <p:nvSpPr>
            <p:cNvPr id="3" name="pole tekstowe 2">
              <a:extLst>
                <a:ext uri="{FF2B5EF4-FFF2-40B4-BE49-F238E27FC236}">
                  <a16:creationId xmlns:a16="http://schemas.microsoft.com/office/drawing/2014/main" id="{E409333B-15CA-57AB-4930-D3B033B17DBF}"/>
                </a:ext>
              </a:extLst>
            </p:cNvPr>
            <p:cNvSpPr txBox="1"/>
            <p:nvPr/>
          </p:nvSpPr>
          <p:spPr>
            <a:xfrm>
              <a:off x="10610296" y="793204"/>
              <a:ext cx="3779139" cy="4951019"/>
            </a:xfrm>
            <a:custGeom>
              <a:avLst/>
              <a:gdLst/>
              <a:ahLst/>
              <a:cxnLst/>
              <a:rect l="l" t="t" r="r" b="b"/>
              <a:pathLst>
                <a:path w="3779139" h="4951019">
                  <a:moveTo>
                    <a:pt x="2121865" y="0"/>
                  </a:moveTo>
                  <a:lnTo>
                    <a:pt x="3210534" y="0"/>
                  </a:lnTo>
                  <a:lnTo>
                    <a:pt x="3210534" y="3057983"/>
                  </a:lnTo>
                  <a:lnTo>
                    <a:pt x="3779139" y="3057983"/>
                  </a:lnTo>
                  <a:lnTo>
                    <a:pt x="3779139" y="3959428"/>
                  </a:lnTo>
                  <a:lnTo>
                    <a:pt x="3210534" y="3959428"/>
                  </a:lnTo>
                  <a:lnTo>
                    <a:pt x="3210534" y="4951019"/>
                  </a:lnTo>
                  <a:lnTo>
                    <a:pt x="2052523" y="4951019"/>
                  </a:lnTo>
                  <a:lnTo>
                    <a:pt x="2052523" y="3959428"/>
                  </a:lnTo>
                  <a:lnTo>
                    <a:pt x="0" y="3959428"/>
                  </a:lnTo>
                  <a:lnTo>
                    <a:pt x="0" y="3113456"/>
                  </a:lnTo>
                  <a:lnTo>
                    <a:pt x="2121865" y="0"/>
                  </a:lnTo>
                  <a:close/>
                  <a:moveTo>
                    <a:pt x="2052523" y="1428445"/>
                  </a:moveTo>
                  <a:cubicBezTo>
                    <a:pt x="2010918" y="1525524"/>
                    <a:pt x="1969312" y="1612202"/>
                    <a:pt x="1927708" y="1688478"/>
                  </a:cubicBezTo>
                  <a:cubicBezTo>
                    <a:pt x="1886102" y="1764754"/>
                    <a:pt x="1835251" y="1849121"/>
                    <a:pt x="1775155" y="1941576"/>
                  </a:cubicBezTo>
                  <a:lnTo>
                    <a:pt x="1033196" y="3057983"/>
                  </a:lnTo>
                  <a:lnTo>
                    <a:pt x="2052523" y="3057983"/>
                  </a:lnTo>
                  <a:lnTo>
                    <a:pt x="2052523" y="2343760"/>
                  </a:lnTo>
                  <a:cubicBezTo>
                    <a:pt x="2052523" y="2274418"/>
                    <a:pt x="2053679" y="2192363"/>
                    <a:pt x="2055990" y="2097596"/>
                  </a:cubicBezTo>
                  <a:cubicBezTo>
                    <a:pt x="2058301" y="2002829"/>
                    <a:pt x="2060613" y="1908061"/>
                    <a:pt x="2062924" y="1813294"/>
                  </a:cubicBezTo>
                  <a:cubicBezTo>
                    <a:pt x="2065236" y="1718526"/>
                    <a:pt x="2068703" y="1635316"/>
                    <a:pt x="2073326" y="1563662"/>
                  </a:cubicBezTo>
                  <a:cubicBezTo>
                    <a:pt x="2077948" y="1492009"/>
                    <a:pt x="2082571" y="1446937"/>
                    <a:pt x="2087194" y="1428445"/>
                  </a:cubicBezTo>
                  <a:lnTo>
                    <a:pt x="2052523" y="1428445"/>
                  </a:lnTo>
                  <a:close/>
                </a:path>
              </a:pathLst>
            </a:custGeom>
            <a:gradFill>
              <a:gsLst>
                <a:gs pos="30000">
                  <a:srgbClr val="095CBF"/>
                </a:gs>
                <a:gs pos="85000">
                  <a:srgbClr val="E41A26"/>
                </a:gs>
              </a:gsLst>
              <a:lin ang="3600000" scaled="0"/>
            </a:gra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pl-PL" sz="54600">
                <a:gradFill>
                  <a:gsLst>
                    <a:gs pos="30000">
                      <a:srgbClr val="095CBF"/>
                    </a:gs>
                    <a:gs pos="85000">
                      <a:srgbClr val="E41A26"/>
                    </a:gs>
                  </a:gsLst>
                  <a:lin ang="3600000" scaled="0"/>
                </a:gra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endParaRPr>
            </a:p>
          </p:txBody>
        </p:sp>
        <p:sp>
          <p:nvSpPr>
            <p:cNvPr id="8" name="pole tekstowe 7">
              <a:extLst>
                <a:ext uri="{FF2B5EF4-FFF2-40B4-BE49-F238E27FC236}">
                  <a16:creationId xmlns:a16="http://schemas.microsoft.com/office/drawing/2014/main" id="{DA56A33C-A68D-A414-7E35-051EE399958A}"/>
                </a:ext>
              </a:extLst>
            </p:cNvPr>
            <p:cNvSpPr txBox="1"/>
            <p:nvPr/>
          </p:nvSpPr>
          <p:spPr>
            <a:xfrm>
              <a:off x="11611594" y="3959099"/>
              <a:ext cx="2638601" cy="7800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3600" b="1" dirty="0">
                  <a:solidFill>
                    <a:schemeClr val="bg1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mld</a:t>
              </a:r>
              <a:r>
                <a:rPr lang="pl-PL" sz="3600" dirty="0">
                  <a:solidFill>
                    <a:schemeClr val="bg1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PLN</a:t>
              </a:r>
            </a:p>
          </p:txBody>
        </p:sp>
      </p:grpSp>
      <p:pic>
        <p:nvPicPr>
          <p:cNvPr id="10" name="Obraz 9" descr="Obraz zawierający czarne, ciemność&#10;&#10;Zawartość wygenerowana przez AI może być niepoprawna.">
            <a:extLst>
              <a:ext uri="{FF2B5EF4-FFF2-40B4-BE49-F238E27FC236}">
                <a16:creationId xmlns:a16="http://schemas.microsoft.com/office/drawing/2014/main" id="{FBAD9BDE-EDEA-44FA-0AE6-BE3C401BDDC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0000"/>
          </a:blip>
          <a:stretch>
            <a:fillRect/>
          </a:stretch>
        </p:blipFill>
        <p:spPr>
          <a:xfrm>
            <a:off x="4081390" y="2253130"/>
            <a:ext cx="2131282" cy="1984205"/>
          </a:xfrm>
          <a:prstGeom prst="rect">
            <a:avLst/>
          </a:prstGeom>
        </p:spPr>
      </p:pic>
      <p:sp>
        <p:nvSpPr>
          <p:cNvPr id="12" name="pole tekstowe 11">
            <a:extLst>
              <a:ext uri="{FF2B5EF4-FFF2-40B4-BE49-F238E27FC236}">
                <a16:creationId xmlns:a16="http://schemas.microsoft.com/office/drawing/2014/main" id="{9707DB0D-035E-ADF5-E542-E5621740B992}"/>
              </a:ext>
            </a:extLst>
          </p:cNvPr>
          <p:cNvSpPr txBox="1"/>
          <p:nvPr/>
        </p:nvSpPr>
        <p:spPr>
          <a:xfrm>
            <a:off x="6445959" y="2872292"/>
            <a:ext cx="4878616" cy="1264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pl-PL" sz="14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Połączony kapitał rozwojowy i prywatny będzie inwestowany przez doświadczone fundusze </a:t>
            </a:r>
            <a:br>
              <a:rPr lang="pl-PL" sz="14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l-PL" sz="14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Venture Capital i </a:t>
            </a:r>
            <a:r>
              <a:rPr lang="pl-PL" sz="1400" err="1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Private</a:t>
            </a:r>
            <a:r>
              <a:rPr lang="pl-PL" sz="14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Equity. Celem jest dalszy </a:t>
            </a:r>
            <a:br>
              <a:rPr lang="pl-PL" sz="14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l-PL" sz="14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rozwój gospodarczy Polski – napędzany </a:t>
            </a:r>
            <a:br>
              <a:rPr lang="pl-PL" sz="14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l-PL" sz="14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innowacyjnymi firmami, które przynoszą zyski. 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64913499-D730-AA96-EF9F-BC0F0763779D}"/>
              </a:ext>
            </a:extLst>
          </p:cNvPr>
          <p:cNvSpPr txBox="1"/>
          <p:nvPr/>
        </p:nvSpPr>
        <p:spPr>
          <a:xfrm>
            <a:off x="6445958" y="4937188"/>
            <a:ext cx="4707657" cy="790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pl-PL" sz="14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Fundusze sfinansowane z </a:t>
            </a:r>
            <a:r>
              <a:rPr lang="pl-PL" sz="1400" err="1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Innovate</a:t>
            </a:r>
            <a:r>
              <a:rPr lang="pl-PL" sz="14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PL </a:t>
            </a:r>
            <a:r>
              <a:rPr lang="pl-PL" sz="1400" err="1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FoF</a:t>
            </a:r>
            <a:r>
              <a:rPr lang="pl-PL" sz="14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otrzymają akredytację, która wprowadza nowy standard jakości </a:t>
            </a:r>
            <a:br>
              <a:rPr lang="pl-PL" sz="14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l-PL" sz="14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 sektorze inwestycyjnym.</a:t>
            </a:r>
            <a:endParaRPr lang="pl-PL" sz="1600">
              <a:solidFill>
                <a:schemeClr val="tx1">
                  <a:lumMod val="85000"/>
                  <a:lumOff val="15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7" name="Obraz 6" descr="Obraz zawierający czarne, ciemność&#10;&#10;Zawartość wygenerowana przez AI może być niepoprawna.">
            <a:extLst>
              <a:ext uri="{FF2B5EF4-FFF2-40B4-BE49-F238E27FC236}">
                <a16:creationId xmlns:a16="http://schemas.microsoft.com/office/drawing/2014/main" id="{E94506D9-F225-26BA-4205-90380AF9A6BE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3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62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59680">
            <a:off x="-125631" y="675436"/>
            <a:ext cx="4502345" cy="1855267"/>
          </a:xfrm>
          <a:prstGeom prst="rect">
            <a:avLst/>
          </a:prstGeom>
        </p:spPr>
      </p:pic>
      <p:sp>
        <p:nvSpPr>
          <p:cNvPr id="18" name="pole tekstowe 17">
            <a:extLst>
              <a:ext uri="{FF2B5EF4-FFF2-40B4-BE49-F238E27FC236}">
                <a16:creationId xmlns:a16="http://schemas.microsoft.com/office/drawing/2014/main" id="{0BE81F6A-CEE5-9397-5F2F-E90ECFFA8C17}"/>
              </a:ext>
            </a:extLst>
          </p:cNvPr>
          <p:cNvSpPr txBox="1"/>
          <p:nvPr/>
        </p:nvSpPr>
        <p:spPr>
          <a:xfrm rot="16200000">
            <a:off x="2987337" y="2502551"/>
            <a:ext cx="2505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>
                <a:solidFill>
                  <a:srgbClr val="614383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 FAZA </a:t>
            </a:r>
            <a:r>
              <a:rPr lang="pl-PL" sz="2000" dirty="0">
                <a:solidFill>
                  <a:srgbClr val="614383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PROGRAMU</a:t>
            </a:r>
            <a:endParaRPr lang="pl-PL" sz="1050" dirty="0">
              <a:solidFill>
                <a:srgbClr val="614383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734C8AE0-E0D7-EFC2-0919-D5F163306A02}"/>
              </a:ext>
            </a:extLst>
          </p:cNvPr>
          <p:cNvSpPr txBox="1"/>
          <p:nvPr/>
        </p:nvSpPr>
        <p:spPr>
          <a:xfrm>
            <a:off x="6445959" y="1457741"/>
            <a:ext cx="47076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 faza programu pozwoli </a:t>
            </a:r>
            <a:br>
              <a:rPr lang="pl-PL" sz="20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l-PL" sz="20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na sfinansowanie 250 polskich </a:t>
            </a:r>
            <a:br>
              <a:rPr lang="pl-PL" sz="20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l-PL" sz="20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firm na różnym etapie rozwoju: </a:t>
            </a:r>
            <a:br>
              <a:rPr lang="pl-PL" sz="20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l-PL" sz="2000">
                <a:solidFill>
                  <a:srgbClr val="095CB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od pomysłu po ekspansję</a:t>
            </a:r>
          </a:p>
        </p:txBody>
      </p:sp>
      <p:pic>
        <p:nvPicPr>
          <p:cNvPr id="22" name="Obraz 21" descr="Obraz zawierający czarne, ciemność&#10;&#10;Zawartość wygenerowana przez AI może być niepoprawna.">
            <a:extLst>
              <a:ext uri="{FF2B5EF4-FFF2-40B4-BE49-F238E27FC236}">
                <a16:creationId xmlns:a16="http://schemas.microsoft.com/office/drawing/2014/main" id="{58202AFE-903A-222F-DB3C-7D3A84E92866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30000"/>
          </a:blip>
          <a:srcRect l="28321" r="21733" b="61486"/>
          <a:stretch>
            <a:fillRect/>
          </a:stretch>
        </p:blipFill>
        <p:spPr>
          <a:xfrm>
            <a:off x="707591" y="2253130"/>
            <a:ext cx="2119146" cy="591944"/>
          </a:xfrm>
          <a:prstGeom prst="rect">
            <a:avLst/>
          </a:prstGeom>
        </p:spPr>
      </p:pic>
      <p:sp>
        <p:nvSpPr>
          <p:cNvPr id="23" name="pole tekstowe 22">
            <a:extLst>
              <a:ext uri="{FF2B5EF4-FFF2-40B4-BE49-F238E27FC236}">
                <a16:creationId xmlns:a16="http://schemas.microsoft.com/office/drawing/2014/main" id="{9AD9C0B7-E888-D529-46A0-BAF961D58EC4}"/>
              </a:ext>
            </a:extLst>
          </p:cNvPr>
          <p:cNvSpPr txBox="1"/>
          <p:nvPr/>
        </p:nvSpPr>
        <p:spPr>
          <a:xfrm>
            <a:off x="6445959" y="4407014"/>
            <a:ext cx="43319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>
                <a:solidFill>
                  <a:srgbClr val="E41A26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Akredytacja</a:t>
            </a:r>
          </a:p>
        </p:txBody>
      </p:sp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id="{470FA4B8-28CF-F93A-52D7-AD54AFABF174}"/>
              </a:ext>
            </a:extLst>
          </p:cNvPr>
          <p:cNvSpPr/>
          <p:nvPr/>
        </p:nvSpPr>
        <p:spPr>
          <a:xfrm>
            <a:off x="880703" y="3338321"/>
            <a:ext cx="213064" cy="213064"/>
          </a:xfrm>
          <a:prstGeom prst="roundRect">
            <a:avLst/>
          </a:prstGeom>
          <a:solidFill>
            <a:srgbClr val="61438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rostokąt: zaokrąglone rogi 20">
            <a:extLst>
              <a:ext uri="{FF2B5EF4-FFF2-40B4-BE49-F238E27FC236}">
                <a16:creationId xmlns:a16="http://schemas.microsoft.com/office/drawing/2014/main" id="{A08BF4FD-CBB0-67B7-C631-5014B36866AD}"/>
              </a:ext>
            </a:extLst>
          </p:cNvPr>
          <p:cNvSpPr/>
          <p:nvPr/>
        </p:nvSpPr>
        <p:spPr>
          <a:xfrm>
            <a:off x="525079" y="2902902"/>
            <a:ext cx="155434" cy="155434"/>
          </a:xfrm>
          <a:prstGeom prst="roundRect">
            <a:avLst/>
          </a:prstGeom>
          <a:solidFill>
            <a:srgbClr val="095CB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rostokąt: zaokrąglone rogi 23">
            <a:extLst>
              <a:ext uri="{FF2B5EF4-FFF2-40B4-BE49-F238E27FC236}">
                <a16:creationId xmlns:a16="http://schemas.microsoft.com/office/drawing/2014/main" id="{8CB39E10-3028-462A-A46D-847605BDE11B}"/>
              </a:ext>
            </a:extLst>
          </p:cNvPr>
          <p:cNvSpPr/>
          <p:nvPr/>
        </p:nvSpPr>
        <p:spPr>
          <a:xfrm>
            <a:off x="5056436" y="4546606"/>
            <a:ext cx="155434" cy="155434"/>
          </a:xfrm>
          <a:prstGeom prst="roundRect">
            <a:avLst/>
          </a:prstGeom>
          <a:solidFill>
            <a:srgbClr val="61438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rostokąt: zaokrąglone rogi 24">
            <a:extLst>
              <a:ext uri="{FF2B5EF4-FFF2-40B4-BE49-F238E27FC236}">
                <a16:creationId xmlns:a16="http://schemas.microsoft.com/office/drawing/2014/main" id="{4D1C011F-799D-9572-675D-BBD9E650A91F}"/>
              </a:ext>
            </a:extLst>
          </p:cNvPr>
          <p:cNvSpPr/>
          <p:nvPr/>
        </p:nvSpPr>
        <p:spPr>
          <a:xfrm>
            <a:off x="4667934" y="5011312"/>
            <a:ext cx="242500" cy="242500"/>
          </a:xfrm>
          <a:prstGeom prst="roundRect">
            <a:avLst/>
          </a:prstGeom>
          <a:solidFill>
            <a:srgbClr val="E41A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Prostokąt: zaokrąglone rogi 33">
            <a:extLst>
              <a:ext uri="{FF2B5EF4-FFF2-40B4-BE49-F238E27FC236}">
                <a16:creationId xmlns:a16="http://schemas.microsoft.com/office/drawing/2014/main" id="{163C5C85-BCFB-B29A-5795-6BBCA51BC388}"/>
              </a:ext>
            </a:extLst>
          </p:cNvPr>
          <p:cNvSpPr/>
          <p:nvPr/>
        </p:nvSpPr>
        <p:spPr>
          <a:xfrm>
            <a:off x="459850" y="3556323"/>
            <a:ext cx="155434" cy="155434"/>
          </a:xfrm>
          <a:prstGeom prst="roundRect">
            <a:avLst/>
          </a:prstGeom>
          <a:solidFill>
            <a:srgbClr val="E41A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00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" grpId="0"/>
      <p:bldP spid="18" grpId="0"/>
      <p:bldP spid="19" grpId="0"/>
      <p:bldP spid="23" grpId="0"/>
      <p:bldP spid="9" grpId="0" animBg="1"/>
      <p:bldP spid="21" grpId="0" animBg="1"/>
      <p:bldP spid="24" grpId="0" animBg="1"/>
      <p:bldP spid="25" grpId="0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CF52F5-9EBD-59A6-8D7B-61CA0382C1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>
            <a:extLst>
              <a:ext uri="{FF2B5EF4-FFF2-40B4-BE49-F238E27FC236}">
                <a16:creationId xmlns:a16="http://schemas.microsoft.com/office/drawing/2014/main" id="{F0E41B5E-7C7B-FBE1-225C-AA5654F74BDA}"/>
              </a:ext>
            </a:extLst>
          </p:cNvPr>
          <p:cNvGrpSpPr/>
          <p:nvPr/>
        </p:nvGrpSpPr>
        <p:grpSpPr>
          <a:xfrm>
            <a:off x="1261006" y="1530017"/>
            <a:ext cx="3131462" cy="4102502"/>
            <a:chOff x="10610296" y="793204"/>
            <a:chExt cx="3779139" cy="4951019"/>
          </a:xfrm>
        </p:grpSpPr>
        <p:sp>
          <p:nvSpPr>
            <p:cNvPr id="4" name="pole tekstowe 3">
              <a:extLst>
                <a:ext uri="{FF2B5EF4-FFF2-40B4-BE49-F238E27FC236}">
                  <a16:creationId xmlns:a16="http://schemas.microsoft.com/office/drawing/2014/main" id="{0B16B6AC-4CF6-235B-4D39-78C14061D06D}"/>
                </a:ext>
              </a:extLst>
            </p:cNvPr>
            <p:cNvSpPr txBox="1"/>
            <p:nvPr/>
          </p:nvSpPr>
          <p:spPr>
            <a:xfrm>
              <a:off x="10610296" y="793204"/>
              <a:ext cx="3779139" cy="4951019"/>
            </a:xfrm>
            <a:custGeom>
              <a:avLst/>
              <a:gdLst/>
              <a:ahLst/>
              <a:cxnLst/>
              <a:rect l="l" t="t" r="r" b="b"/>
              <a:pathLst>
                <a:path w="3779139" h="4951019">
                  <a:moveTo>
                    <a:pt x="2121865" y="0"/>
                  </a:moveTo>
                  <a:lnTo>
                    <a:pt x="3210534" y="0"/>
                  </a:lnTo>
                  <a:lnTo>
                    <a:pt x="3210534" y="3057983"/>
                  </a:lnTo>
                  <a:lnTo>
                    <a:pt x="3779139" y="3057983"/>
                  </a:lnTo>
                  <a:lnTo>
                    <a:pt x="3779139" y="3959428"/>
                  </a:lnTo>
                  <a:lnTo>
                    <a:pt x="3210534" y="3959428"/>
                  </a:lnTo>
                  <a:lnTo>
                    <a:pt x="3210534" y="4951019"/>
                  </a:lnTo>
                  <a:lnTo>
                    <a:pt x="2052523" y="4951019"/>
                  </a:lnTo>
                  <a:lnTo>
                    <a:pt x="2052523" y="3959428"/>
                  </a:lnTo>
                  <a:lnTo>
                    <a:pt x="0" y="3959428"/>
                  </a:lnTo>
                  <a:lnTo>
                    <a:pt x="0" y="3113456"/>
                  </a:lnTo>
                  <a:lnTo>
                    <a:pt x="2121865" y="0"/>
                  </a:lnTo>
                  <a:close/>
                  <a:moveTo>
                    <a:pt x="2052523" y="1428445"/>
                  </a:moveTo>
                  <a:cubicBezTo>
                    <a:pt x="2010918" y="1525524"/>
                    <a:pt x="1969312" y="1612202"/>
                    <a:pt x="1927708" y="1688478"/>
                  </a:cubicBezTo>
                  <a:cubicBezTo>
                    <a:pt x="1886102" y="1764754"/>
                    <a:pt x="1835251" y="1849121"/>
                    <a:pt x="1775155" y="1941576"/>
                  </a:cubicBezTo>
                  <a:lnTo>
                    <a:pt x="1033196" y="3057983"/>
                  </a:lnTo>
                  <a:lnTo>
                    <a:pt x="2052523" y="3057983"/>
                  </a:lnTo>
                  <a:lnTo>
                    <a:pt x="2052523" y="2343760"/>
                  </a:lnTo>
                  <a:cubicBezTo>
                    <a:pt x="2052523" y="2274418"/>
                    <a:pt x="2053679" y="2192363"/>
                    <a:pt x="2055990" y="2097596"/>
                  </a:cubicBezTo>
                  <a:cubicBezTo>
                    <a:pt x="2058301" y="2002829"/>
                    <a:pt x="2060613" y="1908061"/>
                    <a:pt x="2062924" y="1813294"/>
                  </a:cubicBezTo>
                  <a:cubicBezTo>
                    <a:pt x="2065236" y="1718526"/>
                    <a:pt x="2068703" y="1635316"/>
                    <a:pt x="2073326" y="1563662"/>
                  </a:cubicBezTo>
                  <a:cubicBezTo>
                    <a:pt x="2077948" y="1492009"/>
                    <a:pt x="2082571" y="1446937"/>
                    <a:pt x="2087194" y="1428445"/>
                  </a:cubicBezTo>
                  <a:lnTo>
                    <a:pt x="2052523" y="1428445"/>
                  </a:lnTo>
                  <a:close/>
                </a:path>
              </a:pathLst>
            </a:custGeom>
            <a:gradFill>
              <a:gsLst>
                <a:gs pos="30000">
                  <a:srgbClr val="095CBF"/>
                </a:gs>
                <a:gs pos="85000">
                  <a:srgbClr val="E41A26"/>
                </a:gs>
              </a:gsLst>
              <a:lin ang="3600000" scaled="0"/>
            </a:gra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pl-PL" sz="54600">
                <a:gradFill>
                  <a:gsLst>
                    <a:gs pos="30000">
                      <a:srgbClr val="095CBF"/>
                    </a:gs>
                    <a:gs pos="85000">
                      <a:srgbClr val="E41A26"/>
                    </a:gs>
                  </a:gsLst>
                  <a:lin ang="3600000" scaled="0"/>
                </a:gradFill>
                <a:latin typeface="Noto Sans ExtraBold" panose="020B0502040504020204" pitchFamily="34" charset="0"/>
                <a:ea typeface="Noto Sans ExtraBold" panose="020B0502040504020204" pitchFamily="34" charset="0"/>
                <a:cs typeface="Noto Sans ExtraBold" panose="020B0502040504020204" pitchFamily="34" charset="0"/>
              </a:endParaRPr>
            </a:p>
          </p:txBody>
        </p:sp>
        <p:sp>
          <p:nvSpPr>
            <p:cNvPr id="5" name="pole tekstowe 4">
              <a:extLst>
                <a:ext uri="{FF2B5EF4-FFF2-40B4-BE49-F238E27FC236}">
                  <a16:creationId xmlns:a16="http://schemas.microsoft.com/office/drawing/2014/main" id="{035C51C1-5773-FE34-E36C-C6FFB2CF244D}"/>
                </a:ext>
              </a:extLst>
            </p:cNvPr>
            <p:cNvSpPr txBox="1"/>
            <p:nvPr/>
          </p:nvSpPr>
          <p:spPr>
            <a:xfrm>
              <a:off x="11611594" y="3959099"/>
              <a:ext cx="2638601" cy="7800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3600" b="1" dirty="0">
                  <a:solidFill>
                    <a:schemeClr val="bg1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mld</a:t>
              </a:r>
              <a:r>
                <a:rPr lang="pl-PL" sz="3600" dirty="0">
                  <a:solidFill>
                    <a:schemeClr val="bg1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PLN</a:t>
              </a:r>
            </a:p>
          </p:txBody>
        </p:sp>
      </p:grpSp>
      <p:sp>
        <p:nvSpPr>
          <p:cNvPr id="34" name="pole tekstowe 33">
            <a:extLst>
              <a:ext uri="{FF2B5EF4-FFF2-40B4-BE49-F238E27FC236}">
                <a16:creationId xmlns:a16="http://schemas.microsoft.com/office/drawing/2014/main" id="{FAC7D12F-16BE-F1B7-BFCE-FD8ED4E39C05}"/>
              </a:ext>
            </a:extLst>
          </p:cNvPr>
          <p:cNvSpPr txBox="1"/>
          <p:nvPr/>
        </p:nvSpPr>
        <p:spPr>
          <a:xfrm>
            <a:off x="6445958" y="2535357"/>
            <a:ext cx="5220963" cy="890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pl-PL" sz="16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Nowy kapitał na inwestycje w fundusze </a:t>
            </a:r>
            <a:r>
              <a:rPr lang="pl-PL" sz="1600" err="1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Private</a:t>
            </a:r>
            <a:r>
              <a:rPr lang="pl-PL" sz="16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Equity, </a:t>
            </a:r>
            <a:r>
              <a:rPr lang="pl-PL" sz="1600" err="1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Private</a:t>
            </a:r>
            <a:r>
              <a:rPr lang="pl-PL" sz="16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pl-PL" sz="1600" err="1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Debt</a:t>
            </a:r>
            <a:r>
              <a:rPr lang="pl-PL" sz="16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i Venture Capital, angażujący partnerów instytucjonalnych.</a:t>
            </a:r>
          </a:p>
        </p:txBody>
      </p:sp>
      <p:sp>
        <p:nvSpPr>
          <p:cNvPr id="36" name="pole tekstowe 35">
            <a:extLst>
              <a:ext uri="{FF2B5EF4-FFF2-40B4-BE49-F238E27FC236}">
                <a16:creationId xmlns:a16="http://schemas.microsoft.com/office/drawing/2014/main" id="{05B3EA27-5986-17C3-3798-2B4DE069AE0F}"/>
              </a:ext>
            </a:extLst>
          </p:cNvPr>
          <p:cNvSpPr txBox="1"/>
          <p:nvPr/>
        </p:nvSpPr>
        <p:spPr>
          <a:xfrm>
            <a:off x="6445958" y="1561334"/>
            <a:ext cx="33073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err="1">
                <a:solidFill>
                  <a:srgbClr val="E41A26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Innovate</a:t>
            </a:r>
            <a:r>
              <a:rPr lang="pl-PL" sz="3200">
                <a:solidFill>
                  <a:srgbClr val="E41A26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PL </a:t>
            </a:r>
            <a:r>
              <a:rPr lang="pl-PL" sz="3200" err="1">
                <a:solidFill>
                  <a:srgbClr val="E41A26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FoF</a:t>
            </a:r>
            <a:endParaRPr lang="pl-PL" sz="3200">
              <a:solidFill>
                <a:srgbClr val="E41A26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44" name="pole tekstowe 43">
            <a:extLst>
              <a:ext uri="{FF2B5EF4-FFF2-40B4-BE49-F238E27FC236}">
                <a16:creationId xmlns:a16="http://schemas.microsoft.com/office/drawing/2014/main" id="{B1601481-F2A0-7197-769C-D80C3F11DC51}"/>
              </a:ext>
            </a:extLst>
          </p:cNvPr>
          <p:cNvSpPr txBox="1"/>
          <p:nvPr/>
        </p:nvSpPr>
        <p:spPr>
          <a:xfrm>
            <a:off x="6457198" y="4907857"/>
            <a:ext cx="5067417" cy="61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pl-PL" sz="16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Zwiększenie skali dotychczasowych inwestycji </a:t>
            </a:r>
            <a:br>
              <a:rPr lang="pl-PL" sz="16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l-PL" sz="1600">
                <a:solidFill>
                  <a:schemeClr val="tx1">
                    <a:lumMod val="85000"/>
                    <a:lumOff val="1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 fundusze Venture Capital w Polsce.</a:t>
            </a:r>
          </a:p>
        </p:txBody>
      </p:sp>
      <p:sp>
        <p:nvSpPr>
          <p:cNvPr id="45" name="pole tekstowe 44">
            <a:extLst>
              <a:ext uri="{FF2B5EF4-FFF2-40B4-BE49-F238E27FC236}">
                <a16:creationId xmlns:a16="http://schemas.microsoft.com/office/drawing/2014/main" id="{94755B81-40CF-6DAE-0FDB-54108D52FFBD}"/>
              </a:ext>
            </a:extLst>
          </p:cNvPr>
          <p:cNvSpPr txBox="1"/>
          <p:nvPr/>
        </p:nvSpPr>
        <p:spPr>
          <a:xfrm>
            <a:off x="6445959" y="3930076"/>
            <a:ext cx="39821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err="1">
                <a:solidFill>
                  <a:srgbClr val="095CB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Future</a:t>
            </a:r>
            <a:r>
              <a:rPr lang="pl-PL" sz="3200">
                <a:solidFill>
                  <a:srgbClr val="095CB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Tech Poland</a:t>
            </a:r>
          </a:p>
        </p:txBody>
      </p:sp>
      <p:pic>
        <p:nvPicPr>
          <p:cNvPr id="58" name="Obraz 57" descr="Obraz zawierający czarne, ciemność&#10;&#10;Zawartość wygenerowana przez AI może być niepoprawna.">
            <a:extLst>
              <a:ext uri="{FF2B5EF4-FFF2-40B4-BE49-F238E27FC236}">
                <a16:creationId xmlns:a16="http://schemas.microsoft.com/office/drawing/2014/main" id="{AC8D0B6A-5C4F-E226-0CC3-F38C94F6AE1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0000"/>
          </a:blip>
          <a:stretch>
            <a:fillRect/>
          </a:stretch>
        </p:blipFill>
        <p:spPr>
          <a:xfrm>
            <a:off x="4081390" y="2253130"/>
            <a:ext cx="2131282" cy="1984205"/>
          </a:xfrm>
          <a:prstGeom prst="rect">
            <a:avLst/>
          </a:prstGeom>
        </p:spPr>
      </p:pic>
      <p:pic>
        <p:nvPicPr>
          <p:cNvPr id="61" name="Obraz 60" descr="Obraz zawierający czarne, ciemność&#10;&#10;Zawartość wygenerowana przez AI może być niepoprawna.">
            <a:extLst>
              <a:ext uri="{FF2B5EF4-FFF2-40B4-BE49-F238E27FC236}">
                <a16:creationId xmlns:a16="http://schemas.microsoft.com/office/drawing/2014/main" id="{11C31006-D38F-62A5-9541-300F9EE67DE4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2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59680">
            <a:off x="-125631" y="675436"/>
            <a:ext cx="4502345" cy="1855267"/>
          </a:xfrm>
          <a:prstGeom prst="rect">
            <a:avLst/>
          </a:prstGeom>
        </p:spPr>
      </p:pic>
      <p:pic>
        <p:nvPicPr>
          <p:cNvPr id="63" name="Obraz 62" descr="Obraz zawierający czarne, ciemność&#10;&#10;Zawartość wygenerowana przez AI może być niepoprawna.">
            <a:extLst>
              <a:ext uri="{FF2B5EF4-FFF2-40B4-BE49-F238E27FC236}">
                <a16:creationId xmlns:a16="http://schemas.microsoft.com/office/drawing/2014/main" id="{7B68B738-FB67-B469-5577-4DAD3FE15EA9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30000"/>
          </a:blip>
          <a:srcRect l="28321" r="21733" b="61486"/>
          <a:stretch>
            <a:fillRect/>
          </a:stretch>
        </p:blipFill>
        <p:spPr>
          <a:xfrm>
            <a:off x="707591" y="2253130"/>
            <a:ext cx="2119146" cy="591944"/>
          </a:xfrm>
          <a:prstGeom prst="rect">
            <a:avLst/>
          </a:prstGeom>
        </p:spPr>
      </p:pic>
      <p:sp>
        <p:nvSpPr>
          <p:cNvPr id="65" name="Prostokąt: zaokrąglone rogi 64">
            <a:extLst>
              <a:ext uri="{FF2B5EF4-FFF2-40B4-BE49-F238E27FC236}">
                <a16:creationId xmlns:a16="http://schemas.microsoft.com/office/drawing/2014/main" id="{312C55D3-435D-8406-0D98-CB081809A6F8}"/>
              </a:ext>
            </a:extLst>
          </p:cNvPr>
          <p:cNvSpPr/>
          <p:nvPr/>
        </p:nvSpPr>
        <p:spPr>
          <a:xfrm>
            <a:off x="880703" y="3338321"/>
            <a:ext cx="213064" cy="213064"/>
          </a:xfrm>
          <a:prstGeom prst="roundRect">
            <a:avLst/>
          </a:prstGeom>
          <a:solidFill>
            <a:srgbClr val="61438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Prostokąt: zaokrąglone rogi 65">
            <a:extLst>
              <a:ext uri="{FF2B5EF4-FFF2-40B4-BE49-F238E27FC236}">
                <a16:creationId xmlns:a16="http://schemas.microsoft.com/office/drawing/2014/main" id="{A3CC8615-067C-8D21-508F-CB553DF7E468}"/>
              </a:ext>
            </a:extLst>
          </p:cNvPr>
          <p:cNvSpPr/>
          <p:nvPr/>
        </p:nvSpPr>
        <p:spPr>
          <a:xfrm>
            <a:off x="525079" y="2902902"/>
            <a:ext cx="155434" cy="155434"/>
          </a:xfrm>
          <a:prstGeom prst="roundRect">
            <a:avLst/>
          </a:prstGeom>
          <a:solidFill>
            <a:srgbClr val="095CB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Prostokąt: zaokrąglone rogi 66">
            <a:extLst>
              <a:ext uri="{FF2B5EF4-FFF2-40B4-BE49-F238E27FC236}">
                <a16:creationId xmlns:a16="http://schemas.microsoft.com/office/drawing/2014/main" id="{D8364E81-4E56-B0B0-0368-A3A9C5FE8F38}"/>
              </a:ext>
            </a:extLst>
          </p:cNvPr>
          <p:cNvSpPr/>
          <p:nvPr/>
        </p:nvSpPr>
        <p:spPr>
          <a:xfrm>
            <a:off x="5056436" y="4546606"/>
            <a:ext cx="155434" cy="155434"/>
          </a:xfrm>
          <a:prstGeom prst="roundRect">
            <a:avLst/>
          </a:prstGeom>
          <a:solidFill>
            <a:srgbClr val="61438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Prostokąt: zaokrąglone rogi 67">
            <a:extLst>
              <a:ext uri="{FF2B5EF4-FFF2-40B4-BE49-F238E27FC236}">
                <a16:creationId xmlns:a16="http://schemas.microsoft.com/office/drawing/2014/main" id="{81B3EC58-4CC6-B882-92C5-8DEF6A3E551B}"/>
              </a:ext>
            </a:extLst>
          </p:cNvPr>
          <p:cNvSpPr/>
          <p:nvPr/>
        </p:nvSpPr>
        <p:spPr>
          <a:xfrm>
            <a:off x="4667934" y="5011312"/>
            <a:ext cx="242500" cy="242500"/>
          </a:xfrm>
          <a:prstGeom prst="roundRect">
            <a:avLst/>
          </a:prstGeom>
          <a:solidFill>
            <a:srgbClr val="E41A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Obraz 1" descr="Obraz zawierający Grafika, zrzut ekranu, projekt graficzny, design&#10;&#10;Zawartość wygenerowana przez AI może być niepoprawna.">
            <a:extLst>
              <a:ext uri="{FF2B5EF4-FFF2-40B4-BE49-F238E27FC236}">
                <a16:creationId xmlns:a16="http://schemas.microsoft.com/office/drawing/2014/main" id="{F6EBC44E-8129-5F8F-646F-4F215232ACEC}"/>
              </a:ext>
            </a:extLst>
          </p:cNvPr>
          <p:cNvPicPr>
            <a:picLocks noChangeAspect="1"/>
          </p:cNvPicPr>
          <p:nvPr/>
        </p:nvPicPr>
        <p:blipFill>
          <a:blip r:embed="rId7">
            <a:grayscl/>
          </a:blip>
          <a:stretch>
            <a:fillRect/>
          </a:stretch>
        </p:blipFill>
        <p:spPr>
          <a:xfrm>
            <a:off x="626783" y="4237335"/>
            <a:ext cx="5161532" cy="2670032"/>
          </a:xfrm>
          <a:prstGeom prst="rect">
            <a:avLst/>
          </a:prstGeom>
        </p:spPr>
      </p:pic>
      <p:grpSp>
        <p:nvGrpSpPr>
          <p:cNvPr id="24" name="Grupa 23">
            <a:extLst>
              <a:ext uri="{FF2B5EF4-FFF2-40B4-BE49-F238E27FC236}">
                <a16:creationId xmlns:a16="http://schemas.microsoft.com/office/drawing/2014/main" id="{329D9BCB-0806-D14F-DB44-22F3B04DB4A5}"/>
              </a:ext>
            </a:extLst>
          </p:cNvPr>
          <p:cNvGrpSpPr/>
          <p:nvPr/>
        </p:nvGrpSpPr>
        <p:grpSpPr>
          <a:xfrm>
            <a:off x="6462417" y="2102306"/>
            <a:ext cx="5112877" cy="391151"/>
            <a:chOff x="6462417" y="2102306"/>
            <a:chExt cx="5112877" cy="391151"/>
          </a:xfrm>
        </p:grpSpPr>
        <p:pic>
          <p:nvPicPr>
            <p:cNvPr id="41" name="Obraz 48">
              <a:extLst>
                <a:ext uri="{FF2B5EF4-FFF2-40B4-BE49-F238E27FC236}">
                  <a16:creationId xmlns:a16="http://schemas.microsoft.com/office/drawing/2014/main" id="{80E6AE18-484D-14D9-F828-F68C3505C92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9319" y="2111494"/>
              <a:ext cx="1535975" cy="381963"/>
            </a:xfrm>
            <a:prstGeom prst="rect">
              <a:avLst/>
            </a:prstGeom>
          </p:spPr>
        </p:pic>
        <p:sp>
          <p:nvSpPr>
            <p:cNvPr id="43" name="pole tekstowe 42">
              <a:extLst>
                <a:ext uri="{FF2B5EF4-FFF2-40B4-BE49-F238E27FC236}">
                  <a16:creationId xmlns:a16="http://schemas.microsoft.com/office/drawing/2014/main" id="{B6F95987-267A-05E1-1753-7E0176BD7748}"/>
                </a:ext>
              </a:extLst>
            </p:cNvPr>
            <p:cNvSpPr txBox="1"/>
            <p:nvPr/>
          </p:nvSpPr>
          <p:spPr>
            <a:xfrm>
              <a:off x="6462417" y="2102306"/>
              <a:ext cx="34002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>
                  <a:solidFill>
                    <a:srgbClr val="614383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2,4 mld PLN </a:t>
              </a:r>
              <a:r>
                <a:rPr lang="pl-PL" sz="1200">
                  <a:solidFill>
                    <a:srgbClr val="614383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+ kolejne środki w fazie II</a:t>
              </a:r>
              <a:endParaRPr lang="pl-PL">
                <a:solidFill>
                  <a:srgbClr val="614383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endParaRPr>
            </a:p>
          </p:txBody>
        </p:sp>
        <p:cxnSp>
          <p:nvCxnSpPr>
            <p:cNvPr id="70" name="Łącznik prosty 69">
              <a:extLst>
                <a:ext uri="{FF2B5EF4-FFF2-40B4-BE49-F238E27FC236}">
                  <a16:creationId xmlns:a16="http://schemas.microsoft.com/office/drawing/2014/main" id="{728FE221-B713-918B-D99E-565DCF86A23D}"/>
                </a:ext>
              </a:extLst>
            </p:cNvPr>
            <p:cNvCxnSpPr>
              <a:cxnSpLocks/>
            </p:cNvCxnSpPr>
            <p:nvPr/>
          </p:nvCxnSpPr>
          <p:spPr>
            <a:xfrm>
              <a:off x="9955080" y="2138343"/>
              <a:ext cx="0" cy="296344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Prostokąt: zaokrąglone rogi 72">
            <a:extLst>
              <a:ext uri="{FF2B5EF4-FFF2-40B4-BE49-F238E27FC236}">
                <a16:creationId xmlns:a16="http://schemas.microsoft.com/office/drawing/2014/main" id="{E8A2CA6F-9160-4237-8D5F-6B98B2E6EF51}"/>
              </a:ext>
            </a:extLst>
          </p:cNvPr>
          <p:cNvSpPr/>
          <p:nvPr/>
        </p:nvSpPr>
        <p:spPr>
          <a:xfrm>
            <a:off x="459850" y="3556323"/>
            <a:ext cx="155434" cy="155434"/>
          </a:xfrm>
          <a:prstGeom prst="roundRect">
            <a:avLst/>
          </a:prstGeom>
          <a:solidFill>
            <a:srgbClr val="E41A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upa 6">
            <a:extLst>
              <a:ext uri="{FF2B5EF4-FFF2-40B4-BE49-F238E27FC236}">
                <a16:creationId xmlns:a16="http://schemas.microsoft.com/office/drawing/2014/main" id="{64587880-6EC4-721C-3B3E-B3F48D14C1A4}"/>
              </a:ext>
            </a:extLst>
          </p:cNvPr>
          <p:cNvGrpSpPr/>
          <p:nvPr/>
        </p:nvGrpSpPr>
        <p:grpSpPr>
          <a:xfrm>
            <a:off x="6457198" y="4470883"/>
            <a:ext cx="4130795" cy="370964"/>
            <a:chOff x="6457198" y="4470883"/>
            <a:chExt cx="4130795" cy="370964"/>
          </a:xfrm>
        </p:grpSpPr>
        <p:grpSp>
          <p:nvGrpSpPr>
            <p:cNvPr id="25" name="Grupa 24">
              <a:extLst>
                <a:ext uri="{FF2B5EF4-FFF2-40B4-BE49-F238E27FC236}">
                  <a16:creationId xmlns:a16="http://schemas.microsoft.com/office/drawing/2014/main" id="{0C907CB2-873D-8ECF-15BD-A2C9504AAD38}"/>
                </a:ext>
              </a:extLst>
            </p:cNvPr>
            <p:cNvGrpSpPr/>
            <p:nvPr/>
          </p:nvGrpSpPr>
          <p:grpSpPr>
            <a:xfrm>
              <a:off x="6457198" y="4472515"/>
              <a:ext cx="3482642" cy="369332"/>
              <a:chOff x="6457198" y="4472515"/>
              <a:chExt cx="3482642" cy="369332"/>
            </a:xfrm>
          </p:grpSpPr>
          <p:sp>
            <p:nvSpPr>
              <p:cNvPr id="47" name="pole tekstowe 46">
                <a:extLst>
                  <a:ext uri="{FF2B5EF4-FFF2-40B4-BE49-F238E27FC236}">
                    <a16:creationId xmlns:a16="http://schemas.microsoft.com/office/drawing/2014/main" id="{5DACB18C-D2AC-1A79-35DF-DDA95E650482}"/>
                  </a:ext>
                </a:extLst>
              </p:cNvPr>
              <p:cNvSpPr txBox="1"/>
              <p:nvPr/>
            </p:nvSpPr>
            <p:spPr>
              <a:xfrm>
                <a:off x="6457198" y="4472515"/>
                <a:ext cx="1518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>
                    <a:solidFill>
                      <a:srgbClr val="614383"/>
                    </a:solidFill>
                    <a:latin typeface="Noto Sans" panose="020B0502040504020204" pitchFamily="34" charset="0"/>
                    <a:ea typeface="Noto Sans" panose="020B0502040504020204" pitchFamily="34" charset="0"/>
                    <a:cs typeface="Noto Sans" panose="020B0502040504020204" pitchFamily="34" charset="0"/>
                  </a:rPr>
                  <a:t>1,5 mld PLN</a:t>
                </a:r>
              </a:p>
            </p:txBody>
          </p:sp>
          <p:cxnSp>
            <p:nvCxnSpPr>
              <p:cNvPr id="72" name="Łącznik prosty 71">
                <a:extLst>
                  <a:ext uri="{FF2B5EF4-FFF2-40B4-BE49-F238E27FC236}">
                    <a16:creationId xmlns:a16="http://schemas.microsoft.com/office/drawing/2014/main" id="{F5285301-1816-D8C1-4B63-291113E61F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39840" y="4490264"/>
                <a:ext cx="0" cy="296344"/>
              </a:xfrm>
              <a:prstGeom prst="line">
                <a:avLst/>
              </a:prstGeom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" name="Obraz 5" descr="Obraz zawierający tekst, zrzut ekranu, logo, Grafika&#10;&#10;Zawartość wygenerowana przez AI może być niepoprawna.">
              <a:extLst>
                <a:ext uri="{FF2B5EF4-FFF2-40B4-BE49-F238E27FC236}">
                  <a16:creationId xmlns:a16="http://schemas.microsoft.com/office/drawing/2014/main" id="{F1C84D64-2F53-BED3-E05E-095441784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66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79" t="16650" r="14570" b="16061"/>
            <a:stretch>
              <a:fillRect/>
            </a:stretch>
          </p:blipFill>
          <p:spPr>
            <a:xfrm>
              <a:off x="10178470" y="4470883"/>
              <a:ext cx="409523" cy="329579"/>
            </a:xfrm>
            <a:prstGeom prst="rect">
              <a:avLst/>
            </a:prstGeom>
          </p:spPr>
        </p:pic>
      </p:grpSp>
      <p:sp>
        <p:nvSpPr>
          <p:cNvPr id="8" name="pole tekstowe 7">
            <a:extLst>
              <a:ext uri="{FF2B5EF4-FFF2-40B4-BE49-F238E27FC236}">
                <a16:creationId xmlns:a16="http://schemas.microsoft.com/office/drawing/2014/main" id="{7B27033D-539D-345E-2B88-EC74211557E3}"/>
              </a:ext>
            </a:extLst>
          </p:cNvPr>
          <p:cNvSpPr txBox="1"/>
          <p:nvPr/>
        </p:nvSpPr>
        <p:spPr>
          <a:xfrm rot="16200000">
            <a:off x="2987337" y="2502551"/>
            <a:ext cx="2505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>
                <a:solidFill>
                  <a:srgbClr val="614383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 FAZA </a:t>
            </a:r>
            <a:r>
              <a:rPr lang="pl-PL" sz="2000" dirty="0">
                <a:solidFill>
                  <a:srgbClr val="614383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PROGRAMU</a:t>
            </a:r>
            <a:endParaRPr lang="pl-PL" sz="1050" dirty="0">
              <a:solidFill>
                <a:srgbClr val="614383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42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  <p:bldP spid="44" grpId="0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D631B-FC9E-E7D5-C935-89F73E693D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C1546D76-2D78-47C1-B700-FE2F6E5AD6C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018" y="1023"/>
          <a:ext cx="963" cy="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25" imgH="424" progId="TCLayout.ActiveDocument.1">
                  <p:embed/>
                </p:oleObj>
              </mc:Choice>
              <mc:Fallback>
                <p:oleObj name="think-cell Slide" r:id="rId4" imgW="425" imgH="424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1546D76-2D78-47C1-B700-FE2F6E5AD6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18" y="1023"/>
                        <a:ext cx="963" cy="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Wykres 10">
            <a:extLst>
              <a:ext uri="{FF2B5EF4-FFF2-40B4-BE49-F238E27FC236}">
                <a16:creationId xmlns:a16="http://schemas.microsoft.com/office/drawing/2014/main" id="{7875A660-E569-30F9-9895-8DD823E2FC85}"/>
              </a:ext>
            </a:extLst>
          </p:cNvPr>
          <p:cNvGraphicFramePr/>
          <p:nvPr/>
        </p:nvGraphicFramePr>
        <p:xfrm>
          <a:off x="847497" y="1693084"/>
          <a:ext cx="10665871" cy="3989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42" name="Grupa 41">
            <a:extLst>
              <a:ext uri="{FF2B5EF4-FFF2-40B4-BE49-F238E27FC236}">
                <a16:creationId xmlns:a16="http://schemas.microsoft.com/office/drawing/2014/main" id="{F9A03AE4-A8B3-6D7A-1542-11BDE25DBE09}"/>
              </a:ext>
            </a:extLst>
          </p:cNvPr>
          <p:cNvGrpSpPr/>
          <p:nvPr/>
        </p:nvGrpSpPr>
        <p:grpSpPr>
          <a:xfrm>
            <a:off x="421737" y="1806315"/>
            <a:ext cx="246221" cy="3780162"/>
            <a:chOff x="421737" y="1806315"/>
            <a:chExt cx="246221" cy="3780162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14D0383C-5057-18F7-ADB0-13276911C42C}"/>
                </a:ext>
              </a:extLst>
            </p:cNvPr>
            <p:cNvCxnSpPr>
              <a:cxnSpLocks/>
            </p:cNvCxnSpPr>
            <p:nvPr/>
          </p:nvCxnSpPr>
          <p:spPr>
            <a:xfrm>
              <a:off x="547325" y="1806315"/>
              <a:ext cx="0" cy="3780162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pole tekstowe 24">
              <a:extLst>
                <a:ext uri="{FF2B5EF4-FFF2-40B4-BE49-F238E27FC236}">
                  <a16:creationId xmlns:a16="http://schemas.microsoft.com/office/drawing/2014/main" id="{F9066728-5E19-1E0E-2127-30E9EA1F4533}"/>
                </a:ext>
              </a:extLst>
            </p:cNvPr>
            <p:cNvSpPr txBox="1"/>
            <p:nvPr/>
          </p:nvSpPr>
          <p:spPr>
            <a:xfrm rot="16200000">
              <a:off x="-883478" y="3573286"/>
              <a:ext cx="285665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08000" tIns="0" rIns="108000" bIns="0" rtlCol="0">
              <a:spAutoFit/>
            </a:bodyPr>
            <a:lstStyle/>
            <a:p>
              <a:pPr algn="ctr" defTabSz="554492"/>
              <a:r>
                <a:rPr lang="pl-PL" sz="1600" dirty="0">
                  <a:solidFill>
                    <a:schemeClr val="bg1">
                      <a:lumMod val="50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Kwota inwestycji  (mld PLN)</a:t>
              </a:r>
            </a:p>
          </p:txBody>
        </p:sp>
      </p:grpSp>
      <p:grpSp>
        <p:nvGrpSpPr>
          <p:cNvPr id="43" name="Grupa 42">
            <a:extLst>
              <a:ext uri="{FF2B5EF4-FFF2-40B4-BE49-F238E27FC236}">
                <a16:creationId xmlns:a16="http://schemas.microsoft.com/office/drawing/2014/main" id="{D642466B-813F-CD3A-B87A-5D3C00A31E39}"/>
              </a:ext>
            </a:extLst>
          </p:cNvPr>
          <p:cNvGrpSpPr/>
          <p:nvPr/>
        </p:nvGrpSpPr>
        <p:grpSpPr>
          <a:xfrm>
            <a:off x="979843" y="5572050"/>
            <a:ext cx="10635959" cy="853930"/>
            <a:chOff x="979843" y="5572050"/>
            <a:chExt cx="10635959" cy="853930"/>
          </a:xfrm>
        </p:grpSpPr>
        <p:sp>
          <p:nvSpPr>
            <p:cNvPr id="24" name="pole tekstowe 1">
              <a:extLst>
                <a:ext uri="{FF2B5EF4-FFF2-40B4-BE49-F238E27FC236}">
                  <a16:creationId xmlns:a16="http://schemas.microsoft.com/office/drawing/2014/main" id="{12108367-BBF5-A837-1E6B-7AB6A95DF86B}"/>
                </a:ext>
              </a:extLst>
            </p:cNvPr>
            <p:cNvSpPr txBox="1"/>
            <p:nvPr/>
          </p:nvSpPr>
          <p:spPr>
            <a:xfrm>
              <a:off x="3420830" y="5785064"/>
              <a:ext cx="877940" cy="240663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554492"/>
              <a:endParaRPr lang="pl-PL" sz="66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pole tekstowe 26">
              <a:extLst>
                <a:ext uri="{FF2B5EF4-FFF2-40B4-BE49-F238E27FC236}">
                  <a16:creationId xmlns:a16="http://schemas.microsoft.com/office/drawing/2014/main" id="{32C9E399-F90C-C70B-17BE-57EC41486495}"/>
                </a:ext>
              </a:extLst>
            </p:cNvPr>
            <p:cNvSpPr txBox="1"/>
            <p:nvPr/>
          </p:nvSpPr>
          <p:spPr>
            <a:xfrm>
              <a:off x="979843" y="5572050"/>
              <a:ext cx="5950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pl-PL"/>
              </a:defPPr>
              <a:lvl1pPr marL="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1400" err="1">
                  <a:solidFill>
                    <a:srgbClr val="095CBF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Seed</a:t>
              </a:r>
              <a:endParaRPr lang="pl-PL" sz="1400">
                <a:solidFill>
                  <a:srgbClr val="095CB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endParaRPr>
            </a:p>
          </p:txBody>
        </p:sp>
        <p:sp>
          <p:nvSpPr>
            <p:cNvPr id="14" name="pole tekstowe 26">
              <a:extLst>
                <a:ext uri="{FF2B5EF4-FFF2-40B4-BE49-F238E27FC236}">
                  <a16:creationId xmlns:a16="http://schemas.microsoft.com/office/drawing/2014/main" id="{32C9E399-F90C-C70B-17BE-57EC41486495}"/>
                </a:ext>
              </a:extLst>
            </p:cNvPr>
            <p:cNvSpPr txBox="1"/>
            <p:nvPr/>
          </p:nvSpPr>
          <p:spPr>
            <a:xfrm>
              <a:off x="7528556" y="5619470"/>
              <a:ext cx="8242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pl-PL"/>
              </a:defPPr>
              <a:lvl1pPr marL="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1400" err="1">
                  <a:solidFill>
                    <a:srgbClr val="92335F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Growth</a:t>
              </a:r>
              <a:endParaRPr lang="pl-PL" sz="1400">
                <a:solidFill>
                  <a:srgbClr val="92335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endParaRPr>
            </a:p>
          </p:txBody>
        </p:sp>
        <p:sp>
          <p:nvSpPr>
            <p:cNvPr id="15" name="pole tekstowe 26">
              <a:extLst>
                <a:ext uri="{FF2B5EF4-FFF2-40B4-BE49-F238E27FC236}">
                  <a16:creationId xmlns:a16="http://schemas.microsoft.com/office/drawing/2014/main" id="{32C9E399-F90C-C70B-17BE-57EC41486495}"/>
                </a:ext>
              </a:extLst>
            </p:cNvPr>
            <p:cNvSpPr txBox="1"/>
            <p:nvPr/>
          </p:nvSpPr>
          <p:spPr>
            <a:xfrm>
              <a:off x="4191187" y="5600981"/>
              <a:ext cx="9621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pl-PL"/>
              </a:defPPr>
              <a:lvl1pPr marL="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1400">
                  <a:solidFill>
                    <a:srgbClr val="4E478F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Seria A/B</a:t>
              </a:r>
            </a:p>
          </p:txBody>
        </p:sp>
        <p:sp>
          <p:nvSpPr>
            <p:cNvPr id="17" name="pole tekstowe 26">
              <a:extLst>
                <a:ext uri="{FF2B5EF4-FFF2-40B4-BE49-F238E27FC236}">
                  <a16:creationId xmlns:a16="http://schemas.microsoft.com/office/drawing/2014/main" id="{32C9E399-F90C-C70B-17BE-57EC41486495}"/>
                </a:ext>
              </a:extLst>
            </p:cNvPr>
            <p:cNvSpPr txBox="1"/>
            <p:nvPr/>
          </p:nvSpPr>
          <p:spPr>
            <a:xfrm>
              <a:off x="1063623" y="5600981"/>
              <a:ext cx="1847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pl-PL"/>
              </a:defPPr>
              <a:lvl1pPr marL="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1400">
                <a:solidFill>
                  <a:srgbClr val="095CB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endParaRP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8FEBF4F5-D2F8-6CF4-5365-0CE5BFB7C3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4285" y="6302869"/>
              <a:ext cx="10409083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pole tekstowe 24">
              <a:extLst>
                <a:ext uri="{FF2B5EF4-FFF2-40B4-BE49-F238E27FC236}">
                  <a16:creationId xmlns:a16="http://schemas.microsoft.com/office/drawing/2014/main" id="{9927489F-8803-9733-14E7-D93B16AD0D77}"/>
                </a:ext>
              </a:extLst>
            </p:cNvPr>
            <p:cNvSpPr txBox="1"/>
            <p:nvPr/>
          </p:nvSpPr>
          <p:spPr>
            <a:xfrm>
              <a:off x="5360353" y="6179759"/>
              <a:ext cx="146260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44000" tIns="0" rIns="144000" bIns="0" rtlCol="0">
              <a:spAutoFit/>
            </a:bodyPr>
            <a:lstStyle/>
            <a:p>
              <a:pPr algn="ctr" defTabSz="554492"/>
              <a:r>
                <a:rPr lang="pl-PL" sz="1600" dirty="0" err="1">
                  <a:solidFill>
                    <a:schemeClr val="bg1">
                      <a:lumMod val="50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Stage</a:t>
              </a:r>
              <a:r>
                <a:rPr lang="pl-PL" sz="1600" dirty="0">
                  <a:solidFill>
                    <a:schemeClr val="bg1">
                      <a:lumMod val="50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rynku</a:t>
              </a:r>
            </a:p>
          </p:txBody>
        </p:sp>
        <p:sp>
          <p:nvSpPr>
            <p:cNvPr id="4" name="pole tekstowe 26">
              <a:extLst>
                <a:ext uri="{FF2B5EF4-FFF2-40B4-BE49-F238E27FC236}">
                  <a16:creationId xmlns:a16="http://schemas.microsoft.com/office/drawing/2014/main" id="{7F5F629A-8B05-6DB3-D6CD-C78EA5B71F0D}"/>
                </a:ext>
              </a:extLst>
            </p:cNvPr>
            <p:cNvSpPr txBox="1"/>
            <p:nvPr/>
          </p:nvSpPr>
          <p:spPr>
            <a:xfrm>
              <a:off x="10817185" y="5600981"/>
              <a:ext cx="7986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pl-PL"/>
              </a:defPPr>
              <a:lvl1pPr marL="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1400" err="1">
                  <a:solidFill>
                    <a:srgbClr val="E41A26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Buyout</a:t>
              </a:r>
              <a:endParaRPr lang="pl-PL" sz="1400">
                <a:solidFill>
                  <a:srgbClr val="E41A26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endParaRPr>
            </a:p>
          </p:txBody>
        </p:sp>
      </p:grpSp>
      <p:pic>
        <p:nvPicPr>
          <p:cNvPr id="20" name="Graphic 19">
            <a:extLst>
              <a:ext uri="{FF2B5EF4-FFF2-40B4-BE49-F238E27FC236}">
                <a16:creationId xmlns:a16="http://schemas.microsoft.com/office/drawing/2014/main" id="{208055A6-489F-4D11-95A5-E2D78F6C41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924530" y="1081573"/>
            <a:ext cx="2604026" cy="58976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2FC01B4-E01B-9D2A-0550-B4C5E41A7741}"/>
              </a:ext>
            </a:extLst>
          </p:cNvPr>
          <p:cNvSpPr/>
          <p:nvPr/>
        </p:nvSpPr>
        <p:spPr>
          <a:xfrm>
            <a:off x="8224464" y="4118631"/>
            <a:ext cx="2135521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pl-PL" sz="2000" err="1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Innovate</a:t>
            </a:r>
            <a:r>
              <a:rPr lang="pl-PL" sz="200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PL FoF</a:t>
            </a:r>
            <a:endParaRPr lang="pl-PL" sz="2400">
              <a:solidFill>
                <a:schemeClr val="bg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44" name="Rectangle 30">
            <a:extLst>
              <a:ext uri="{FF2B5EF4-FFF2-40B4-BE49-F238E27FC236}">
                <a16:creationId xmlns:a16="http://schemas.microsoft.com/office/drawing/2014/main" id="{C393DBFB-AC0F-C1B1-6D9D-2AB15B9834D7}"/>
              </a:ext>
            </a:extLst>
          </p:cNvPr>
          <p:cNvSpPr/>
          <p:nvPr/>
        </p:nvSpPr>
        <p:spPr>
          <a:xfrm>
            <a:off x="3276805" y="4924668"/>
            <a:ext cx="2557111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pl-PL" sz="2000" err="1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Future</a:t>
            </a:r>
            <a:r>
              <a:rPr lang="pl-PL" sz="200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Tech Poland</a:t>
            </a:r>
            <a:endParaRPr lang="pl-PL" sz="2400">
              <a:solidFill>
                <a:schemeClr val="bg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81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2" grpId="0">
        <p:bldAsOne/>
      </p:bldGraphic>
      <p:bldP spid="5" grpId="0"/>
      <p:bldP spid="4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8aa1b81f-739f-4c2f-8b4e-939f15219af5}" enabled="1" method="Standard" siteId="{0d2b6bbb-a69c-41e8-9ef1-c035572bd00e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503</Words>
  <Application>Microsoft Office PowerPoint</Application>
  <PresentationFormat>Panoramiczny</PresentationFormat>
  <Paragraphs>99</Paragraphs>
  <Slides>13</Slides>
  <Notes>10</Notes>
  <HiddenSlides>0</HiddenSlides>
  <MMClips>0</MMClips>
  <ScaleCrop>false</ScaleCrop>
  <HeadingPairs>
    <vt:vector size="8" baseType="variant">
      <vt:variant>
        <vt:lpstr>Używane czcionki</vt:lpstr>
      </vt:variant>
      <vt:variant>
        <vt:i4>9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24" baseType="lpstr">
      <vt:lpstr>Calibri</vt:lpstr>
      <vt:lpstr>Noto Sans Medium</vt:lpstr>
      <vt:lpstr>Noto Sans Bold</vt:lpstr>
      <vt:lpstr>Arial</vt:lpstr>
      <vt:lpstr>Aptos</vt:lpstr>
      <vt:lpstr>Noto Sans</vt:lpstr>
      <vt:lpstr>Calibri Light</vt:lpstr>
      <vt:lpstr>Noto Sans Light</vt:lpstr>
      <vt:lpstr>Noto Sans ExtraBold</vt:lpstr>
      <vt:lpstr>Motyw pakietu Office</vt:lpstr>
      <vt:lpstr>think-cell Slide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Maciej Polak</dc:creator>
  <cp:lastModifiedBy>Maria Zajkowska</cp:lastModifiedBy>
  <cp:revision>14</cp:revision>
  <dcterms:created xsi:type="dcterms:W3CDTF">2025-10-27T19:10:46Z</dcterms:created>
  <dcterms:modified xsi:type="dcterms:W3CDTF">2025-11-14T15:05:16Z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HeaderLocations">
    <vt:lpwstr>Motyw pakietu Office:3</vt:lpwstr>
  </property>
  <property fmtid="{D5CDD505-2E9C-101B-9397-08002B2CF9AE}" pid="3" name="ClassificationContentMarkingHeaderText">
    <vt:lpwstr>Informacja wewnętrzna</vt:lpwstr>
  </property>
</Properties>
</file>