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34" r:id="rId2"/>
    <p:sldId id="337" r:id="rId3"/>
    <p:sldId id="284" r:id="rId4"/>
    <p:sldId id="335" r:id="rId5"/>
    <p:sldId id="336" r:id="rId6"/>
    <p:sldId id="2134809688" r:id="rId7"/>
    <p:sldId id="2134809686" r:id="rId8"/>
    <p:sldId id="2134809687" r:id="rId9"/>
    <p:sldId id="339" r:id="rId10"/>
    <p:sldId id="340" r:id="rId11"/>
    <p:sldId id="688" r:id="rId12"/>
    <p:sldId id="2134809547" r:id="rId13"/>
    <p:sldId id="2134809553" r:id="rId14"/>
    <p:sldId id="2134809554" r:id="rId15"/>
    <p:sldId id="2134809555" r:id="rId16"/>
    <p:sldId id="2134809556" r:id="rId17"/>
    <p:sldId id="687" r:id="rId18"/>
    <p:sldId id="2134809690" r:id="rId19"/>
    <p:sldId id="686" r:id="rId20"/>
    <p:sldId id="685" r:id="rId21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7FBE818-2457-E644-8ABB-4EB9E0DECF99}" name="Michał Plewnia" initials="MP" userId="S::michal.plewnia@pfrventures.pl::d1691228-c26f-44dc-a128-f07428ad2d1e" providerId="AD"/>
  <p188:author id="{2AB34434-94B2-AA57-1B9F-B93599943F42}" name="Maria Godlewska" initials="MG" userId="S::maria.godlewska@pfrventures.pl::7af2a6ef-1ff4-465e-a4b9-400d3c9b0be2" providerId="AD"/>
  <p188:author id="{4203C499-6C17-41E5-5CC4-8F5078ACA8D4}" name="Jarosław Więckowski" initials="JW" userId="S::jaroslaw.wieckowski@pfrventures.pl::2bc0fb80-bbc1-4dc8-8a86-9ecc5c6fa923" providerId="AD"/>
  <p188:author id="{C22487E7-4B26-D88E-11B3-D4521E2E4B71}" name="Piotr Marszałek" initials="PM" userId="S::piotr.marszalek@pfrventures.pl::0c34ba20-7636-49fe-b7e7-eadb61a8be8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C11F"/>
    <a:srgbClr val="31942B"/>
    <a:srgbClr val="3B9136"/>
    <a:srgbClr val="94C11E"/>
    <a:srgbClr val="339933"/>
    <a:srgbClr val="308B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AC4CB1-18E5-48DB-82B5-B2CD52AB19FC}" v="19" dt="2024-01-29T17:33:26.411"/>
  </p1510:revLst>
</p1510:revInfo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iotr Marszałek" userId="0c34ba20-7636-49fe-b7e7-eadb61a8be88" providerId="ADAL" clId="{65AC4CB1-18E5-48DB-82B5-B2CD52AB19FC}"/>
    <pc:docChg chg="undo custSel modSld">
      <pc:chgData name="Piotr Marszałek" userId="0c34ba20-7636-49fe-b7e7-eadb61a8be88" providerId="ADAL" clId="{65AC4CB1-18E5-48DB-82B5-B2CD52AB19FC}" dt="2024-01-30T10:55:52.649" v="189" actId="20577"/>
      <pc:docMkLst>
        <pc:docMk/>
      </pc:docMkLst>
      <pc:sldChg chg="modSp mod">
        <pc:chgData name="Piotr Marszałek" userId="0c34ba20-7636-49fe-b7e7-eadb61a8be88" providerId="ADAL" clId="{65AC4CB1-18E5-48DB-82B5-B2CD52AB19FC}" dt="2024-01-29T17:27:20.485" v="2"/>
        <pc:sldMkLst>
          <pc:docMk/>
          <pc:sldMk cId="2034622981" sldId="339"/>
        </pc:sldMkLst>
        <pc:spChg chg="mod">
          <ac:chgData name="Piotr Marszałek" userId="0c34ba20-7636-49fe-b7e7-eadb61a8be88" providerId="ADAL" clId="{65AC4CB1-18E5-48DB-82B5-B2CD52AB19FC}" dt="2024-01-29T17:27:20.485" v="2"/>
          <ac:spMkLst>
            <pc:docMk/>
            <pc:sldMk cId="2034622981" sldId="339"/>
            <ac:spMk id="3" creationId="{00000000-0000-0000-0000-000000000000}"/>
          </ac:spMkLst>
        </pc:spChg>
      </pc:sldChg>
      <pc:sldChg chg="modSp mod">
        <pc:chgData name="Piotr Marszałek" userId="0c34ba20-7636-49fe-b7e7-eadb61a8be88" providerId="ADAL" clId="{65AC4CB1-18E5-48DB-82B5-B2CD52AB19FC}" dt="2024-01-29T17:33:47.070" v="155"/>
        <pc:sldMkLst>
          <pc:docMk/>
          <pc:sldMk cId="895164630" sldId="340"/>
        </pc:sldMkLst>
        <pc:spChg chg="mod">
          <ac:chgData name="Piotr Marszałek" userId="0c34ba20-7636-49fe-b7e7-eadb61a8be88" providerId="ADAL" clId="{65AC4CB1-18E5-48DB-82B5-B2CD52AB19FC}" dt="2024-01-29T17:33:47.070" v="155"/>
          <ac:spMkLst>
            <pc:docMk/>
            <pc:sldMk cId="895164630" sldId="340"/>
            <ac:spMk id="7" creationId="{0A41C6AD-1091-CB7C-9F34-365860329EEC}"/>
          </ac:spMkLst>
        </pc:spChg>
        <pc:graphicFrameChg chg="mod modGraphic">
          <ac:chgData name="Piotr Marszałek" userId="0c34ba20-7636-49fe-b7e7-eadb61a8be88" providerId="ADAL" clId="{65AC4CB1-18E5-48DB-82B5-B2CD52AB19FC}" dt="2024-01-29T17:33:26.411" v="154"/>
          <ac:graphicFrameMkLst>
            <pc:docMk/>
            <pc:sldMk cId="895164630" sldId="340"/>
            <ac:graphicFrameMk id="5" creationId="{04502FBD-3AF6-513A-7791-529C50828E52}"/>
          </ac:graphicFrameMkLst>
        </pc:graphicFrameChg>
      </pc:sldChg>
      <pc:sldChg chg="modSp mod">
        <pc:chgData name="Piotr Marszałek" userId="0c34ba20-7636-49fe-b7e7-eadb61a8be88" providerId="ADAL" clId="{65AC4CB1-18E5-48DB-82B5-B2CD52AB19FC}" dt="2024-01-30T10:55:45.181" v="188" actId="20577"/>
        <pc:sldMkLst>
          <pc:docMk/>
          <pc:sldMk cId="3680783021" sldId="685"/>
        </pc:sldMkLst>
        <pc:spChg chg="mod">
          <ac:chgData name="Piotr Marszałek" userId="0c34ba20-7636-49fe-b7e7-eadb61a8be88" providerId="ADAL" clId="{65AC4CB1-18E5-48DB-82B5-B2CD52AB19FC}" dt="2024-01-29T17:33:55.649" v="161" actId="20577"/>
          <ac:spMkLst>
            <pc:docMk/>
            <pc:sldMk cId="3680783021" sldId="685"/>
            <ac:spMk id="10" creationId="{634174C0-A174-22D8-22EE-28DC7CBB3E48}"/>
          </ac:spMkLst>
        </pc:spChg>
        <pc:spChg chg="mod">
          <ac:chgData name="Piotr Marszałek" userId="0c34ba20-7636-49fe-b7e7-eadb61a8be88" providerId="ADAL" clId="{65AC4CB1-18E5-48DB-82B5-B2CD52AB19FC}" dt="2024-01-30T10:55:45.181" v="188" actId="20577"/>
          <ac:spMkLst>
            <pc:docMk/>
            <pc:sldMk cId="3680783021" sldId="685"/>
            <ac:spMk id="11" creationId="{B622160F-67C3-FBBD-6F2C-BC4CF4EFA079}"/>
          </ac:spMkLst>
        </pc:spChg>
      </pc:sldChg>
      <pc:sldChg chg="modSp mod">
        <pc:chgData name="Piotr Marszałek" userId="0c34ba20-7636-49fe-b7e7-eadb61a8be88" providerId="ADAL" clId="{65AC4CB1-18E5-48DB-82B5-B2CD52AB19FC}" dt="2024-01-30T10:16:27.631" v="173" actId="20577"/>
        <pc:sldMkLst>
          <pc:docMk/>
          <pc:sldMk cId="4054534271" sldId="2134809547"/>
        </pc:sldMkLst>
        <pc:spChg chg="mod">
          <ac:chgData name="Piotr Marszałek" userId="0c34ba20-7636-49fe-b7e7-eadb61a8be88" providerId="ADAL" clId="{65AC4CB1-18E5-48DB-82B5-B2CD52AB19FC}" dt="2024-01-30T10:16:09.748" v="164" actId="14100"/>
          <ac:spMkLst>
            <pc:docMk/>
            <pc:sldMk cId="4054534271" sldId="2134809547"/>
            <ac:spMk id="21" creationId="{8C6E2194-79F1-A616-A8CC-6D3EBCD11C50}"/>
          </ac:spMkLst>
        </pc:spChg>
        <pc:spChg chg="mod">
          <ac:chgData name="Piotr Marszałek" userId="0c34ba20-7636-49fe-b7e7-eadb61a8be88" providerId="ADAL" clId="{65AC4CB1-18E5-48DB-82B5-B2CD52AB19FC}" dt="2024-01-30T10:15:47.827" v="162"/>
          <ac:spMkLst>
            <pc:docMk/>
            <pc:sldMk cId="4054534271" sldId="2134809547"/>
            <ac:spMk id="24" creationId="{E3AF0ACE-894B-986D-74AC-71A95CE73584}"/>
          </ac:spMkLst>
        </pc:spChg>
        <pc:spChg chg="mod">
          <ac:chgData name="Piotr Marszałek" userId="0c34ba20-7636-49fe-b7e7-eadb61a8be88" providerId="ADAL" clId="{65AC4CB1-18E5-48DB-82B5-B2CD52AB19FC}" dt="2024-01-30T10:16:27.631" v="173" actId="20577"/>
          <ac:spMkLst>
            <pc:docMk/>
            <pc:sldMk cId="4054534271" sldId="2134809547"/>
            <ac:spMk id="25" creationId="{1455B8A8-1E54-50F6-7F04-0562683F8FFC}"/>
          </ac:spMkLst>
        </pc:spChg>
      </pc:sldChg>
      <pc:sldChg chg="modSp mod">
        <pc:chgData name="Piotr Marszałek" userId="0c34ba20-7636-49fe-b7e7-eadb61a8be88" providerId="ADAL" clId="{65AC4CB1-18E5-48DB-82B5-B2CD52AB19FC}" dt="2024-01-30T10:55:52.649" v="189" actId="20577"/>
        <pc:sldMkLst>
          <pc:docMk/>
          <pc:sldMk cId="3313108707" sldId="2134809690"/>
        </pc:sldMkLst>
        <pc:spChg chg="mod">
          <ac:chgData name="Piotr Marszałek" userId="0c34ba20-7636-49fe-b7e7-eadb61a8be88" providerId="ADAL" clId="{65AC4CB1-18E5-48DB-82B5-B2CD52AB19FC}" dt="2024-01-30T10:55:52.649" v="189" actId="20577"/>
          <ac:spMkLst>
            <pc:docMk/>
            <pc:sldMk cId="3313108707" sldId="2134809690"/>
            <ac:spMk id="48" creationId="{38ED2228-7640-918E-9343-048E1B33102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952901-A652-4B18-B5FF-008D4032E119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555D08-28F6-4F69-9DD1-F016133B63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175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52608-2820-2CF2-03A8-D121062E4E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AA2727-825A-E988-7DFE-268FCDB63A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4BE43D-6F54-C53E-91FF-8AD75C56E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B7EA6-57D5-44A8-AB2C-57006C249BD1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7080FA-D209-C842-A45D-821849933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947DB-4B9A-3684-503A-864D0C986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85B8D-A178-4333-A23C-08D5189C2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857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FCE34-4EF2-6A9F-8CA2-8C51B796F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54A06B-B3FC-3CE1-F2EE-ECAFE4089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79BFDB-021E-76A1-15FF-134750164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B7EA6-57D5-44A8-AB2C-57006C249BD1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794A6E-0731-C0E0-B93D-61D985571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EBFF3-1A10-4CD0-348E-B0ACCC935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85B8D-A178-4333-A23C-08D5189C2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722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91A073-9839-6494-3488-E31B0FDFB1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1437F1-67FB-2926-0C87-82E4748C07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DC31F2-0F25-6178-9B16-3496005E8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B7EA6-57D5-44A8-AB2C-57006C249BD1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1DD85E-21DF-61AA-1AE4-C7F3AA22A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8ACAE-6CB0-FF82-CCF5-8F61321F9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85B8D-A178-4333-A23C-08D5189C2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570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7204" y="2282510"/>
            <a:ext cx="10577591" cy="6133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1"/>
            <a:ext cx="8534400" cy="390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82" b="0" i="0">
                <a:solidFill>
                  <a:schemeClr val="bg1"/>
                </a:solidFill>
                <a:latin typeface="Calibri Light"/>
                <a:cs typeface="Calibri Light"/>
              </a:defRPr>
            </a:lvl1pPr>
          </a:lstStyle>
          <a:p>
            <a:pPr marL="23104">
              <a:lnSpc>
                <a:spcPts val="1198"/>
              </a:lnSpc>
            </a:pPr>
            <a:fld id="{81D60167-4931-47E6-BA6A-407CBD079E47}" type="slidenum">
              <a:rPr lang="pl-PL" spc="6" smtClean="0"/>
              <a:pPr marL="23104">
                <a:lnSpc>
                  <a:spcPts val="1198"/>
                </a:lnSpc>
              </a:pPr>
              <a:t>‹#›</a:t>
            </a:fld>
            <a:endParaRPr lang="pl-PL" spc="6" dirty="0"/>
          </a:p>
        </p:txBody>
      </p:sp>
    </p:spTree>
    <p:extLst>
      <p:ext uri="{BB962C8B-B14F-4D97-AF65-F5344CB8AC3E}">
        <p14:creationId xmlns:p14="http://schemas.microsoft.com/office/powerpoint/2010/main" val="6937273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62">
          <p15:clr>
            <a:srgbClr val="FBAE40"/>
          </p15:clr>
        </p15:guide>
        <p15:guide id="2" pos="633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D33A5-D1A0-63DF-D265-B28702674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6C997-E227-D285-982F-5E1DFFFD4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2F309-2EDF-4A72-BBF6-56D527A53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B7EA6-57D5-44A8-AB2C-57006C249BD1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87E0E-5BFF-217C-22E2-8ABCEE72C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7EB13-0A4C-B963-D70C-236AB6CBE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85B8D-A178-4333-A23C-08D5189C2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806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3DC01-F2B8-1C66-3839-4CDE77AD7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8DACCF-F320-6D34-4955-D90293B626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D5084-B197-6234-051D-00BCD130C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B7EA6-57D5-44A8-AB2C-57006C249BD1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817B1D-B6FA-D799-E684-51A613A61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7D67DA-9D8C-94B6-481B-61DCE647C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85B8D-A178-4333-A23C-08D5189C2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900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E32A2-D722-41BE-7E15-F24C4DCB7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CA757-4FE3-EC3B-FFE7-C776F3FFFD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524AE0-6C3B-7002-A1CE-BF64CAF54F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07815C-ECF4-1DEB-5F00-E8A876F56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B7EA6-57D5-44A8-AB2C-57006C249BD1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9CF069-BB86-7799-E46D-EF3901212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B15A02-21FA-ECDB-C9F6-4DEA59D4D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85B8D-A178-4333-A23C-08D5189C2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669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B054A-CF60-AFD1-2524-4A5CC4D2B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5690E0-9424-6DEB-34D4-22AC1F2E61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85C3F3-124E-BEA3-8C9F-57E956C1D2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30060F-4BEE-A83A-278C-22128FAEA7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21C894-DCC8-13CC-8AF5-9AF638280A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A633C0-6C77-627E-00C3-2333A6422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B7EA6-57D5-44A8-AB2C-57006C249BD1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5A8A79-7C0B-86F6-0313-078EFA9C9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21A456-5EB8-10F7-365D-3ECA1AA09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85B8D-A178-4333-A23C-08D5189C2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344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3C3A0-B77C-0B27-BB4A-C4171F8C7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690BE-A72F-6E8D-3099-4DD0FBE7F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B7EA6-57D5-44A8-AB2C-57006C249BD1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A0DBC3-17CE-0845-000E-6AA33594C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DE06D3-907E-B317-DF2A-3BE1FF1CF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85B8D-A178-4333-A23C-08D5189C2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254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96887B-77A8-0EF2-2037-D615C3F7D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B7EA6-57D5-44A8-AB2C-57006C249BD1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E16723-4CFA-04F2-9B07-C8FF16D26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9C7F34-6C9F-49D4-C62D-5D7D56254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85B8D-A178-4333-A23C-08D5189C2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847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FA086-1261-E431-9695-108A7D9CD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8B9B3-9AB4-8A4D-DAFF-9D8A6B63B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2FCA68-CF54-FB2B-6B5D-8389168BBE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F70C3C-DA12-BCFC-6952-168503B36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B7EA6-57D5-44A8-AB2C-57006C249BD1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A40A55-8F1B-40F0-065A-AD20F708A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3B2419-6FD9-C81F-BF5E-136403388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85B8D-A178-4333-A23C-08D5189C2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086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F8904-0255-BC52-017C-AF80D2429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D040A5-92D1-26A3-EBC7-7B32818CFC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DEC7FD-69F5-3999-E7B8-13054C923C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58708B-9BEE-6C72-8637-D719BC915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B7EA6-57D5-44A8-AB2C-57006C249BD1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CA7374-578F-C4B3-FCA5-1AFE5B78A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D2D7B1-FBD4-FF0E-873A-189782D3D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85B8D-A178-4333-A23C-08D5189C2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16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94772E-0F40-C35B-0FBF-FE42B9CF3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06034-C757-C184-BC5D-FA2CF85066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2B12E5-0EA5-82A9-9B80-A3E97C641F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8B7EA6-57D5-44A8-AB2C-57006C249BD1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11C89A-B20A-B054-4A49-56769D7E25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5D6389-6428-6C53-3FDB-066E7F92EB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A385B8D-A178-4333-A23C-08D5189C2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314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2.svg"/><Relationship Id="rId3" Type="http://schemas.openxmlformats.org/officeDocument/2006/relationships/image" Target="../media/image7.png"/><Relationship Id="rId7" Type="http://schemas.openxmlformats.org/officeDocument/2006/relationships/image" Target="../media/image66.svg"/><Relationship Id="rId12" Type="http://schemas.openxmlformats.org/officeDocument/2006/relationships/image" Target="../media/image71.png"/><Relationship Id="rId17" Type="http://schemas.openxmlformats.org/officeDocument/2006/relationships/image" Target="../media/image76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5.png"/><Relationship Id="rId1" Type="http://schemas.openxmlformats.org/officeDocument/2006/relationships/tags" Target="../tags/tag1.xml"/><Relationship Id="rId6" Type="http://schemas.openxmlformats.org/officeDocument/2006/relationships/image" Target="../media/image65.png"/><Relationship Id="rId11" Type="http://schemas.openxmlformats.org/officeDocument/2006/relationships/image" Target="../media/image70.svg"/><Relationship Id="rId5" Type="http://schemas.openxmlformats.org/officeDocument/2006/relationships/image" Target="../media/image64.svg"/><Relationship Id="rId15" Type="http://schemas.openxmlformats.org/officeDocument/2006/relationships/image" Target="../media/image74.svg"/><Relationship Id="rId10" Type="http://schemas.openxmlformats.org/officeDocument/2006/relationships/image" Target="../media/image69.png"/><Relationship Id="rId4" Type="http://schemas.openxmlformats.org/officeDocument/2006/relationships/image" Target="../media/image63.png"/><Relationship Id="rId9" Type="http://schemas.openxmlformats.org/officeDocument/2006/relationships/image" Target="../media/image68.svg"/><Relationship Id="rId14" Type="http://schemas.openxmlformats.org/officeDocument/2006/relationships/image" Target="../media/image7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sv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sv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Relationship Id="rId14" Type="http://schemas.openxmlformats.org/officeDocument/2006/relationships/image" Target="../media/image2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13" Type="http://schemas.openxmlformats.org/officeDocument/2006/relationships/image" Target="../media/image37.png"/><Relationship Id="rId18" Type="http://schemas.openxmlformats.org/officeDocument/2006/relationships/image" Target="../media/image42.svg"/><Relationship Id="rId3" Type="http://schemas.openxmlformats.org/officeDocument/2006/relationships/image" Target="../media/image27.png"/><Relationship Id="rId21" Type="http://schemas.openxmlformats.org/officeDocument/2006/relationships/image" Target="../media/image45.png"/><Relationship Id="rId7" Type="http://schemas.openxmlformats.org/officeDocument/2006/relationships/image" Target="../media/image31.png"/><Relationship Id="rId12" Type="http://schemas.openxmlformats.org/officeDocument/2006/relationships/image" Target="../media/image36.svg"/><Relationship Id="rId17" Type="http://schemas.openxmlformats.org/officeDocument/2006/relationships/image" Target="../media/image41.png"/><Relationship Id="rId2" Type="http://schemas.openxmlformats.org/officeDocument/2006/relationships/image" Target="../media/image7.png"/><Relationship Id="rId16" Type="http://schemas.openxmlformats.org/officeDocument/2006/relationships/image" Target="../media/image40.svg"/><Relationship Id="rId20" Type="http://schemas.openxmlformats.org/officeDocument/2006/relationships/image" Target="../media/image44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sv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10" Type="http://schemas.openxmlformats.org/officeDocument/2006/relationships/image" Target="../media/image34.svg"/><Relationship Id="rId19" Type="http://schemas.openxmlformats.org/officeDocument/2006/relationships/image" Target="../media/image43.png"/><Relationship Id="rId4" Type="http://schemas.openxmlformats.org/officeDocument/2006/relationships/image" Target="../media/image28.svg"/><Relationship Id="rId9" Type="http://schemas.openxmlformats.org/officeDocument/2006/relationships/image" Target="../media/image33.png"/><Relationship Id="rId14" Type="http://schemas.openxmlformats.org/officeDocument/2006/relationships/image" Target="../media/image38.svg"/><Relationship Id="rId22" Type="http://schemas.openxmlformats.org/officeDocument/2006/relationships/image" Target="../media/image46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svg"/><Relationship Id="rId13" Type="http://schemas.openxmlformats.org/officeDocument/2006/relationships/image" Target="../media/image57.png"/><Relationship Id="rId18" Type="http://schemas.openxmlformats.org/officeDocument/2006/relationships/image" Target="../media/image62.sv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svg"/><Relationship Id="rId17" Type="http://schemas.openxmlformats.org/officeDocument/2006/relationships/image" Target="../media/image61.png"/><Relationship Id="rId2" Type="http://schemas.openxmlformats.org/officeDocument/2006/relationships/image" Target="../media/image7.png"/><Relationship Id="rId16" Type="http://schemas.openxmlformats.org/officeDocument/2006/relationships/image" Target="../media/image60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sv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10" Type="http://schemas.openxmlformats.org/officeDocument/2006/relationships/image" Target="../media/image54.svg"/><Relationship Id="rId4" Type="http://schemas.openxmlformats.org/officeDocument/2006/relationships/image" Target="../media/image48.svg"/><Relationship Id="rId9" Type="http://schemas.openxmlformats.org/officeDocument/2006/relationships/image" Target="../media/image53.png"/><Relationship Id="rId14" Type="http://schemas.openxmlformats.org/officeDocument/2006/relationships/image" Target="../media/image58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00982" y="31"/>
            <a:ext cx="6152682" cy="6857458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4" name="object 4"/>
          <p:cNvSpPr txBox="1"/>
          <p:nvPr/>
        </p:nvSpPr>
        <p:spPr>
          <a:xfrm>
            <a:off x="807621" y="2313886"/>
            <a:ext cx="5558995" cy="1642575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US" sz="3578" spc="-58" dirty="0">
                <a:solidFill>
                  <a:srgbClr val="308B2B"/>
                </a:solidFill>
                <a:latin typeface="Georgia"/>
                <a:cs typeface="Georgia"/>
              </a:rPr>
              <a:t>Foundations of the Starter program under the new FENG perspective</a:t>
            </a:r>
            <a:endParaRPr sz="3578" dirty="0">
              <a:latin typeface="Georgia"/>
              <a:cs typeface="Georg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07622" y="4237141"/>
            <a:ext cx="4763444" cy="376727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7701" marR="3081">
              <a:spcBef>
                <a:spcPts val="64"/>
              </a:spcBef>
            </a:pPr>
            <a:r>
              <a:rPr lang="en-GB" sz="2395" spc="-18" dirty="0">
                <a:solidFill>
                  <a:srgbClr val="626769"/>
                </a:solidFill>
                <a:latin typeface="Calibri Light"/>
                <a:cs typeface="Calibri Light"/>
              </a:rPr>
              <a:t>Wars</a:t>
            </a:r>
            <a:r>
              <a:rPr lang="pl-PL" sz="2395" spc="-18" dirty="0" err="1">
                <a:solidFill>
                  <a:srgbClr val="626769"/>
                </a:solidFill>
                <a:latin typeface="Calibri Light"/>
                <a:cs typeface="Calibri Light"/>
              </a:rPr>
              <a:t>aw</a:t>
            </a:r>
            <a:r>
              <a:rPr lang="en-GB" sz="2395" spc="-18" dirty="0">
                <a:solidFill>
                  <a:srgbClr val="626769"/>
                </a:solidFill>
                <a:latin typeface="Calibri Light"/>
                <a:cs typeface="Calibri Light"/>
              </a:rPr>
              <a:t>, </a:t>
            </a:r>
            <a:r>
              <a:rPr lang="pl-PL" sz="2395" spc="-18" dirty="0">
                <a:solidFill>
                  <a:srgbClr val="626769"/>
                </a:solidFill>
                <a:latin typeface="Calibri Light"/>
                <a:cs typeface="Calibri Light"/>
              </a:rPr>
              <a:t>25</a:t>
            </a:r>
            <a:r>
              <a:rPr lang="en-GB" sz="2395" spc="-18" dirty="0">
                <a:solidFill>
                  <a:srgbClr val="626769"/>
                </a:solidFill>
                <a:latin typeface="Calibri Light"/>
                <a:cs typeface="Calibri Light"/>
              </a:rPr>
              <a:t>.0</a:t>
            </a:r>
            <a:r>
              <a:rPr lang="pl-PL" sz="2395" spc="-18" dirty="0">
                <a:solidFill>
                  <a:srgbClr val="626769"/>
                </a:solidFill>
                <a:latin typeface="Calibri Light"/>
                <a:cs typeface="Calibri Light"/>
              </a:rPr>
              <a:t>1</a:t>
            </a:r>
            <a:r>
              <a:rPr lang="en-GB" sz="2395" spc="-18" dirty="0">
                <a:solidFill>
                  <a:srgbClr val="626769"/>
                </a:solidFill>
                <a:latin typeface="Calibri Light"/>
                <a:cs typeface="Calibri Light"/>
              </a:rPr>
              <a:t>.202</a:t>
            </a:r>
            <a:r>
              <a:rPr lang="pl-PL" sz="2395" spc="-18" dirty="0">
                <a:solidFill>
                  <a:srgbClr val="626769"/>
                </a:solidFill>
                <a:latin typeface="Calibri Light"/>
                <a:cs typeface="Calibri Light"/>
              </a:rPr>
              <a:t>4</a:t>
            </a:r>
            <a:r>
              <a:rPr lang="en-GB" sz="2395" spc="-18" dirty="0">
                <a:solidFill>
                  <a:srgbClr val="626769"/>
                </a:solidFill>
                <a:latin typeface="Calibri Light"/>
                <a:cs typeface="Calibri Light"/>
              </a:rPr>
              <a:t> r.</a:t>
            </a:r>
          </a:p>
        </p:txBody>
      </p:sp>
      <p:sp>
        <p:nvSpPr>
          <p:cNvPr id="6" name="object 6"/>
          <p:cNvSpPr/>
          <p:nvPr/>
        </p:nvSpPr>
        <p:spPr>
          <a:xfrm>
            <a:off x="9497630" y="720775"/>
            <a:ext cx="2026727" cy="5032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24" name="Grafika 23">
            <a:extLst>
              <a:ext uri="{FF2B5EF4-FFF2-40B4-BE49-F238E27FC236}">
                <a16:creationId xmlns:a16="http://schemas.microsoft.com/office/drawing/2014/main" id="{847334FB-F798-498E-99AB-3B0E522E31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5628" y="491946"/>
            <a:ext cx="3508870" cy="1227383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1D5B6723-F86C-2E19-E073-4658F854E320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75" y="5648003"/>
            <a:ext cx="5238411" cy="461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56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6830" y="819720"/>
            <a:ext cx="10278121" cy="1010901"/>
          </a:xfrm>
          <a:prstGeom prst="rect">
            <a:avLst/>
          </a:prstGeom>
        </p:spPr>
        <p:txBody>
          <a:bodyPr vert="horz" wrap="square" lIns="0" tIns="10397" rIns="0" bIns="0" rtlCol="0" anchor="ctr">
            <a:spAutoFit/>
          </a:bodyPr>
          <a:lstStyle/>
          <a:p>
            <a:pPr marL="7701">
              <a:spcBef>
                <a:spcPts val="82"/>
              </a:spcBef>
            </a:pPr>
            <a:r>
              <a:rPr lang="pl-PL" sz="3600" spc="-58" dirty="0">
                <a:solidFill>
                  <a:srgbClr val="308B2B"/>
                </a:solidFill>
                <a:latin typeface="Georgia" panose="02040502050405020303" pitchFamily="18" charset="0"/>
              </a:rPr>
              <a:t>POIR vs FENG – </a:t>
            </a:r>
            <a:r>
              <a:rPr lang="en-US" sz="3600" spc="-58" dirty="0">
                <a:solidFill>
                  <a:srgbClr val="308B2B"/>
                </a:solidFill>
                <a:latin typeface="Georgia" panose="02040502050405020303" pitchFamily="18" charset="0"/>
              </a:rPr>
              <a:t>revisions to some of the assumptions as a response to market needs</a:t>
            </a:r>
            <a:endParaRPr sz="3600" dirty="0">
              <a:solidFill>
                <a:srgbClr val="308B2B"/>
              </a:solidFill>
              <a:latin typeface="Georgia" panose="02040502050405020303" pitchFamily="18" charset="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48AB30B3-0956-4E35-AD98-6CDFB46F8F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69888" y="712751"/>
            <a:ext cx="1874332" cy="658050"/>
          </a:xfrm>
          <a:prstGeom prst="rect">
            <a:avLst/>
          </a:prstGeom>
        </p:spPr>
      </p:pic>
      <p:graphicFrame>
        <p:nvGraphicFramePr>
          <p:cNvPr id="5" name="Tabela 3">
            <a:extLst>
              <a:ext uri="{FF2B5EF4-FFF2-40B4-BE49-F238E27FC236}">
                <a16:creationId xmlns:a16="http://schemas.microsoft.com/office/drawing/2014/main" id="{04502FBD-3AF6-513A-7791-529C50828E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938144"/>
              </p:ext>
            </p:extLst>
          </p:nvPr>
        </p:nvGraphicFramePr>
        <p:xfrm>
          <a:off x="696000" y="1977844"/>
          <a:ext cx="10448540" cy="42067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3606">
                  <a:extLst>
                    <a:ext uri="{9D8B030D-6E8A-4147-A177-3AD203B41FA5}">
                      <a16:colId xmlns:a16="http://schemas.microsoft.com/office/drawing/2014/main" val="3241839322"/>
                    </a:ext>
                  </a:extLst>
                </a:gridCol>
                <a:gridCol w="2892975">
                  <a:extLst>
                    <a:ext uri="{9D8B030D-6E8A-4147-A177-3AD203B41FA5}">
                      <a16:colId xmlns:a16="http://schemas.microsoft.com/office/drawing/2014/main" val="2174520696"/>
                    </a:ext>
                  </a:extLst>
                </a:gridCol>
                <a:gridCol w="1806360">
                  <a:extLst>
                    <a:ext uri="{9D8B030D-6E8A-4147-A177-3AD203B41FA5}">
                      <a16:colId xmlns:a16="http://schemas.microsoft.com/office/drawing/2014/main" val="2767984598"/>
                    </a:ext>
                  </a:extLst>
                </a:gridCol>
                <a:gridCol w="3365599">
                  <a:extLst>
                    <a:ext uri="{9D8B030D-6E8A-4147-A177-3AD203B41FA5}">
                      <a16:colId xmlns:a16="http://schemas.microsoft.com/office/drawing/2014/main" val="4083032341"/>
                    </a:ext>
                  </a:extLst>
                </a:gridCol>
              </a:tblGrid>
              <a:tr h="38279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Characteristics</a:t>
                      </a:r>
                      <a:endParaRPr kumimoji="0" lang="pl-PL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POIR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b="1" i="0" kern="1200" spc="5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kern="1200" spc="5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FENG</a:t>
                      </a: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913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563585"/>
                  </a:ext>
                </a:extLst>
              </a:tr>
              <a:tr h="238673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pl-PL" sz="1100" i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Size</a:t>
                      </a:r>
                      <a:r>
                        <a:rPr lang="pl-PL" sz="110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of program</a:t>
                      </a: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10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PLN 511m</a:t>
                      </a: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100" b="0" i="0" kern="1200" spc="5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0" i="0" kern="1200" spc="5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PLN 807m</a:t>
                      </a: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913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846350"/>
                  </a:ext>
                </a:extLst>
              </a:tr>
              <a:tr h="37133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10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Estimated number of VC funds</a:t>
                      </a:r>
                      <a:endParaRPr lang="pl-PL" sz="1100" i="0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0" i="0" spc="1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13</a:t>
                      </a:r>
                      <a:endParaRPr lang="pl-PL" sz="1100" b="0" i="0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100" b="0" i="0" kern="1200" spc="5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0" i="0" kern="1200" spc="5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20</a:t>
                      </a: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913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589865"/>
                  </a:ext>
                </a:extLst>
              </a:tr>
              <a:tr h="547711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pl-PL" sz="110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Investment </a:t>
                      </a:r>
                      <a:r>
                        <a:rPr lang="pl-PL" sz="1100" i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ticket</a:t>
                      </a:r>
                      <a:endParaRPr lang="pl-PL" sz="1100" i="0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0" i="0" spc="5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Up</a:t>
                      </a:r>
                      <a:r>
                        <a:rPr lang="pl-PL" sz="1100" b="0" i="0" spc="5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to PLN 4m</a:t>
                      </a:r>
                      <a:endParaRPr lang="pl-PL" sz="1100" b="0" i="0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100" b="0" i="0" kern="1200" spc="5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0" i="0" kern="1200" spc="5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Up</a:t>
                      </a:r>
                      <a:r>
                        <a:rPr lang="pl-PL" sz="1100" b="0" i="0" kern="1200" spc="5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to PLN 5m</a:t>
                      </a:r>
                      <a:br>
                        <a:rPr lang="pl-PL" sz="1100" b="0" i="0" kern="1200" spc="5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</a:br>
                      <a:r>
                        <a:rPr lang="en-US" sz="1100" b="0" i="0" kern="1200" spc="5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+ option of two "super follow-on"</a:t>
                      </a:r>
                      <a:endParaRPr lang="pl-PL" sz="1100" b="0" i="0" kern="1200" spc="5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spc="5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for the best companies</a:t>
                      </a:r>
                      <a:endParaRPr lang="pl-PL" sz="1100" b="0" i="0" kern="1200" spc="5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913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57609"/>
                  </a:ext>
                </a:extLst>
              </a:tr>
              <a:tr h="352764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pl-PL" sz="110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Min./max. </a:t>
                      </a:r>
                      <a:r>
                        <a:rPr lang="pl-PL" sz="1100" i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commitment</a:t>
                      </a:r>
                      <a:r>
                        <a:rPr lang="pl-PL" sz="110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PFR Ventures</a:t>
                      </a: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PLN 20 / 50m</a:t>
                      </a: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100" b="0" i="0" kern="1200" spc="5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0" i="0" kern="1200" spc="5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PLN 20 / 65m</a:t>
                      </a: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913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4452232"/>
                  </a:ext>
                </a:extLst>
              </a:tr>
              <a:tr h="578358">
                <a:tc>
                  <a:txBody>
                    <a:bodyPr/>
                    <a:lstStyle/>
                    <a:p>
                      <a:pPr algn="l"/>
                      <a:r>
                        <a:rPr lang="pl-PL" sz="1100" i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Milestones</a:t>
                      </a:r>
                      <a:r>
                        <a:rPr lang="pl-PL" sz="110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/investment pace</a:t>
                      </a: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25-40-60% </a:t>
                      </a:r>
                      <a:r>
                        <a:rPr lang="en-US" sz="1100" b="0" i="0" kern="1200" spc="5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execution of Investment Budget after 2,3,4 years</a:t>
                      </a:r>
                      <a:endParaRPr lang="pl-PL" sz="1100" b="0" i="0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100" b="0" i="0" kern="1200" spc="5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spc="5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5-25-40-60% execution of Investment Budget after 1,2,3,4 years</a:t>
                      </a:r>
                      <a:endParaRPr lang="pl-PL" sz="1100" b="0" i="0" kern="1200" spc="5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913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385285"/>
                  </a:ext>
                </a:extLst>
              </a:tr>
              <a:tr h="578358">
                <a:tc>
                  <a:txBody>
                    <a:bodyPr/>
                    <a:lstStyle/>
                    <a:p>
                      <a:pPr algn="l"/>
                      <a:r>
                        <a:rPr lang="en-US" sz="110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Time commitment of members of Key Personnel</a:t>
                      </a:r>
                      <a:endParaRPr lang="pl-PL" sz="1100" i="0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Minimum of 2 people for </a:t>
                      </a:r>
                      <a:r>
                        <a:rPr lang="pl-PL" sz="1100" b="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8</a:t>
                      </a:r>
                      <a:r>
                        <a:rPr lang="en-US" sz="1100" b="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0% professional time and </a:t>
                      </a:r>
                      <a:r>
                        <a:rPr lang="pl-PL" sz="1100" b="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32</a:t>
                      </a:r>
                      <a:r>
                        <a:rPr lang="en-US" sz="1100" b="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h/week*</a:t>
                      </a:r>
                      <a:endParaRPr lang="pl-PL" sz="1100" b="0" i="0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100" b="0" i="0" kern="1200" spc="5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Minimum of 2 people for 100% professional time and 40h/week*</a:t>
                      </a:r>
                      <a:endParaRPr lang="pl-PL" sz="1100" b="0" i="0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913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3390503"/>
                  </a:ext>
                </a:extLst>
              </a:tr>
              <a:tr h="578358">
                <a:tc>
                  <a:txBody>
                    <a:bodyPr/>
                    <a:lstStyle/>
                    <a:p>
                      <a:pPr algn="l"/>
                      <a:r>
                        <a:rPr lang="pl-PL" sz="110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Management </a:t>
                      </a:r>
                      <a:r>
                        <a:rPr lang="pl-PL" sz="1100" i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fee</a:t>
                      </a:r>
                      <a:r>
                        <a:rPr lang="pl-PL" sz="110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% </a:t>
                      </a:r>
                      <a:r>
                        <a:rPr lang="pl-PL" sz="1100" i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rate</a:t>
                      </a:r>
                      <a:endParaRPr lang="pl-PL" sz="1100" i="0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No differentiation by size of VC Fund</a:t>
                      </a:r>
                      <a:endParaRPr lang="pl-PL" sz="1100" b="0" i="0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100" b="0" i="0" kern="1200" spc="5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Higher management fee rates for all funds and additional preference for micro-funds (up to PLN 45m)</a:t>
                      </a:r>
                      <a:endParaRPr lang="pl-PL" sz="1100" b="0" i="0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913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235096"/>
                  </a:ext>
                </a:extLst>
              </a:tr>
              <a:tr h="578358">
                <a:tc>
                  <a:txBody>
                    <a:bodyPr/>
                    <a:lstStyle/>
                    <a:p>
                      <a:pPr algn="l"/>
                      <a:r>
                        <a:rPr lang="en-US" sz="110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Geographical restrictions for the headquarters of startups</a:t>
                      </a:r>
                      <a:endParaRPr lang="pl-PL" sz="1100" i="0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None while retaining the "Polish </a:t>
                      </a:r>
                      <a:r>
                        <a:rPr lang="pl-PL" sz="1100" b="0" i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nexus</a:t>
                      </a:r>
                      <a:r>
                        <a:rPr lang="en-US" sz="1100" b="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"</a:t>
                      </a:r>
                      <a:endParaRPr lang="pl-PL" sz="1100" b="0" i="0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100" b="0" i="0" kern="1200" spc="5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626769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Max 15% in foreign companies with a "Polish </a:t>
                      </a:r>
                      <a:r>
                        <a:rPr lang="pl-PL" sz="1100" dirty="0" err="1">
                          <a:solidFill>
                            <a:srgbClr val="626769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nexus</a:t>
                      </a:r>
                      <a:r>
                        <a:rPr lang="en-US" sz="1100" dirty="0">
                          <a:solidFill>
                            <a:srgbClr val="626769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"</a:t>
                      </a:r>
                    </a:p>
                  </a:txBody>
                  <a:tcPr marL="43661" marR="4366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913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4783113"/>
                  </a:ext>
                </a:extLst>
              </a:tr>
            </a:tbl>
          </a:graphicData>
        </a:graphic>
      </p:graphicFrame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F5D0C416-8163-AD38-AE44-225F0E43CFAA}"/>
              </a:ext>
            </a:extLst>
          </p:cNvPr>
          <p:cNvSpPr/>
          <p:nvPr/>
        </p:nvSpPr>
        <p:spPr>
          <a:xfrm rot="5400000">
            <a:off x="5988893" y="3461885"/>
            <a:ext cx="1770412" cy="1120478"/>
          </a:xfrm>
          <a:prstGeom prst="triangle">
            <a:avLst/>
          </a:prstGeom>
          <a:solidFill>
            <a:schemeClr val="tx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41C6AD-1091-CB7C-9F34-365860329EEC}"/>
              </a:ext>
            </a:extLst>
          </p:cNvPr>
          <p:cNvSpPr txBox="1"/>
          <p:nvPr/>
        </p:nvSpPr>
        <p:spPr>
          <a:xfrm>
            <a:off x="696001" y="6335172"/>
            <a:ext cx="1044854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7">
              <a:defRPr/>
            </a:pP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* Allowable deviations to a level of no less than 80%/32h/week in cases where: (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the Key Personnel Member is involved in a previous VC fund during the divestment period, or (ii) the side activity is of limited s</a:t>
            </a:r>
            <a:r>
              <a:rPr lang="pl-PL" sz="1050" dirty="0" err="1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cope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synergistic and does not generate a conflict of interest.</a:t>
            </a:r>
            <a:endParaRPr lang="pl-PL" sz="105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object 10">
            <a:extLst>
              <a:ext uri="{FF2B5EF4-FFF2-40B4-BE49-F238E27FC236}">
                <a16:creationId xmlns:a16="http://schemas.microsoft.com/office/drawing/2014/main" id="{2FEF8C3E-75DE-034E-4954-9EC6FBA2EF97}"/>
              </a:ext>
            </a:extLst>
          </p:cNvPr>
          <p:cNvSpPr txBox="1"/>
          <p:nvPr/>
        </p:nvSpPr>
        <p:spPr>
          <a:xfrm>
            <a:off x="11534695" y="6494941"/>
            <a:ext cx="207163" cy="1554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04">
              <a:lnSpc>
                <a:spcPts val="1198"/>
              </a:lnSpc>
            </a:pPr>
            <a:fld id="{81D60167-4931-47E6-BA6A-407CBD079E47}" type="slidenum">
              <a:rPr sz="1182" spc="6" smtClean="0">
                <a:solidFill>
                  <a:srgbClr val="B51828"/>
                </a:solidFill>
                <a:latin typeface="Calibri Light"/>
                <a:cs typeface="Calibri Light"/>
              </a:rPr>
              <a:pPr marL="23104">
                <a:lnSpc>
                  <a:spcPts val="1198"/>
                </a:lnSpc>
              </a:pPr>
              <a:t>10</a:t>
            </a:fld>
            <a:endParaRPr sz="1182" dirty="0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8951646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2" y="31"/>
            <a:ext cx="12191037" cy="6857458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3" name="object 3"/>
          <p:cNvSpPr txBox="1"/>
          <p:nvPr/>
        </p:nvSpPr>
        <p:spPr>
          <a:xfrm>
            <a:off x="807622" y="2507737"/>
            <a:ext cx="10155942" cy="1361099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7701">
              <a:spcBef>
                <a:spcPts val="64"/>
              </a:spcBef>
            </a:pPr>
            <a:r>
              <a:rPr lang="en-US" sz="4396" spc="-82" dirty="0">
                <a:solidFill>
                  <a:srgbClr val="FFFFFF"/>
                </a:solidFill>
                <a:latin typeface="Georgia"/>
                <a:cs typeface="Georgia"/>
              </a:rPr>
              <a:t>Criteria for selection of V</a:t>
            </a:r>
            <a:r>
              <a:rPr lang="pl-PL" sz="4396" spc="-82" dirty="0" err="1">
                <a:solidFill>
                  <a:srgbClr val="FFFFFF"/>
                </a:solidFill>
                <a:latin typeface="Georgia"/>
                <a:cs typeface="Georgia"/>
              </a:rPr>
              <a:t>enture</a:t>
            </a:r>
            <a:r>
              <a:rPr lang="pl-PL" sz="4396" spc="-82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lang="en-US" sz="4396" spc="-82" dirty="0">
                <a:solidFill>
                  <a:srgbClr val="FFFFFF"/>
                </a:solidFill>
                <a:latin typeface="Georgia"/>
                <a:cs typeface="Georgia"/>
              </a:rPr>
              <a:t>C</a:t>
            </a:r>
            <a:r>
              <a:rPr lang="pl-PL" sz="4396" spc="-82" dirty="0" err="1">
                <a:solidFill>
                  <a:srgbClr val="FFFFFF"/>
                </a:solidFill>
                <a:latin typeface="Georgia"/>
                <a:cs typeface="Georgia"/>
              </a:rPr>
              <a:t>apital</a:t>
            </a:r>
            <a:r>
              <a:rPr lang="en-US" sz="4396" spc="-82" dirty="0">
                <a:solidFill>
                  <a:srgbClr val="FFFFFF"/>
                </a:solidFill>
                <a:latin typeface="Georgia"/>
                <a:cs typeface="Georgia"/>
              </a:rPr>
              <a:t> Fund Managers</a:t>
            </a:r>
            <a:endParaRPr sz="4396" dirty="0">
              <a:latin typeface="Georgia"/>
              <a:cs typeface="Georgia"/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FB2DA316-0E27-4000-AFD9-9696D7842D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0363" y="720429"/>
            <a:ext cx="1874332" cy="66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37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2">
            <a:extLst>
              <a:ext uri="{FF2B5EF4-FFF2-40B4-BE49-F238E27FC236}">
                <a16:creationId xmlns:a16="http://schemas.microsoft.com/office/drawing/2014/main" id="{AEFAA2FA-FA07-69A9-96F9-21D839742130}"/>
              </a:ext>
            </a:extLst>
          </p:cNvPr>
          <p:cNvSpPr txBox="1">
            <a:spLocks/>
          </p:cNvSpPr>
          <p:nvPr/>
        </p:nvSpPr>
        <p:spPr>
          <a:xfrm>
            <a:off x="815109" y="529739"/>
            <a:ext cx="7739231" cy="1007695"/>
          </a:xfrm>
          <a:prstGeom prst="rect">
            <a:avLst/>
          </a:prstGeom>
        </p:spPr>
        <p:txBody>
          <a:bodyPr vert="horz" wrap="square" lIns="0" tIns="10397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701">
              <a:spcBef>
                <a:spcPts val="82"/>
              </a:spcBef>
            </a:pPr>
            <a:r>
              <a:rPr lang="en-US" sz="3600" spc="-58" dirty="0">
                <a:solidFill>
                  <a:srgbClr val="308B2B"/>
                </a:solidFill>
                <a:latin typeface="Georgia" panose="02040502050405020303" pitchFamily="18" charset="0"/>
              </a:rPr>
              <a:t>Criteria for selection of VC funds by</a:t>
            </a:r>
            <a:r>
              <a:rPr lang="pl-PL" sz="3600" spc="-58" dirty="0">
                <a:solidFill>
                  <a:srgbClr val="308B2B"/>
                </a:solidFill>
                <a:latin typeface="Georgia" panose="02040502050405020303" pitchFamily="18" charset="0"/>
              </a:rPr>
              <a:t> </a:t>
            </a:r>
            <a:r>
              <a:rPr lang="en-US" sz="3600" spc="-58" dirty="0">
                <a:solidFill>
                  <a:srgbClr val="308B2B"/>
                </a:solidFill>
                <a:latin typeface="Georgia" panose="02040502050405020303" pitchFamily="18" charset="0"/>
              </a:rPr>
              <a:t>PFR Starter</a:t>
            </a:r>
            <a:endParaRPr lang="pl-PL" sz="3600" dirty="0">
              <a:solidFill>
                <a:srgbClr val="308B2B"/>
              </a:solidFill>
              <a:latin typeface="Georgia" panose="02040502050405020303" pitchFamily="18" charset="0"/>
            </a:endParaRPr>
          </a:p>
        </p:txBody>
      </p:sp>
      <p:pic>
        <p:nvPicPr>
          <p:cNvPr id="14" name="Obraz 10">
            <a:extLst>
              <a:ext uri="{FF2B5EF4-FFF2-40B4-BE49-F238E27FC236}">
                <a16:creationId xmlns:a16="http://schemas.microsoft.com/office/drawing/2014/main" id="{880314B1-BB41-B3A9-B9A8-23FF09C4D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60363" y="722276"/>
            <a:ext cx="1874332" cy="658050"/>
          </a:xfrm>
          <a:prstGeom prst="rect">
            <a:avLst/>
          </a:prstGeom>
        </p:spPr>
      </p:pic>
      <p:sp>
        <p:nvSpPr>
          <p:cNvPr id="15" name="object 9">
            <a:extLst>
              <a:ext uri="{FF2B5EF4-FFF2-40B4-BE49-F238E27FC236}">
                <a16:creationId xmlns:a16="http://schemas.microsoft.com/office/drawing/2014/main" id="{B23D9F3F-4FF8-D1D8-F151-A366BFD2F947}"/>
              </a:ext>
            </a:extLst>
          </p:cNvPr>
          <p:cNvSpPr txBox="1"/>
          <p:nvPr/>
        </p:nvSpPr>
        <p:spPr>
          <a:xfrm>
            <a:off x="3950495" y="1680074"/>
            <a:ext cx="9005008" cy="786078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en-US" sz="1200" kern="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Investment experience</a:t>
            </a:r>
            <a:endParaRPr lang="pl-PL" sz="1200" kern="0" spc="3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en-US" sz="1200" kern="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Cooperation between Team Members</a:t>
            </a:r>
            <a:endParaRPr lang="pl-PL" sz="1200" kern="0" spc="3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en-US" sz="1200" kern="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Complementarity of the Team</a:t>
            </a:r>
            <a:endParaRPr lang="pl-PL" sz="1200" kern="0" spc="3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en-US" sz="1200" kern="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Time commitment of Team Members to ensure proper management of the VC fund</a:t>
            </a:r>
            <a:endParaRPr lang="pl-PL" sz="1200" spc="6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A1BC303B-9F77-F5B5-BDDB-D313C0C07493}"/>
              </a:ext>
            </a:extLst>
          </p:cNvPr>
          <p:cNvSpPr txBox="1"/>
          <p:nvPr/>
        </p:nvSpPr>
        <p:spPr>
          <a:xfrm>
            <a:off x="3950495" y="4326999"/>
            <a:ext cx="7318658" cy="391098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en-US" sz="120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Credible list of potential investment projects</a:t>
            </a:r>
            <a:endParaRPr lang="pl-PL" sz="1200" spc="3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en-US" sz="120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Demonstration of an effective way to build </a:t>
            </a:r>
            <a:r>
              <a:rPr lang="en-US" sz="1200" spc="3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dealflow</a:t>
            </a:r>
            <a:endParaRPr lang="pl-PL" sz="1200" spc="3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8" name="object 9">
            <a:extLst>
              <a:ext uri="{FF2B5EF4-FFF2-40B4-BE49-F238E27FC236}">
                <a16:creationId xmlns:a16="http://schemas.microsoft.com/office/drawing/2014/main" id="{5D054D06-9949-2ECE-A3FF-784F099718EA}"/>
              </a:ext>
            </a:extLst>
          </p:cNvPr>
          <p:cNvSpPr txBox="1"/>
          <p:nvPr/>
        </p:nvSpPr>
        <p:spPr>
          <a:xfrm>
            <a:off x="3950495" y="5215852"/>
            <a:ext cx="7531202" cy="773254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en-US" sz="120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amount of contribution of Private Investors and the Management Entity</a:t>
            </a:r>
            <a:endParaRPr lang="pl-PL" sz="1200" spc="3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en-US" sz="120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Presentation of an effective incentive system for Key Personnel and the Operations Team</a:t>
            </a:r>
            <a:endParaRPr lang="pl-PL" sz="1200" spc="3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en-US" sz="120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Credibility of the organizational capacity and readiness </a:t>
            </a:r>
            <a:r>
              <a:rPr lang="pl-PL" sz="120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as </a:t>
            </a:r>
            <a:r>
              <a:rPr lang="pl-PL" sz="1200" spc="3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well</a:t>
            </a:r>
            <a:r>
              <a:rPr lang="pl-PL" sz="120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as</a:t>
            </a:r>
            <a:r>
              <a:rPr lang="en-US" sz="120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efficiency of the VC Fund's organizational structure to achieve the objectives of the Tender and the project schedule</a:t>
            </a:r>
            <a:endParaRPr lang="pl-PL" sz="1200" spc="3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0" name="object 9">
            <a:extLst>
              <a:ext uri="{FF2B5EF4-FFF2-40B4-BE49-F238E27FC236}">
                <a16:creationId xmlns:a16="http://schemas.microsoft.com/office/drawing/2014/main" id="{70BF0896-61EF-A54F-B96D-4C3DF08ADF23}"/>
              </a:ext>
            </a:extLst>
          </p:cNvPr>
          <p:cNvSpPr txBox="1"/>
          <p:nvPr/>
        </p:nvSpPr>
        <p:spPr>
          <a:xfrm>
            <a:off x="3950495" y="2900575"/>
            <a:ext cx="9047166" cy="1181058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en-US" sz="1200" spc="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Complete, high-quality and effective Investment Policy</a:t>
            </a:r>
            <a:endParaRPr lang="pl-PL" sz="1200" spc="6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en-US" sz="1200" spc="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Demonstrated potential to bring in smart money</a:t>
            </a:r>
            <a:endParaRPr lang="pl-PL" sz="1200" spc="6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en-US" sz="1200" spc="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Display of a realistic and effective Investment and Operating Budget</a:t>
            </a:r>
            <a:endParaRPr lang="pl-PL" sz="1200" spc="6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en-US" sz="1200" spc="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Feasibility of execution of the Investment Policy </a:t>
            </a:r>
            <a:endParaRPr lang="pl-PL" sz="1200" spc="6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en-US" sz="1200" spc="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Investment Policy corresponding to the experience of Key Personnel</a:t>
            </a:r>
            <a:endParaRPr lang="pl-PL" sz="1200" spc="6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en-US" sz="1200" spc="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Consideration of sustainable development (ESG) factors in the evaluation of investment projects</a:t>
            </a:r>
            <a:endParaRPr lang="pl-PL" sz="1200" spc="3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1" name="object 11">
            <a:extLst>
              <a:ext uri="{FF2B5EF4-FFF2-40B4-BE49-F238E27FC236}">
                <a16:creationId xmlns:a16="http://schemas.microsoft.com/office/drawing/2014/main" id="{8C6E2194-79F1-A616-A8CC-6D3EBCD11C50}"/>
              </a:ext>
            </a:extLst>
          </p:cNvPr>
          <p:cNvSpPr txBox="1"/>
          <p:nvPr/>
        </p:nvSpPr>
        <p:spPr>
          <a:xfrm>
            <a:off x="815110" y="3011243"/>
            <a:ext cx="1064966" cy="761649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lnSpc>
                <a:spcPts val="2025"/>
              </a:lnSpc>
              <a:spcBef>
                <a:spcPts val="69"/>
              </a:spcBef>
            </a:pPr>
            <a:r>
              <a:rPr lang="en-US" sz="1400" b="1" spc="6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Investment Policy of the VC Fund</a:t>
            </a:r>
            <a:endParaRPr lang="pl-PL" sz="1400" b="1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3" name="object 10">
            <a:extLst>
              <a:ext uri="{FF2B5EF4-FFF2-40B4-BE49-F238E27FC236}">
                <a16:creationId xmlns:a16="http://schemas.microsoft.com/office/drawing/2014/main" id="{6B1F5E12-4DD1-7669-9F6C-FB970647F1A3}"/>
              </a:ext>
            </a:extLst>
          </p:cNvPr>
          <p:cNvSpPr txBox="1"/>
          <p:nvPr/>
        </p:nvSpPr>
        <p:spPr>
          <a:xfrm>
            <a:off x="815109" y="5478135"/>
            <a:ext cx="1650893" cy="248688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lnSpc>
                <a:spcPts val="2025"/>
              </a:lnSpc>
              <a:spcBef>
                <a:spcPts val="69"/>
              </a:spcBef>
            </a:pPr>
            <a:r>
              <a:rPr lang="pl-PL" sz="1400" b="1" spc="3" dirty="0" err="1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Other</a:t>
            </a:r>
            <a:r>
              <a:rPr lang="pl-PL" sz="1400" b="1" spc="3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pl-PL" sz="1400" b="1" spc="3" dirty="0" err="1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criteria</a:t>
            </a:r>
            <a:endParaRPr lang="pl-PL" sz="1400" b="1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4" name="object 11">
            <a:extLst>
              <a:ext uri="{FF2B5EF4-FFF2-40B4-BE49-F238E27FC236}">
                <a16:creationId xmlns:a16="http://schemas.microsoft.com/office/drawing/2014/main" id="{E3AF0ACE-894B-986D-74AC-71A95CE73584}"/>
              </a:ext>
            </a:extLst>
          </p:cNvPr>
          <p:cNvSpPr txBox="1"/>
          <p:nvPr/>
        </p:nvSpPr>
        <p:spPr>
          <a:xfrm>
            <a:off x="815109" y="1908469"/>
            <a:ext cx="1413649" cy="761649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lnSpc>
                <a:spcPts val="2025"/>
              </a:lnSpc>
              <a:spcBef>
                <a:spcPts val="69"/>
              </a:spcBef>
            </a:pPr>
            <a:r>
              <a:rPr lang="en-US" sz="1400" b="1" spc="-6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Key Persons and members of the Operating Team</a:t>
            </a:r>
            <a:endParaRPr lang="pl-PL" sz="1400" b="1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5" name="object 11">
            <a:extLst>
              <a:ext uri="{FF2B5EF4-FFF2-40B4-BE49-F238E27FC236}">
                <a16:creationId xmlns:a16="http://schemas.microsoft.com/office/drawing/2014/main" id="{1455B8A8-1E54-50F6-7F04-0562683F8FFC}"/>
              </a:ext>
            </a:extLst>
          </p:cNvPr>
          <p:cNvSpPr txBox="1"/>
          <p:nvPr/>
        </p:nvSpPr>
        <p:spPr>
          <a:xfrm>
            <a:off x="815109" y="4279904"/>
            <a:ext cx="2078812" cy="505169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lnSpc>
                <a:spcPts val="2025"/>
              </a:lnSpc>
              <a:spcBef>
                <a:spcPts val="69"/>
              </a:spcBef>
            </a:pPr>
            <a:r>
              <a:rPr lang="pl-PL" sz="1400" b="1" spc="-6" dirty="0" err="1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Prospective</a:t>
            </a:r>
            <a:r>
              <a:rPr lang="pl-PL" sz="1400" b="1" spc="-6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 investment </a:t>
            </a:r>
            <a:r>
              <a:rPr lang="pl-PL" sz="1400" b="1" spc="-6" dirty="0" err="1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projects</a:t>
            </a:r>
            <a:endParaRPr lang="pl-PL" sz="1400" b="1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6" name="Flowchart: Connector 25">
            <a:extLst>
              <a:ext uri="{FF2B5EF4-FFF2-40B4-BE49-F238E27FC236}">
                <a16:creationId xmlns:a16="http://schemas.microsoft.com/office/drawing/2014/main" id="{4517EF82-4468-9FB0-C5E4-61771FDAA00A}"/>
              </a:ext>
            </a:extLst>
          </p:cNvPr>
          <p:cNvSpPr/>
          <p:nvPr/>
        </p:nvSpPr>
        <p:spPr>
          <a:xfrm>
            <a:off x="2574006" y="1636116"/>
            <a:ext cx="971844" cy="915720"/>
          </a:xfrm>
          <a:prstGeom prst="flowChartConnector">
            <a:avLst/>
          </a:prstGeom>
          <a:solidFill>
            <a:srgbClr val="94C11E"/>
          </a:solidFill>
          <a:ln>
            <a:solidFill>
              <a:srgbClr val="94C11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Flowchart: Connector 26">
            <a:extLst>
              <a:ext uri="{FF2B5EF4-FFF2-40B4-BE49-F238E27FC236}">
                <a16:creationId xmlns:a16="http://schemas.microsoft.com/office/drawing/2014/main" id="{B1940F3A-1EE0-475B-DADA-2758B0B28538}"/>
              </a:ext>
            </a:extLst>
          </p:cNvPr>
          <p:cNvSpPr/>
          <p:nvPr/>
        </p:nvSpPr>
        <p:spPr>
          <a:xfrm>
            <a:off x="2611920" y="2922451"/>
            <a:ext cx="896017" cy="867734"/>
          </a:xfrm>
          <a:prstGeom prst="flowChartConnector">
            <a:avLst/>
          </a:prstGeom>
          <a:solidFill>
            <a:srgbClr val="94C11E"/>
          </a:solidFill>
          <a:ln>
            <a:solidFill>
              <a:srgbClr val="94C11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Flowchart: Connector 27">
            <a:extLst>
              <a:ext uri="{FF2B5EF4-FFF2-40B4-BE49-F238E27FC236}">
                <a16:creationId xmlns:a16="http://schemas.microsoft.com/office/drawing/2014/main" id="{9387F994-4193-1292-CBAC-7F32AE95546E}"/>
              </a:ext>
            </a:extLst>
          </p:cNvPr>
          <p:cNvSpPr/>
          <p:nvPr/>
        </p:nvSpPr>
        <p:spPr>
          <a:xfrm>
            <a:off x="2664494" y="4160800"/>
            <a:ext cx="790869" cy="743379"/>
          </a:xfrm>
          <a:prstGeom prst="flowChartConnector">
            <a:avLst/>
          </a:prstGeom>
          <a:solidFill>
            <a:srgbClr val="94C11E"/>
          </a:solidFill>
          <a:ln>
            <a:solidFill>
              <a:srgbClr val="94C11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100581-D0D5-7D01-2544-EB7B3E74D51D}"/>
              </a:ext>
            </a:extLst>
          </p:cNvPr>
          <p:cNvSpPr txBox="1"/>
          <p:nvPr/>
        </p:nvSpPr>
        <p:spPr>
          <a:xfrm>
            <a:off x="2783742" y="4337882"/>
            <a:ext cx="620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16%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86AE2A-DE19-0F2C-B901-B4FB6B0D428F}"/>
              </a:ext>
            </a:extLst>
          </p:cNvPr>
          <p:cNvSpPr txBox="1"/>
          <p:nvPr/>
        </p:nvSpPr>
        <p:spPr>
          <a:xfrm>
            <a:off x="2766650" y="3171652"/>
            <a:ext cx="620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30%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324D766-448A-1CCB-FB38-924DAAC22C27}"/>
              </a:ext>
            </a:extLst>
          </p:cNvPr>
          <p:cNvSpPr txBox="1"/>
          <p:nvPr/>
        </p:nvSpPr>
        <p:spPr>
          <a:xfrm>
            <a:off x="2766650" y="1905006"/>
            <a:ext cx="620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40%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Flowchart: Connector 31">
            <a:extLst>
              <a:ext uri="{FF2B5EF4-FFF2-40B4-BE49-F238E27FC236}">
                <a16:creationId xmlns:a16="http://schemas.microsoft.com/office/drawing/2014/main" id="{4FDED08A-EFEE-4768-1B77-D7B3D25969AB}"/>
              </a:ext>
            </a:extLst>
          </p:cNvPr>
          <p:cNvSpPr/>
          <p:nvPr/>
        </p:nvSpPr>
        <p:spPr>
          <a:xfrm>
            <a:off x="2715374" y="5274794"/>
            <a:ext cx="689108" cy="655370"/>
          </a:xfrm>
          <a:prstGeom prst="flowChartConnector">
            <a:avLst/>
          </a:prstGeom>
          <a:solidFill>
            <a:srgbClr val="94C11E"/>
          </a:solidFill>
          <a:ln>
            <a:solidFill>
              <a:srgbClr val="94C11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5A8327B-4EA7-15C9-2040-4CCB736B6EEE}"/>
              </a:ext>
            </a:extLst>
          </p:cNvPr>
          <p:cNvSpPr txBox="1"/>
          <p:nvPr/>
        </p:nvSpPr>
        <p:spPr>
          <a:xfrm>
            <a:off x="2766650" y="5417813"/>
            <a:ext cx="620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14%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object 10">
            <a:extLst>
              <a:ext uri="{FF2B5EF4-FFF2-40B4-BE49-F238E27FC236}">
                <a16:creationId xmlns:a16="http://schemas.microsoft.com/office/drawing/2014/main" id="{4E2C257A-AA04-3F27-137F-0FB0C433BB4E}"/>
              </a:ext>
            </a:extLst>
          </p:cNvPr>
          <p:cNvSpPr txBox="1"/>
          <p:nvPr/>
        </p:nvSpPr>
        <p:spPr>
          <a:xfrm>
            <a:off x="11534695" y="6494941"/>
            <a:ext cx="207163" cy="1554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04">
              <a:lnSpc>
                <a:spcPts val="1198"/>
              </a:lnSpc>
            </a:pPr>
            <a:fld id="{81D60167-4931-47E6-BA6A-407CBD079E47}" type="slidenum">
              <a:rPr sz="1182" spc="6" smtClean="0">
                <a:solidFill>
                  <a:srgbClr val="B51828"/>
                </a:solidFill>
                <a:latin typeface="Calibri Light"/>
                <a:cs typeface="Calibri Light"/>
              </a:rPr>
              <a:pPr marL="23104">
                <a:lnSpc>
                  <a:spcPts val="1198"/>
                </a:lnSpc>
              </a:pPr>
              <a:t>12</a:t>
            </a:fld>
            <a:endParaRPr sz="1182" dirty="0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4054534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4F10F195-4A37-9691-220A-6B2B0167F56E}"/>
              </a:ext>
            </a:extLst>
          </p:cNvPr>
          <p:cNvSpPr txBox="1">
            <a:spLocks/>
          </p:cNvSpPr>
          <p:nvPr/>
        </p:nvSpPr>
        <p:spPr>
          <a:xfrm>
            <a:off x="877168" y="732378"/>
            <a:ext cx="8318010" cy="1010901"/>
          </a:xfrm>
          <a:prstGeom prst="rect">
            <a:avLst/>
          </a:prstGeom>
        </p:spPr>
        <p:txBody>
          <a:bodyPr vert="horz" wrap="square" lIns="0" tIns="10397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701">
              <a:spcBef>
                <a:spcPts val="82"/>
              </a:spcBef>
            </a:pPr>
            <a:r>
              <a:rPr lang="en-US" sz="3600" spc="-58" dirty="0">
                <a:solidFill>
                  <a:srgbClr val="308B2B"/>
                </a:solidFill>
                <a:latin typeface="Georgia" panose="02040502050405020303" pitchFamily="18" charset="0"/>
              </a:rPr>
              <a:t>Team as a key aspect to be evaluated in the tender</a:t>
            </a:r>
            <a:endParaRPr lang="pl-PL" sz="3600" dirty="0">
              <a:solidFill>
                <a:srgbClr val="308B2B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Obraz 10">
            <a:extLst>
              <a:ext uri="{FF2B5EF4-FFF2-40B4-BE49-F238E27FC236}">
                <a16:creationId xmlns:a16="http://schemas.microsoft.com/office/drawing/2014/main" id="{480CCB54-A33A-370F-A8DA-EA538822B2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60363" y="722276"/>
            <a:ext cx="1874332" cy="658050"/>
          </a:xfrm>
          <a:prstGeom prst="rect">
            <a:avLst/>
          </a:prstGeom>
        </p:spPr>
      </p:pic>
      <p:sp>
        <p:nvSpPr>
          <p:cNvPr id="5" name="Prostokąt 91">
            <a:extLst>
              <a:ext uri="{FF2B5EF4-FFF2-40B4-BE49-F238E27FC236}">
                <a16:creationId xmlns:a16="http://schemas.microsoft.com/office/drawing/2014/main" id="{2780B652-F183-A32E-E14B-FB7C7761896C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877168" y="2148138"/>
            <a:ext cx="10499611" cy="740708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92" dirty="0"/>
          </a:p>
        </p:txBody>
      </p:sp>
      <p:pic>
        <p:nvPicPr>
          <p:cNvPr id="6" name="Obraz 64" descr="Puzzle">
            <a:extLst>
              <a:ext uri="{FF2B5EF4-FFF2-40B4-BE49-F238E27FC236}">
                <a16:creationId xmlns:a16="http://schemas.microsoft.com/office/drawing/2014/main" id="{38976DE0-9598-A731-356B-E3D2CE0E73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68088" y="2347041"/>
            <a:ext cx="416816" cy="416135"/>
          </a:xfrm>
          <a:prstGeom prst="rect">
            <a:avLst/>
          </a:pr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B3CE37BC-5CE2-8966-96DF-93DA3BEF73AC}"/>
              </a:ext>
            </a:extLst>
          </p:cNvPr>
          <p:cNvSpPr txBox="1"/>
          <p:nvPr/>
        </p:nvSpPr>
        <p:spPr>
          <a:xfrm>
            <a:off x="4108788" y="2331201"/>
            <a:ext cx="1930200" cy="4478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l-PL" sz="1455" spc="-18" dirty="0" err="1">
                <a:solidFill>
                  <a:srgbClr val="626769"/>
                </a:solidFill>
                <a:latin typeface="Calibri Light"/>
                <a:cs typeface="Calibri Light"/>
              </a:rPr>
              <a:t>Complementary</a:t>
            </a:r>
            <a:r>
              <a:rPr lang="pl-PL" sz="1455" spc="-18" dirty="0">
                <a:solidFill>
                  <a:srgbClr val="626769"/>
                </a:solidFill>
                <a:latin typeface="Calibri Light"/>
                <a:cs typeface="Calibri Light"/>
              </a:rPr>
              <a:t> </a:t>
            </a:r>
            <a:r>
              <a:rPr lang="pl-PL" sz="1455" spc="-18" dirty="0" err="1">
                <a:solidFill>
                  <a:srgbClr val="626769"/>
                </a:solidFill>
                <a:latin typeface="Calibri Light"/>
                <a:cs typeface="Calibri Light"/>
              </a:rPr>
              <a:t>experience</a:t>
            </a:r>
            <a:endParaRPr lang="en-US" sz="1455" spc="-18" dirty="0">
              <a:solidFill>
                <a:srgbClr val="626769"/>
              </a:solidFill>
              <a:latin typeface="Calibri Light"/>
              <a:cs typeface="Calibri Light"/>
            </a:endParaRPr>
          </a:p>
        </p:txBody>
      </p:sp>
      <p:sp>
        <p:nvSpPr>
          <p:cNvPr id="9" name="pole tekstowe 7">
            <a:extLst>
              <a:ext uri="{FF2B5EF4-FFF2-40B4-BE49-F238E27FC236}">
                <a16:creationId xmlns:a16="http://schemas.microsoft.com/office/drawing/2014/main" id="{DD3043A3-D4E9-0ED0-9299-05F720224B54}"/>
              </a:ext>
            </a:extLst>
          </p:cNvPr>
          <p:cNvSpPr txBox="1"/>
          <p:nvPr/>
        </p:nvSpPr>
        <p:spPr>
          <a:xfrm>
            <a:off x="1879549" y="2331201"/>
            <a:ext cx="1404894" cy="4478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l-PL" sz="1455" spc="-18" dirty="0">
                <a:solidFill>
                  <a:srgbClr val="626769"/>
                </a:solidFill>
                <a:latin typeface="Calibri Light"/>
                <a:cs typeface="Calibri Light"/>
              </a:rPr>
              <a:t>Investment </a:t>
            </a:r>
            <a:r>
              <a:rPr lang="pl-PL" sz="1455" spc="-18" dirty="0" err="1">
                <a:solidFill>
                  <a:srgbClr val="626769"/>
                </a:solidFill>
                <a:latin typeface="Calibri Light"/>
                <a:cs typeface="Calibri Light"/>
              </a:rPr>
              <a:t>experience</a:t>
            </a:r>
            <a:endParaRPr lang="en-US" sz="1455" spc="-18" dirty="0">
              <a:solidFill>
                <a:srgbClr val="626769"/>
              </a:solidFill>
              <a:latin typeface="Calibri Light"/>
              <a:cs typeface="Calibri Light"/>
            </a:endParaRPr>
          </a:p>
        </p:txBody>
      </p:sp>
      <p:sp>
        <p:nvSpPr>
          <p:cNvPr id="11" name="pole tekstowe 7">
            <a:extLst>
              <a:ext uri="{FF2B5EF4-FFF2-40B4-BE49-F238E27FC236}">
                <a16:creationId xmlns:a16="http://schemas.microsoft.com/office/drawing/2014/main" id="{CBE613B1-053F-C903-5288-34D9B894F82B}"/>
              </a:ext>
            </a:extLst>
          </p:cNvPr>
          <p:cNvSpPr txBox="1"/>
          <p:nvPr/>
        </p:nvSpPr>
        <p:spPr>
          <a:xfrm>
            <a:off x="6688137" y="2331201"/>
            <a:ext cx="1766202" cy="4478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55" spc="-18" dirty="0">
                <a:solidFill>
                  <a:srgbClr val="626769"/>
                </a:solidFill>
                <a:latin typeface="Calibri Light"/>
                <a:cs typeface="Calibri Light"/>
              </a:rPr>
              <a:t>Experience in line with the investment policy</a:t>
            </a:r>
          </a:p>
        </p:txBody>
      </p:sp>
      <p:sp>
        <p:nvSpPr>
          <p:cNvPr id="12" name="pole tekstowe 7">
            <a:extLst>
              <a:ext uri="{FF2B5EF4-FFF2-40B4-BE49-F238E27FC236}">
                <a16:creationId xmlns:a16="http://schemas.microsoft.com/office/drawing/2014/main" id="{9F42D4BF-0BA5-00F9-A0CE-BEABA7C2AC46}"/>
              </a:ext>
            </a:extLst>
          </p:cNvPr>
          <p:cNvSpPr txBox="1"/>
          <p:nvPr/>
        </p:nvSpPr>
        <p:spPr>
          <a:xfrm>
            <a:off x="9602532" y="2331201"/>
            <a:ext cx="1524842" cy="4478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l-PL" sz="1455" spc="-18" dirty="0" err="1">
                <a:solidFill>
                  <a:srgbClr val="626769"/>
                </a:solidFill>
                <a:latin typeface="Calibri Light"/>
                <a:cs typeface="Calibri Light"/>
              </a:rPr>
              <a:t>Team's</a:t>
            </a:r>
            <a:r>
              <a:rPr lang="pl-PL" sz="1455" spc="-18" dirty="0">
                <a:solidFill>
                  <a:srgbClr val="626769"/>
                </a:solidFill>
                <a:latin typeface="Calibri Light"/>
                <a:cs typeface="Calibri Light"/>
              </a:rPr>
              <a:t> </a:t>
            </a:r>
            <a:r>
              <a:rPr lang="pl-PL" sz="1455" spc="-18" dirty="0" err="1">
                <a:solidFill>
                  <a:srgbClr val="626769"/>
                </a:solidFill>
                <a:latin typeface="Calibri Light"/>
                <a:cs typeface="Calibri Light"/>
              </a:rPr>
              <a:t>previous</a:t>
            </a:r>
            <a:r>
              <a:rPr lang="pl-PL" sz="1455" spc="-18" dirty="0">
                <a:solidFill>
                  <a:srgbClr val="626769"/>
                </a:solidFill>
                <a:latin typeface="Calibri Light"/>
                <a:cs typeface="Calibri Light"/>
              </a:rPr>
              <a:t> </a:t>
            </a:r>
            <a:r>
              <a:rPr lang="pl-PL" sz="1455" spc="-18" dirty="0" err="1">
                <a:solidFill>
                  <a:srgbClr val="626769"/>
                </a:solidFill>
                <a:latin typeface="Calibri Light"/>
                <a:cs typeface="Calibri Light"/>
              </a:rPr>
              <a:t>cooperation</a:t>
            </a:r>
            <a:endParaRPr lang="en-US" sz="1455" spc="-18" dirty="0">
              <a:solidFill>
                <a:srgbClr val="626769"/>
              </a:solidFill>
              <a:latin typeface="Calibri Light"/>
              <a:cs typeface="Calibri Light"/>
            </a:endParaRPr>
          </a:p>
        </p:txBody>
      </p:sp>
      <p:pic>
        <p:nvPicPr>
          <p:cNvPr id="13" name="Grafika 99" descr="Uścisk dłoni">
            <a:extLst>
              <a:ext uri="{FF2B5EF4-FFF2-40B4-BE49-F238E27FC236}">
                <a16:creationId xmlns:a16="http://schemas.microsoft.com/office/drawing/2014/main" id="{5FB0A06A-BBDF-6B61-BBD2-DE2BFC6EC6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894484" y="2252606"/>
            <a:ext cx="605994" cy="605005"/>
          </a:xfrm>
          <a:prstGeom prst="rect">
            <a:avLst/>
          </a:prstGeom>
        </p:spPr>
      </p:pic>
      <p:pic>
        <p:nvPicPr>
          <p:cNvPr id="14" name="Grafika 101" descr="Głowa z kołami zębatymi">
            <a:extLst>
              <a:ext uri="{FF2B5EF4-FFF2-40B4-BE49-F238E27FC236}">
                <a16:creationId xmlns:a16="http://schemas.microsoft.com/office/drawing/2014/main" id="{5EFF704C-51B6-5453-1AFE-5E3E25E2F04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094511" y="2309932"/>
            <a:ext cx="491156" cy="490353"/>
          </a:xfrm>
          <a:prstGeom prst="rect">
            <a:avLst/>
          </a:prstGeom>
        </p:spPr>
      </p:pic>
      <p:pic>
        <p:nvPicPr>
          <p:cNvPr id="15" name="Grafika 103" descr="Monety">
            <a:extLst>
              <a:ext uri="{FF2B5EF4-FFF2-40B4-BE49-F238E27FC236}">
                <a16:creationId xmlns:a16="http://schemas.microsoft.com/office/drawing/2014/main" id="{FD4C805B-86A8-C9AE-AEB3-B6D1E38191A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210019" y="2299823"/>
            <a:ext cx="511405" cy="510570"/>
          </a:xfrm>
          <a:prstGeom prst="rect">
            <a:avLst/>
          </a:prstGeom>
        </p:spPr>
      </p:pic>
      <p:sp>
        <p:nvSpPr>
          <p:cNvPr id="16" name="pole tekstowe 7">
            <a:extLst>
              <a:ext uri="{FF2B5EF4-FFF2-40B4-BE49-F238E27FC236}">
                <a16:creationId xmlns:a16="http://schemas.microsoft.com/office/drawing/2014/main" id="{E6E4AF86-E20D-7278-D67E-57C5182CA01F}"/>
              </a:ext>
            </a:extLst>
          </p:cNvPr>
          <p:cNvSpPr txBox="1"/>
          <p:nvPr/>
        </p:nvSpPr>
        <p:spPr>
          <a:xfrm>
            <a:off x="4141880" y="1845754"/>
            <a:ext cx="3905261" cy="2612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98" b="1" dirty="0">
                <a:latin typeface="Calibri" panose="020F0502020204030204" pitchFamily="34" charset="0"/>
                <a:cs typeface="Calibri" panose="020F0502020204030204" pitchFamily="34" charset="0"/>
              </a:rPr>
              <a:t>Critical areas in the Team's evaluation</a:t>
            </a:r>
          </a:p>
        </p:txBody>
      </p:sp>
      <p:sp>
        <p:nvSpPr>
          <p:cNvPr id="17" name="pole tekstowe 7">
            <a:extLst>
              <a:ext uri="{FF2B5EF4-FFF2-40B4-BE49-F238E27FC236}">
                <a16:creationId xmlns:a16="http://schemas.microsoft.com/office/drawing/2014/main" id="{4E989880-18F4-BD13-944C-487612129236}"/>
              </a:ext>
            </a:extLst>
          </p:cNvPr>
          <p:cNvSpPr txBox="1"/>
          <p:nvPr/>
        </p:nvSpPr>
        <p:spPr>
          <a:xfrm>
            <a:off x="1728490" y="2938586"/>
            <a:ext cx="3111906" cy="2612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98" b="1" dirty="0">
                <a:latin typeface="Calibri" panose="020F0502020204030204" pitchFamily="34" charset="0"/>
                <a:cs typeface="Calibri" panose="020F0502020204030204" pitchFamily="34" charset="0"/>
              </a:rPr>
              <a:t>Who/what we are looking for</a:t>
            </a:r>
          </a:p>
        </p:txBody>
      </p:sp>
      <p:sp>
        <p:nvSpPr>
          <p:cNvPr id="18" name="pole tekstowe 7">
            <a:extLst>
              <a:ext uri="{FF2B5EF4-FFF2-40B4-BE49-F238E27FC236}">
                <a16:creationId xmlns:a16="http://schemas.microsoft.com/office/drawing/2014/main" id="{71ACA77E-1B60-D358-50E1-C4606EE4A512}"/>
              </a:ext>
            </a:extLst>
          </p:cNvPr>
          <p:cNvSpPr txBox="1"/>
          <p:nvPr/>
        </p:nvSpPr>
        <p:spPr>
          <a:xfrm>
            <a:off x="7168848" y="2934959"/>
            <a:ext cx="3474437" cy="2612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l-PL" sz="1698" b="1" dirty="0">
                <a:latin typeface="Calibri" panose="020F0502020204030204" pitchFamily="34" charset="0"/>
                <a:cs typeface="Calibri" panose="020F0502020204030204" pitchFamily="34" charset="0"/>
              </a:rPr>
              <a:t>Most </a:t>
            </a:r>
            <a:r>
              <a:rPr lang="pl-PL" sz="1698" b="1" dirty="0" err="1">
                <a:latin typeface="Calibri" panose="020F0502020204030204" pitchFamily="34" charset="0"/>
                <a:cs typeface="Calibri" panose="020F0502020204030204" pitchFamily="34" charset="0"/>
              </a:rPr>
              <a:t>common</a:t>
            </a:r>
            <a:r>
              <a:rPr lang="pl-PL" sz="1698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1698" b="1" dirty="0" err="1">
                <a:latin typeface="Calibri" panose="020F0502020204030204" pitchFamily="34" charset="0"/>
                <a:cs typeface="Calibri" panose="020F0502020204030204" pitchFamily="34" charset="0"/>
              </a:rPr>
              <a:t>undesirable</a:t>
            </a:r>
            <a:r>
              <a:rPr lang="pl-PL" sz="1698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1698" b="1" dirty="0" err="1">
                <a:latin typeface="Calibri" panose="020F0502020204030204" pitchFamily="34" charset="0"/>
                <a:cs typeface="Calibri" panose="020F0502020204030204" pitchFamily="34" charset="0"/>
              </a:rPr>
              <a:t>situations</a:t>
            </a:r>
            <a:endParaRPr lang="en-US" sz="1698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DF752B3-0B9F-EF56-E848-D45E8EF13B14}"/>
              </a:ext>
            </a:extLst>
          </p:cNvPr>
          <p:cNvSpPr txBox="1"/>
          <p:nvPr/>
        </p:nvSpPr>
        <p:spPr>
          <a:xfrm>
            <a:off x="1162196" y="5432488"/>
            <a:ext cx="4876792" cy="46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13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Commitment of capital of members of Key Personnel at the highest possible level (adequate to their asset value)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9C0E4B-936C-4C9E-C8A9-37C6AD4D3C1D}"/>
              </a:ext>
            </a:extLst>
          </p:cNvPr>
          <p:cNvSpPr txBox="1"/>
          <p:nvPr/>
        </p:nvSpPr>
        <p:spPr>
          <a:xfrm>
            <a:off x="1162196" y="3255129"/>
            <a:ext cx="4876792" cy="46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13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Individuals with solid investment experience within the Team, particularly at the seed stage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28F45C-31CB-96A4-842C-6A20877F8978}"/>
              </a:ext>
            </a:extLst>
          </p:cNvPr>
          <p:cNvSpPr txBox="1"/>
          <p:nvPr/>
        </p:nvSpPr>
        <p:spPr>
          <a:xfrm>
            <a:off x="1162196" y="5028794"/>
            <a:ext cx="4876792" cy="278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13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Credible full involvement of Key Personnel members in the fund's activities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CC59F5-CF1B-B3DA-EA31-BD9B5E91CC06}"/>
              </a:ext>
            </a:extLst>
          </p:cNvPr>
          <p:cNvSpPr txBox="1"/>
          <p:nvPr/>
        </p:nvSpPr>
        <p:spPr>
          <a:xfrm>
            <a:off x="1162196" y="4556523"/>
            <a:ext cx="4876792" cy="46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13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team with an existing track record of joint collaboration in investments, work or other projects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5D923E5-0B0F-1E1A-BFA2-BDF7CAD601AD}"/>
              </a:ext>
            </a:extLst>
          </p:cNvPr>
          <p:cNvSpPr txBox="1"/>
          <p:nvPr/>
        </p:nvSpPr>
        <p:spPr>
          <a:xfrm>
            <a:off x="1162196" y="4116730"/>
            <a:ext cx="4876792" cy="46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13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Individuals with experience in companies consistent with the fund's investment policy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FD4563E-1778-5B29-8231-290CCA555EE8}"/>
              </a:ext>
            </a:extLst>
          </p:cNvPr>
          <p:cNvSpPr txBox="1"/>
          <p:nvPr/>
        </p:nvSpPr>
        <p:spPr>
          <a:xfrm>
            <a:off x="1162196" y="3676936"/>
            <a:ext cx="4876792" cy="46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13" dirty="0" err="1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Complementar</a:t>
            </a:r>
            <a:r>
              <a:rPr lang="pl-PL" sz="1213" dirty="0" err="1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</a:t>
            </a:r>
            <a:r>
              <a:rPr lang="en-US" sz="1213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 of the Team in terms of investment, entrepreneurial and industry experience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B354A6-FEE3-2029-4CB6-62808392BA14}"/>
              </a:ext>
            </a:extLst>
          </p:cNvPr>
          <p:cNvSpPr txBox="1"/>
          <p:nvPr/>
        </p:nvSpPr>
        <p:spPr>
          <a:xfrm>
            <a:off x="6435356" y="3250834"/>
            <a:ext cx="4920025" cy="46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13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Lack of any member of the Team with investment experience, or the experience is outdated or inadequate (e.g., buyout investments)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87B718-9738-4D94-892C-F81365C9D569}"/>
              </a:ext>
            </a:extLst>
          </p:cNvPr>
          <p:cNvSpPr txBox="1"/>
          <p:nvPr/>
        </p:nvSpPr>
        <p:spPr>
          <a:xfrm>
            <a:off x="6435356" y="3843187"/>
            <a:ext cx="4941423" cy="46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13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Actual experience and professional achievements significantly different from those declared in the Tender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9A6E2BB-FD67-1689-ACF1-6DCD61FC72AB}"/>
              </a:ext>
            </a:extLst>
          </p:cNvPr>
          <p:cNvSpPr txBox="1"/>
          <p:nvPr/>
        </p:nvSpPr>
        <p:spPr>
          <a:xfrm>
            <a:off x="6449894" y="4308984"/>
            <a:ext cx="4860966" cy="278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13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VC fund specialization not backed by experience of Team members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7AF34E9-767F-F4BE-37DE-8DA39D03FB80}"/>
              </a:ext>
            </a:extLst>
          </p:cNvPr>
          <p:cNvSpPr txBox="1"/>
          <p:nvPr/>
        </p:nvSpPr>
        <p:spPr>
          <a:xfrm>
            <a:off x="6435356" y="4639105"/>
            <a:ext cx="4865004" cy="46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13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Short track record of cooperation of the majority of the Team (e.g. 1 year), no joint investments or projects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239B5FB-DDDF-276D-7469-6794F28EFC8F}"/>
              </a:ext>
            </a:extLst>
          </p:cNvPr>
          <p:cNvSpPr txBox="1"/>
          <p:nvPr/>
        </p:nvSpPr>
        <p:spPr>
          <a:xfrm>
            <a:off x="6435356" y="5037064"/>
            <a:ext cx="4868704" cy="46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213" dirty="0" err="1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Key</a:t>
            </a:r>
            <a:r>
              <a:rPr lang="pl-PL" sz="1213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Personel</a:t>
            </a:r>
            <a:r>
              <a:rPr lang="en-US" sz="1213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(declaring 40 </a:t>
            </a:r>
            <a:r>
              <a:rPr lang="en-US" sz="1213" dirty="0" err="1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hrs</a:t>
            </a:r>
            <a:r>
              <a:rPr lang="en-US" sz="1213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/week) planning to continue</a:t>
            </a:r>
            <a:r>
              <a:rPr lang="pl-PL" sz="1213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pl-PL" sz="1213" dirty="0" err="1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other</a:t>
            </a:r>
            <a:r>
              <a:rPr lang="en-US" sz="1213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professional activities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11E2BCB-229A-A3A0-9CD2-93A3E5F8A19F}"/>
              </a:ext>
            </a:extLst>
          </p:cNvPr>
          <p:cNvSpPr txBox="1"/>
          <p:nvPr/>
        </p:nvSpPr>
        <p:spPr>
          <a:xfrm>
            <a:off x="6435356" y="5435022"/>
            <a:ext cx="4865004" cy="278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13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Team/Key Personnel declaring a minimum capital commitment of 1%</a:t>
            </a:r>
          </a:p>
        </p:txBody>
      </p:sp>
      <p:pic>
        <p:nvPicPr>
          <p:cNvPr id="32" name="Graphic 31" descr="Checkbox Ticked with solid fill">
            <a:extLst>
              <a:ext uri="{FF2B5EF4-FFF2-40B4-BE49-F238E27FC236}">
                <a16:creationId xmlns:a16="http://schemas.microsoft.com/office/drawing/2014/main" id="{8B60EBE3-4D2C-72ED-5C4C-3178CF16EE7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81140" y="3247676"/>
            <a:ext cx="370856" cy="370856"/>
          </a:xfrm>
          <a:prstGeom prst="rect">
            <a:avLst/>
          </a:prstGeom>
        </p:spPr>
      </p:pic>
      <p:pic>
        <p:nvPicPr>
          <p:cNvPr id="33" name="Graphic 32" descr="Checkbox Ticked with solid fill">
            <a:extLst>
              <a:ext uri="{FF2B5EF4-FFF2-40B4-BE49-F238E27FC236}">
                <a16:creationId xmlns:a16="http://schemas.microsoft.com/office/drawing/2014/main" id="{BA731658-5D94-C675-92F6-06647CA6549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81140" y="3681748"/>
            <a:ext cx="370856" cy="370856"/>
          </a:xfrm>
          <a:prstGeom prst="rect">
            <a:avLst/>
          </a:prstGeom>
        </p:spPr>
      </p:pic>
      <p:pic>
        <p:nvPicPr>
          <p:cNvPr id="34" name="Graphic 33" descr="Checkbox Ticked with solid fill">
            <a:extLst>
              <a:ext uri="{FF2B5EF4-FFF2-40B4-BE49-F238E27FC236}">
                <a16:creationId xmlns:a16="http://schemas.microsoft.com/office/drawing/2014/main" id="{51D31BEA-C434-F81D-BBB0-DAC9C6476C5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81140" y="4115820"/>
            <a:ext cx="370856" cy="370856"/>
          </a:xfrm>
          <a:prstGeom prst="rect">
            <a:avLst/>
          </a:prstGeom>
        </p:spPr>
      </p:pic>
      <p:pic>
        <p:nvPicPr>
          <p:cNvPr id="35" name="Graphic 34" descr="Checkbox Ticked with solid fill">
            <a:extLst>
              <a:ext uri="{FF2B5EF4-FFF2-40B4-BE49-F238E27FC236}">
                <a16:creationId xmlns:a16="http://schemas.microsoft.com/office/drawing/2014/main" id="{40587AB2-2BC0-B418-125A-06E803F4CDF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81140" y="4549892"/>
            <a:ext cx="370856" cy="370856"/>
          </a:xfrm>
          <a:prstGeom prst="rect">
            <a:avLst/>
          </a:prstGeom>
        </p:spPr>
      </p:pic>
      <p:pic>
        <p:nvPicPr>
          <p:cNvPr id="36" name="Graphic 35" descr="Checkbox Ticked with solid fill">
            <a:extLst>
              <a:ext uri="{FF2B5EF4-FFF2-40B4-BE49-F238E27FC236}">
                <a16:creationId xmlns:a16="http://schemas.microsoft.com/office/drawing/2014/main" id="{3DB6BC9C-D13A-8BDB-092F-84C6CAA1CF4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81140" y="4983964"/>
            <a:ext cx="370856" cy="370856"/>
          </a:xfrm>
          <a:prstGeom prst="rect">
            <a:avLst/>
          </a:prstGeom>
        </p:spPr>
      </p:pic>
      <p:pic>
        <p:nvPicPr>
          <p:cNvPr id="37" name="Graphic 36" descr="Checkbox Ticked with solid fill">
            <a:extLst>
              <a:ext uri="{FF2B5EF4-FFF2-40B4-BE49-F238E27FC236}">
                <a16:creationId xmlns:a16="http://schemas.microsoft.com/office/drawing/2014/main" id="{0A1D383E-9918-7BB1-945E-C55674FE227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81140" y="5418034"/>
            <a:ext cx="370856" cy="370856"/>
          </a:xfrm>
          <a:prstGeom prst="rect">
            <a:avLst/>
          </a:prstGeom>
        </p:spPr>
      </p:pic>
      <p:pic>
        <p:nvPicPr>
          <p:cNvPr id="38" name="Graphic 37" descr="Checkbox Crossed outline">
            <a:extLst>
              <a:ext uri="{FF2B5EF4-FFF2-40B4-BE49-F238E27FC236}">
                <a16:creationId xmlns:a16="http://schemas.microsoft.com/office/drawing/2014/main" id="{D8552FD6-D993-7EB5-06B7-8C62BF39D20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126973" y="3244813"/>
            <a:ext cx="378766" cy="378766"/>
          </a:xfrm>
          <a:prstGeom prst="rect">
            <a:avLst/>
          </a:prstGeom>
        </p:spPr>
      </p:pic>
      <p:pic>
        <p:nvPicPr>
          <p:cNvPr id="39" name="Graphic 38" descr="Checkbox Crossed outline">
            <a:extLst>
              <a:ext uri="{FF2B5EF4-FFF2-40B4-BE49-F238E27FC236}">
                <a16:creationId xmlns:a16="http://schemas.microsoft.com/office/drawing/2014/main" id="{E1A1AEEB-471A-0329-305E-CFF34859863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109008" y="4997726"/>
            <a:ext cx="378766" cy="378766"/>
          </a:xfrm>
          <a:prstGeom prst="rect">
            <a:avLst/>
          </a:prstGeom>
        </p:spPr>
      </p:pic>
      <p:pic>
        <p:nvPicPr>
          <p:cNvPr id="40" name="Graphic 39" descr="Checkbox Crossed outline">
            <a:extLst>
              <a:ext uri="{FF2B5EF4-FFF2-40B4-BE49-F238E27FC236}">
                <a16:creationId xmlns:a16="http://schemas.microsoft.com/office/drawing/2014/main" id="{292ADA37-7026-9D94-AC03-AB1615664F7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109008" y="3818102"/>
            <a:ext cx="378766" cy="378766"/>
          </a:xfrm>
          <a:prstGeom prst="rect">
            <a:avLst/>
          </a:prstGeom>
        </p:spPr>
      </p:pic>
      <p:pic>
        <p:nvPicPr>
          <p:cNvPr id="41" name="Graphic 40" descr="Checkbox Crossed outline">
            <a:extLst>
              <a:ext uri="{FF2B5EF4-FFF2-40B4-BE49-F238E27FC236}">
                <a16:creationId xmlns:a16="http://schemas.microsoft.com/office/drawing/2014/main" id="{B665216F-1DE7-69BE-C7B6-87E738D5E97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109008" y="4598659"/>
            <a:ext cx="378766" cy="378766"/>
          </a:xfrm>
          <a:prstGeom prst="rect">
            <a:avLst/>
          </a:prstGeom>
        </p:spPr>
      </p:pic>
      <p:pic>
        <p:nvPicPr>
          <p:cNvPr id="42" name="Graphic 41" descr="Checkbox Crossed outline">
            <a:extLst>
              <a:ext uri="{FF2B5EF4-FFF2-40B4-BE49-F238E27FC236}">
                <a16:creationId xmlns:a16="http://schemas.microsoft.com/office/drawing/2014/main" id="{978B504E-5D25-4ED6-C119-733A28B8A69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109008" y="5396800"/>
            <a:ext cx="378766" cy="378766"/>
          </a:xfrm>
          <a:prstGeom prst="rect">
            <a:avLst/>
          </a:prstGeom>
        </p:spPr>
      </p:pic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2BA4BED-2D77-8E1F-2F77-A5061BA9AD0C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6094510" y="2888846"/>
            <a:ext cx="32464" cy="300928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49AE916-BA4B-C03E-BF90-368DA9DCC0F3}"/>
              </a:ext>
            </a:extLst>
          </p:cNvPr>
          <p:cNvCxnSpPr>
            <a:cxnSpLocks/>
          </p:cNvCxnSpPr>
          <p:nvPr/>
        </p:nvCxnSpPr>
        <p:spPr>
          <a:xfrm flipV="1">
            <a:off x="1013849" y="2888846"/>
            <a:ext cx="10234251" cy="2335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Graphic 1" descr="Checkbox Crossed outline">
            <a:extLst>
              <a:ext uri="{FF2B5EF4-FFF2-40B4-BE49-F238E27FC236}">
                <a16:creationId xmlns:a16="http://schemas.microsoft.com/office/drawing/2014/main" id="{EA363C0C-6892-0029-B909-373B62D1D3A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109008" y="4201945"/>
            <a:ext cx="378766" cy="378766"/>
          </a:xfrm>
          <a:prstGeom prst="rect">
            <a:avLst/>
          </a:prstGeom>
        </p:spPr>
      </p:pic>
      <p:sp>
        <p:nvSpPr>
          <p:cNvPr id="7" name="object 10">
            <a:extLst>
              <a:ext uri="{FF2B5EF4-FFF2-40B4-BE49-F238E27FC236}">
                <a16:creationId xmlns:a16="http://schemas.microsoft.com/office/drawing/2014/main" id="{E61E3F75-4AD8-F5BC-9E95-F1D8EB6892F7}"/>
              </a:ext>
            </a:extLst>
          </p:cNvPr>
          <p:cNvSpPr txBox="1"/>
          <p:nvPr/>
        </p:nvSpPr>
        <p:spPr>
          <a:xfrm>
            <a:off x="11534695" y="6494941"/>
            <a:ext cx="207163" cy="1554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04">
              <a:lnSpc>
                <a:spcPts val="1198"/>
              </a:lnSpc>
            </a:pPr>
            <a:fld id="{81D60167-4931-47E6-BA6A-407CBD079E47}" type="slidenum">
              <a:rPr sz="1182" spc="6" smtClean="0">
                <a:solidFill>
                  <a:srgbClr val="B51828"/>
                </a:solidFill>
                <a:latin typeface="Calibri Light"/>
                <a:cs typeface="Calibri Light"/>
              </a:rPr>
              <a:pPr marL="23104">
                <a:lnSpc>
                  <a:spcPts val="1198"/>
                </a:lnSpc>
              </a:pPr>
              <a:t>13</a:t>
            </a:fld>
            <a:endParaRPr sz="1182" dirty="0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548625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756C2C06-9B84-557E-C776-5C96E9D45B2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54565" y="477119"/>
            <a:ext cx="8805798" cy="1007695"/>
          </a:xfrm>
          <a:prstGeom prst="rect">
            <a:avLst/>
          </a:prstGeom>
        </p:spPr>
        <p:txBody>
          <a:bodyPr vert="horz" wrap="square" lIns="0" tIns="10397" rIns="0" bIns="0" rtlCol="0" anchor="ctr">
            <a:spAutoFit/>
          </a:bodyPr>
          <a:lstStyle/>
          <a:p>
            <a:pPr marL="7701">
              <a:spcBef>
                <a:spcPts val="82"/>
              </a:spcBef>
            </a:pPr>
            <a:r>
              <a:rPr lang="en-US" sz="3600" spc="-58" dirty="0">
                <a:solidFill>
                  <a:srgbClr val="308B2B"/>
                </a:solidFill>
                <a:latin typeface="Georgia" panose="02040502050405020303" pitchFamily="18" charset="0"/>
              </a:rPr>
              <a:t>Other undesirable situations in offers based on experience with POIR </a:t>
            </a:r>
            <a:r>
              <a:rPr lang="pl-PL" sz="3600" spc="-58" dirty="0">
                <a:solidFill>
                  <a:srgbClr val="308B2B"/>
                </a:solidFill>
                <a:latin typeface="Georgia" panose="02040502050405020303" pitchFamily="18" charset="0"/>
              </a:rPr>
              <a:t>1</a:t>
            </a:r>
            <a:r>
              <a:rPr lang="en-US" sz="3600" spc="-58" dirty="0">
                <a:solidFill>
                  <a:srgbClr val="308B2B"/>
                </a:solidFill>
                <a:latin typeface="Georgia" panose="02040502050405020303" pitchFamily="18" charset="0"/>
              </a:rPr>
              <a:t>/3</a:t>
            </a:r>
            <a:endParaRPr sz="3600" dirty="0">
              <a:solidFill>
                <a:srgbClr val="308B2B"/>
              </a:solidFill>
              <a:latin typeface="Georgia" panose="02040502050405020303" pitchFamily="18" charset="0"/>
            </a:endParaRPr>
          </a:p>
        </p:txBody>
      </p:sp>
      <p:pic>
        <p:nvPicPr>
          <p:cNvPr id="3" name="Obraz 10">
            <a:extLst>
              <a:ext uri="{FF2B5EF4-FFF2-40B4-BE49-F238E27FC236}">
                <a16:creationId xmlns:a16="http://schemas.microsoft.com/office/drawing/2014/main" id="{79E3588C-2DA9-39BB-01D0-BDE24345B6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60363" y="722276"/>
            <a:ext cx="1874332" cy="658050"/>
          </a:xfrm>
          <a:prstGeom prst="rect">
            <a:avLst/>
          </a:prstGeom>
        </p:spPr>
      </p:pic>
      <p:sp>
        <p:nvSpPr>
          <p:cNvPr id="5" name="object 4">
            <a:extLst>
              <a:ext uri="{FF2B5EF4-FFF2-40B4-BE49-F238E27FC236}">
                <a16:creationId xmlns:a16="http://schemas.microsoft.com/office/drawing/2014/main" id="{4CC98250-C92E-37EE-095A-15825397B61A}"/>
              </a:ext>
            </a:extLst>
          </p:cNvPr>
          <p:cNvSpPr txBox="1"/>
          <p:nvPr/>
        </p:nvSpPr>
        <p:spPr>
          <a:xfrm>
            <a:off x="909066" y="1851739"/>
            <a:ext cx="10049841" cy="244308"/>
          </a:xfrm>
          <a:prstGeom prst="rect">
            <a:avLst/>
          </a:prstGeom>
        </p:spPr>
        <p:txBody>
          <a:bodyPr vert="horz" wrap="square" lIns="0" tIns="6931" rIns="0" bIns="0" rtlCol="0" anchor="t">
            <a:spAutoFit/>
          </a:bodyPr>
          <a:lstStyle/>
          <a:p>
            <a:pPr marL="7701" marR="3081">
              <a:lnSpc>
                <a:spcPct val="101499"/>
              </a:lnSpc>
              <a:spcBef>
                <a:spcPts val="55"/>
              </a:spcBef>
            </a:pPr>
            <a:r>
              <a:rPr lang="pl-PL" sz="1577" b="1" spc="-12" dirty="0">
                <a:solidFill>
                  <a:srgbClr val="94C11E"/>
                </a:solidFill>
                <a:latin typeface="Calibri Light"/>
                <a:cs typeface="Calibri Light"/>
              </a:rPr>
              <a:t>Fund </a:t>
            </a:r>
            <a:r>
              <a:rPr lang="pl-PL" sz="1577" b="1" spc="-12" dirty="0" err="1">
                <a:solidFill>
                  <a:srgbClr val="94C11E"/>
                </a:solidFill>
                <a:latin typeface="Calibri Light"/>
                <a:cs typeface="Calibri Light"/>
              </a:rPr>
              <a:t>size</a:t>
            </a:r>
            <a:r>
              <a:rPr lang="pl-PL" sz="1577" b="1" spc="-12" dirty="0">
                <a:solidFill>
                  <a:srgbClr val="94C11E"/>
                </a:solidFill>
                <a:latin typeface="Calibri Light"/>
                <a:cs typeface="Calibri Light"/>
              </a:rPr>
              <a:t> and </a:t>
            </a:r>
            <a:r>
              <a:rPr lang="pl-PL" sz="1577" b="1" spc="-12" dirty="0" err="1">
                <a:solidFill>
                  <a:srgbClr val="94C11E"/>
                </a:solidFill>
                <a:latin typeface="Calibri Light"/>
                <a:cs typeface="Calibri Light"/>
              </a:rPr>
              <a:t>economics</a:t>
            </a:r>
            <a:endParaRPr lang="pl-PL" sz="1577" b="1" dirty="0">
              <a:solidFill>
                <a:srgbClr val="94C11E"/>
              </a:solidFill>
              <a:latin typeface="Calibri Light"/>
              <a:ea typeface="Calibri Light"/>
              <a:cs typeface="Calibri Light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6D704A55-702E-F886-D873-7D392711C496}"/>
              </a:ext>
            </a:extLst>
          </p:cNvPr>
          <p:cNvSpPr txBox="1"/>
          <p:nvPr/>
        </p:nvSpPr>
        <p:spPr>
          <a:xfrm>
            <a:off x="909066" y="3460322"/>
            <a:ext cx="10049841" cy="260658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defTabSz="554492">
              <a:lnSpc>
                <a:spcPct val="110000"/>
              </a:lnSpc>
              <a:spcBef>
                <a:spcPts val="606"/>
              </a:spcBef>
              <a:defRPr/>
            </a:pPr>
            <a:r>
              <a:rPr lang="pl-PL" sz="1577" b="1" spc="-12" dirty="0">
                <a:solidFill>
                  <a:srgbClr val="94C11E"/>
                </a:solidFill>
                <a:latin typeface="Calibri Light"/>
                <a:cs typeface="Calibri Light"/>
              </a:rPr>
              <a:t>Investment Policy</a:t>
            </a: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75972875-3880-5CC2-7062-67539FF8CE10}"/>
              </a:ext>
            </a:extLst>
          </p:cNvPr>
          <p:cNvSpPr txBox="1"/>
          <p:nvPr/>
        </p:nvSpPr>
        <p:spPr>
          <a:xfrm>
            <a:off x="876951" y="4829895"/>
            <a:ext cx="10049841" cy="244308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>
              <a:lnSpc>
                <a:spcPct val="101499"/>
              </a:lnSpc>
              <a:spcBef>
                <a:spcPts val="55"/>
              </a:spcBef>
            </a:pPr>
            <a:r>
              <a:rPr lang="pl-PL" sz="1577" b="1" spc="-12" dirty="0" err="1">
                <a:solidFill>
                  <a:srgbClr val="94C11E"/>
                </a:solidFill>
                <a:latin typeface="Calibri Light"/>
                <a:cs typeface="Calibri Light"/>
              </a:rPr>
              <a:t>Pipeline</a:t>
            </a:r>
            <a:endParaRPr sz="1577" b="1" dirty="0">
              <a:solidFill>
                <a:srgbClr val="94C11E"/>
              </a:solidFill>
              <a:latin typeface="Calibri Light"/>
              <a:cs typeface="Calibri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1D0755-C3D0-216E-688E-9666C7A4F90F}"/>
              </a:ext>
            </a:extLst>
          </p:cNvPr>
          <p:cNvSpPr txBox="1"/>
          <p:nvPr/>
        </p:nvSpPr>
        <p:spPr>
          <a:xfrm>
            <a:off x="1769193" y="2060938"/>
            <a:ext cx="9606071" cy="1280812"/>
          </a:xfrm>
          <a:prstGeom prst="rect">
            <a:avLst/>
          </a:prstGeom>
          <a:noFill/>
        </p:spPr>
        <p:txBody>
          <a:bodyPr wrap="square" lIns="55449" tIns="27724" rIns="55449" bIns="27724" anchor="t">
            <a:spAutoFit/>
          </a:bodyPr>
          <a:lstStyle/>
          <a:p>
            <a:pPr marL="173279" indent="-173279" algn="just" defTabSz="277246">
              <a:lnSpc>
                <a:spcPct val="140000"/>
              </a:lnSpc>
              <a:buClr>
                <a:srgbClr val="94C11E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High target capitalization of the fund in relation to </a:t>
            </a:r>
            <a:r>
              <a:rPr lang="pl-PL" sz="1455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Team’s</a:t>
            </a:r>
            <a:r>
              <a:rPr lang="pl-PL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investment experience</a:t>
            </a:r>
            <a:endParaRPr lang="pl-PL" sz="1455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3279" indent="-173279" algn="just" defTabSz="277246">
              <a:lnSpc>
                <a:spcPct val="140000"/>
              </a:lnSpc>
              <a:buClr>
                <a:srgbClr val="94C11E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Inefficient fund economics (e.g., low salaries of Team members due to too large a Team or participation of external parties in the fund management fee)</a:t>
            </a:r>
            <a:endParaRPr lang="pl-PL" sz="1455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3279" indent="-173279" algn="just" defTabSz="277246">
              <a:lnSpc>
                <a:spcPct val="140000"/>
              </a:lnSpc>
              <a:buClr>
                <a:srgbClr val="94C11E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Too small Team in relation to the target capitalization of the fund</a:t>
            </a:r>
            <a:endParaRPr lang="pl-PL" sz="1455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Symbol zastępczy tekstu 3">
            <a:extLst>
              <a:ext uri="{FF2B5EF4-FFF2-40B4-BE49-F238E27FC236}">
                <a16:creationId xmlns:a16="http://schemas.microsoft.com/office/drawing/2014/main" id="{EB9731BA-BECE-3A1A-4175-969D5FA80B69}"/>
              </a:ext>
            </a:extLst>
          </p:cNvPr>
          <p:cNvSpPr txBox="1">
            <a:spLocks/>
          </p:cNvSpPr>
          <p:nvPr/>
        </p:nvSpPr>
        <p:spPr>
          <a:xfrm>
            <a:off x="1843178" y="3740067"/>
            <a:ext cx="9475147" cy="9563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35718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50000"/>
              <a:buFont typeface="Times New Roman" panose="02020603050405020304" pitchFamily="18" charset="0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8000" marR="0" indent="-228600" algn="l" defTabSz="538163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Times New Roman" panose="02020603050405020304" pitchFamily="18" charset="0"/>
              <a:buChar char="̴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2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Times New Roman" panose="02020603050405020304" pitchFamily="18" charset="0"/>
              <a:buChar char="̵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279" indent="-173279" algn="just" defTabSz="277246">
              <a:lnSpc>
                <a:spcPct val="140000"/>
              </a:lnSpc>
              <a:buClr>
                <a:srgbClr val="94C11E"/>
              </a:buClr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Industry profile of the fund not supported by the experience of Team members in the relevant area</a:t>
            </a:r>
            <a:endParaRPr lang="pl-PL" sz="1455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3279" indent="-173279" algn="just" defTabSz="277246">
              <a:lnSpc>
                <a:spcPct val="140000"/>
              </a:lnSpc>
              <a:buClr>
                <a:srgbClr val="94C11E"/>
              </a:buClr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Lack of compliance with the program's term-sheet</a:t>
            </a:r>
            <a:endParaRPr lang="pl-PL" sz="1455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3279" indent="-173279" algn="just" defTabSz="277246">
              <a:lnSpc>
                <a:spcPct val="140000"/>
              </a:lnSpc>
              <a:buClr>
                <a:srgbClr val="94C11E"/>
              </a:buClr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Poorly credible or vague investment policies, </a:t>
            </a:r>
            <a:r>
              <a:rPr lang="pl-PL" sz="1455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eg</a:t>
            </a:r>
            <a:r>
              <a:rPr lang="pl-PL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in </a:t>
            </a:r>
            <a:r>
              <a:rPr lang="pl-PL" sz="1455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terms</a:t>
            </a:r>
            <a:r>
              <a:rPr lang="pl-PL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</a:t>
            </a: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deal flow generation</a:t>
            </a:r>
            <a:endParaRPr lang="pl-PL" sz="1455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" name="Symbol zastępczy tekstu 3">
            <a:extLst>
              <a:ext uri="{FF2B5EF4-FFF2-40B4-BE49-F238E27FC236}">
                <a16:creationId xmlns:a16="http://schemas.microsoft.com/office/drawing/2014/main" id="{B6E4E0A6-2493-DB4D-9E35-52EA61A94ECD}"/>
              </a:ext>
            </a:extLst>
          </p:cNvPr>
          <p:cNvSpPr txBox="1">
            <a:spLocks/>
          </p:cNvSpPr>
          <p:nvPr/>
        </p:nvSpPr>
        <p:spPr>
          <a:xfrm>
            <a:off x="1838767" y="5074203"/>
            <a:ext cx="9295217" cy="4372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35718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50000"/>
              <a:buFont typeface="Times New Roman" panose="02020603050405020304" pitchFamily="18" charset="0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8000" marR="0" indent="-228600" algn="l" defTabSz="538163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Times New Roman" panose="02020603050405020304" pitchFamily="18" charset="0"/>
              <a:buChar char="̴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2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Times New Roman" panose="02020603050405020304" pitchFamily="18" charset="0"/>
              <a:buChar char="̵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279" indent="-173279" algn="just" defTabSz="277246">
              <a:lnSpc>
                <a:spcPct val="140000"/>
              </a:lnSpc>
              <a:buClr>
                <a:srgbClr val="94C11E"/>
              </a:buClr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Low quality </a:t>
            </a:r>
            <a:r>
              <a:rPr lang="pl-PL" sz="1455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</a:t>
            </a: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pl-PL" sz="1455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low</a:t>
            </a:r>
            <a:r>
              <a:rPr lang="pl-PL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credibility of the indicated investment projects</a:t>
            </a:r>
            <a:endParaRPr lang="pl-PL" sz="1455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3279" indent="-173279" algn="just" defTabSz="277246">
              <a:lnSpc>
                <a:spcPct val="140000"/>
              </a:lnSpc>
              <a:buClr>
                <a:srgbClr val="94C11E"/>
              </a:buClr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Lack of clear investment theses for the indicated projects</a:t>
            </a:r>
            <a:endParaRPr lang="pl-PL" sz="1455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3279" indent="-173279" algn="just" defTabSz="277246">
              <a:lnSpc>
                <a:spcPct val="140000"/>
              </a:lnSpc>
              <a:buClr>
                <a:srgbClr val="94C11E"/>
              </a:buClr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Investment projects inconsistent with the fund's investment policy (lack of innovation, companies with commercial revenues, foreign companies with limited ties to Poland)</a:t>
            </a:r>
            <a:endParaRPr lang="pl-PL" sz="1455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13" name="Grafika 16">
            <a:extLst>
              <a:ext uri="{FF2B5EF4-FFF2-40B4-BE49-F238E27FC236}">
                <a16:creationId xmlns:a16="http://schemas.microsoft.com/office/drawing/2014/main" id="{BC693EF2-7E8E-F05B-EE2C-7EDB080634CA}"/>
              </a:ext>
            </a:extLst>
          </p:cNvPr>
          <p:cNvGrpSpPr/>
          <p:nvPr/>
        </p:nvGrpSpPr>
        <p:grpSpPr>
          <a:xfrm>
            <a:off x="948754" y="3891238"/>
            <a:ext cx="545530" cy="548661"/>
            <a:chOff x="1088696" y="4101136"/>
            <a:chExt cx="468133" cy="468131"/>
          </a:xfrm>
          <a:solidFill>
            <a:srgbClr val="308B2B"/>
          </a:solidFill>
        </p:grpSpPr>
        <p:sp>
          <p:nvSpPr>
            <p:cNvPr id="14" name="Dowolny kształt: kształt 186">
              <a:extLst>
                <a:ext uri="{FF2B5EF4-FFF2-40B4-BE49-F238E27FC236}">
                  <a16:creationId xmlns:a16="http://schemas.microsoft.com/office/drawing/2014/main" id="{DB31BCB0-3737-E828-3D7F-05FA66D8CC53}"/>
                </a:ext>
              </a:extLst>
            </p:cNvPr>
            <p:cNvSpPr/>
            <p:nvPr/>
          </p:nvSpPr>
          <p:spPr>
            <a:xfrm>
              <a:off x="1228849" y="4132863"/>
              <a:ext cx="296247" cy="296245"/>
            </a:xfrm>
            <a:custGeom>
              <a:avLst/>
              <a:gdLst>
                <a:gd name="connsiteX0" fmla="*/ 204724 w 296247"/>
                <a:gd name="connsiteY0" fmla="*/ 11258 h 296245"/>
                <a:gd name="connsiteX1" fmla="*/ 24941 w 296247"/>
                <a:gd name="connsiteY1" fmla="*/ 65876 h 296245"/>
                <a:gd name="connsiteX2" fmla="*/ 43387 w 296247"/>
                <a:gd name="connsiteY2" fmla="*/ 252864 h 296245"/>
                <a:gd name="connsiteX3" fmla="*/ 148279 w 296247"/>
                <a:gd name="connsiteY3" fmla="*/ 296244 h 296245"/>
                <a:gd name="connsiteX4" fmla="*/ 293410 w 296247"/>
                <a:gd name="connsiteY4" fmla="*/ 176906 h 296245"/>
                <a:gd name="connsiteX5" fmla="*/ 204724 w 296247"/>
                <a:gd name="connsiteY5" fmla="*/ 11258 h 296245"/>
                <a:gd name="connsiteX6" fmla="*/ 271319 w 296247"/>
                <a:gd name="connsiteY6" fmla="*/ 198757 h 296245"/>
                <a:gd name="connsiteX7" fmla="*/ 122615 w 296247"/>
                <a:gd name="connsiteY7" fmla="*/ 278327 h 296245"/>
                <a:gd name="connsiteX8" fmla="*/ 15603 w 296247"/>
                <a:gd name="connsiteY8" fmla="*/ 147972 h 296245"/>
                <a:gd name="connsiteX9" fmla="*/ 54416 w 296247"/>
                <a:gd name="connsiteY9" fmla="*/ 54110 h 296245"/>
                <a:gd name="connsiteX10" fmla="*/ 54416 w 296247"/>
                <a:gd name="connsiteY10" fmla="*/ 54110 h 296245"/>
                <a:gd name="connsiteX11" fmla="*/ 222241 w 296247"/>
                <a:gd name="connsiteY11" fmla="*/ 37403 h 296245"/>
                <a:gd name="connsiteX12" fmla="*/ 271319 w 296247"/>
                <a:gd name="connsiteY12" fmla="*/ 198757 h 296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6247" h="296245">
                  <a:moveTo>
                    <a:pt x="204724" y="11258"/>
                  </a:moveTo>
                  <a:cubicBezTo>
                    <a:pt x="139439" y="-15742"/>
                    <a:pt x="64175" y="7124"/>
                    <a:pt x="24941" y="65876"/>
                  </a:cubicBezTo>
                  <a:cubicBezTo>
                    <a:pt x="-14292" y="124629"/>
                    <a:pt x="-6569" y="202911"/>
                    <a:pt x="43387" y="252864"/>
                  </a:cubicBezTo>
                  <a:cubicBezTo>
                    <a:pt x="71189" y="280701"/>
                    <a:pt x="108937" y="296313"/>
                    <a:pt x="148279" y="296244"/>
                  </a:cubicBezTo>
                  <a:cubicBezTo>
                    <a:pt x="218926" y="296167"/>
                    <a:pt x="279685" y="246206"/>
                    <a:pt x="293410" y="176906"/>
                  </a:cubicBezTo>
                  <a:cubicBezTo>
                    <a:pt x="307136" y="107605"/>
                    <a:pt x="270008" y="38257"/>
                    <a:pt x="204724" y="11258"/>
                  </a:cubicBezTo>
                  <a:close/>
                  <a:moveTo>
                    <a:pt x="271319" y="198757"/>
                  </a:moveTo>
                  <a:cubicBezTo>
                    <a:pt x="247085" y="257363"/>
                    <a:pt x="184819" y="290681"/>
                    <a:pt x="122615" y="278327"/>
                  </a:cubicBezTo>
                  <a:cubicBezTo>
                    <a:pt x="60411" y="265974"/>
                    <a:pt x="15603" y="211391"/>
                    <a:pt x="15603" y="147972"/>
                  </a:cubicBezTo>
                  <a:cubicBezTo>
                    <a:pt x="15542" y="112768"/>
                    <a:pt x="29510" y="78990"/>
                    <a:pt x="54416" y="54110"/>
                  </a:cubicBezTo>
                  <a:lnTo>
                    <a:pt x="54416" y="54110"/>
                  </a:lnTo>
                  <a:cubicBezTo>
                    <a:pt x="99206" y="9212"/>
                    <a:pt x="169478" y="2217"/>
                    <a:pt x="222241" y="37403"/>
                  </a:cubicBezTo>
                  <a:cubicBezTo>
                    <a:pt x="275004" y="72588"/>
                    <a:pt x="295554" y="140151"/>
                    <a:pt x="271319" y="198757"/>
                  </a:cubicBezTo>
                  <a:close/>
                </a:path>
              </a:pathLst>
            </a:custGeom>
            <a:grpFill/>
            <a:ln w="91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 dirty="0"/>
            </a:p>
          </p:txBody>
        </p:sp>
        <p:sp>
          <p:nvSpPr>
            <p:cNvPr id="15" name="Dowolny kształt: kształt 187">
              <a:extLst>
                <a:ext uri="{FF2B5EF4-FFF2-40B4-BE49-F238E27FC236}">
                  <a16:creationId xmlns:a16="http://schemas.microsoft.com/office/drawing/2014/main" id="{E664C819-A3E9-2444-E823-9EE456B027C3}"/>
                </a:ext>
              </a:extLst>
            </p:cNvPr>
            <p:cNvSpPr/>
            <p:nvPr/>
          </p:nvSpPr>
          <p:spPr>
            <a:xfrm>
              <a:off x="1088696" y="4101136"/>
              <a:ext cx="468133" cy="468131"/>
            </a:xfrm>
            <a:custGeom>
              <a:avLst/>
              <a:gdLst>
                <a:gd name="connsiteX0" fmla="*/ 415538 w 468133"/>
                <a:gd name="connsiteY0" fmla="*/ 52598 h 468131"/>
                <a:gd name="connsiteX1" fmla="*/ 170147 w 468133"/>
                <a:gd name="connsiteY1" fmla="*/ 44570 h 468131"/>
                <a:gd name="connsiteX2" fmla="*/ 146104 w 468133"/>
                <a:gd name="connsiteY2" fmla="*/ 288912 h 468131"/>
                <a:gd name="connsiteX3" fmla="*/ 132312 w 468133"/>
                <a:gd name="connsiteY3" fmla="*/ 302704 h 468131"/>
                <a:gd name="connsiteX4" fmla="*/ 117293 w 468133"/>
                <a:gd name="connsiteY4" fmla="*/ 306682 h 468131"/>
                <a:gd name="connsiteX5" fmla="*/ 17900 w 468133"/>
                <a:gd name="connsiteY5" fmla="*/ 406073 h 468131"/>
                <a:gd name="connsiteX6" fmla="*/ 13923 w 468133"/>
                <a:gd name="connsiteY6" fmla="*/ 421092 h 468131"/>
                <a:gd name="connsiteX7" fmla="*/ 6855 w 468133"/>
                <a:gd name="connsiteY7" fmla="*/ 428160 h 468131"/>
                <a:gd name="connsiteX8" fmla="*/ 0 w 468133"/>
                <a:gd name="connsiteY8" fmla="*/ 444708 h 468131"/>
                <a:gd name="connsiteX9" fmla="*/ 6855 w 468133"/>
                <a:gd name="connsiteY9" fmla="*/ 461256 h 468131"/>
                <a:gd name="connsiteX10" fmla="*/ 12370 w 468133"/>
                <a:gd name="connsiteY10" fmla="*/ 455737 h 468131"/>
                <a:gd name="connsiteX11" fmla="*/ 6875 w 468133"/>
                <a:gd name="connsiteY11" fmla="*/ 461275 h 468131"/>
                <a:gd name="connsiteX12" fmla="*/ 23421 w 468133"/>
                <a:gd name="connsiteY12" fmla="*/ 468131 h 468131"/>
                <a:gd name="connsiteX13" fmla="*/ 39967 w 468133"/>
                <a:gd name="connsiteY13" fmla="*/ 461275 h 468131"/>
                <a:gd name="connsiteX14" fmla="*/ 47037 w 468133"/>
                <a:gd name="connsiteY14" fmla="*/ 454206 h 468131"/>
                <a:gd name="connsiteX15" fmla="*/ 62057 w 468133"/>
                <a:gd name="connsiteY15" fmla="*/ 450227 h 468131"/>
                <a:gd name="connsiteX16" fmla="*/ 161445 w 468133"/>
                <a:gd name="connsiteY16" fmla="*/ 350837 h 468131"/>
                <a:gd name="connsiteX17" fmla="*/ 165423 w 468133"/>
                <a:gd name="connsiteY17" fmla="*/ 335818 h 468131"/>
                <a:gd name="connsiteX18" fmla="*/ 179216 w 468133"/>
                <a:gd name="connsiteY18" fmla="*/ 322026 h 468131"/>
                <a:gd name="connsiteX19" fmla="*/ 423559 w 468133"/>
                <a:gd name="connsiteY19" fmla="*/ 297989 h 468131"/>
                <a:gd name="connsiteX20" fmla="*/ 415538 w 468133"/>
                <a:gd name="connsiteY20" fmla="*/ 52598 h 468131"/>
                <a:gd name="connsiteX21" fmla="*/ 28934 w 468133"/>
                <a:gd name="connsiteY21" fmla="*/ 450245 h 468131"/>
                <a:gd name="connsiteX22" fmla="*/ 17907 w 468133"/>
                <a:gd name="connsiteY22" fmla="*/ 450245 h 468131"/>
                <a:gd name="connsiteX23" fmla="*/ 17885 w 468133"/>
                <a:gd name="connsiteY23" fmla="*/ 450223 h 468131"/>
                <a:gd name="connsiteX24" fmla="*/ 17885 w 468133"/>
                <a:gd name="connsiteY24" fmla="*/ 450219 h 468131"/>
                <a:gd name="connsiteX25" fmla="*/ 15599 w 468133"/>
                <a:gd name="connsiteY25" fmla="*/ 444706 h 468131"/>
                <a:gd name="connsiteX26" fmla="*/ 17885 w 468133"/>
                <a:gd name="connsiteY26" fmla="*/ 439193 h 468131"/>
                <a:gd name="connsiteX27" fmla="*/ 23423 w 468133"/>
                <a:gd name="connsiteY27" fmla="*/ 433655 h 468131"/>
                <a:gd name="connsiteX28" fmla="*/ 34476 w 468133"/>
                <a:gd name="connsiteY28" fmla="*/ 444708 h 468131"/>
                <a:gd name="connsiteX29" fmla="*/ 28934 w 468133"/>
                <a:gd name="connsiteY29" fmla="*/ 450245 h 468131"/>
                <a:gd name="connsiteX30" fmla="*/ 51028 w 468133"/>
                <a:gd name="connsiteY30" fmla="*/ 439197 h 468131"/>
                <a:gd name="connsiteX31" fmla="*/ 39979 w 468133"/>
                <a:gd name="connsiteY31" fmla="*/ 428151 h 468131"/>
                <a:gd name="connsiteX32" fmla="*/ 28938 w 468133"/>
                <a:gd name="connsiteY32" fmla="*/ 417108 h 468131"/>
                <a:gd name="connsiteX33" fmla="*/ 28930 w 468133"/>
                <a:gd name="connsiteY33" fmla="*/ 417103 h 468131"/>
                <a:gd name="connsiteX34" fmla="*/ 106237 w 468133"/>
                <a:gd name="connsiteY34" fmla="*/ 339796 h 468131"/>
                <a:gd name="connsiteX35" fmla="*/ 128333 w 468133"/>
                <a:gd name="connsiteY35" fmla="*/ 361891 h 468131"/>
                <a:gd name="connsiteX36" fmla="*/ 51028 w 468133"/>
                <a:gd name="connsiteY36" fmla="*/ 439197 h 468131"/>
                <a:gd name="connsiteX37" fmla="*/ 139363 w 468133"/>
                <a:gd name="connsiteY37" fmla="*/ 350861 h 468131"/>
                <a:gd name="connsiteX38" fmla="*/ 117267 w 468133"/>
                <a:gd name="connsiteY38" fmla="*/ 328766 h 468131"/>
                <a:gd name="connsiteX39" fmla="*/ 128322 w 468133"/>
                <a:gd name="connsiteY39" fmla="*/ 317712 h 468131"/>
                <a:gd name="connsiteX40" fmla="*/ 128324 w 468133"/>
                <a:gd name="connsiteY40" fmla="*/ 317716 h 468131"/>
                <a:gd name="connsiteX41" fmla="*/ 139369 w 468133"/>
                <a:gd name="connsiteY41" fmla="*/ 328759 h 468131"/>
                <a:gd name="connsiteX42" fmla="*/ 150415 w 468133"/>
                <a:gd name="connsiteY42" fmla="*/ 339807 h 468131"/>
                <a:gd name="connsiteX43" fmla="*/ 139363 w 468133"/>
                <a:gd name="connsiteY43" fmla="*/ 350861 h 468131"/>
                <a:gd name="connsiteX44" fmla="*/ 155927 w 468133"/>
                <a:gd name="connsiteY44" fmla="*/ 323256 h 468131"/>
                <a:gd name="connsiteX45" fmla="*/ 150399 w 468133"/>
                <a:gd name="connsiteY45" fmla="*/ 317729 h 468131"/>
                <a:gd name="connsiteX46" fmla="*/ 144873 w 468133"/>
                <a:gd name="connsiteY46" fmla="*/ 312202 h 468131"/>
                <a:gd name="connsiteX47" fmla="*/ 156206 w 468133"/>
                <a:gd name="connsiteY47" fmla="*/ 300868 h 468131"/>
                <a:gd name="connsiteX48" fmla="*/ 161454 w 468133"/>
                <a:gd name="connsiteY48" fmla="*/ 306677 h 468131"/>
                <a:gd name="connsiteX49" fmla="*/ 167260 w 468133"/>
                <a:gd name="connsiteY49" fmla="*/ 311924 h 468131"/>
                <a:gd name="connsiteX50" fmla="*/ 155927 w 468133"/>
                <a:gd name="connsiteY50" fmla="*/ 323256 h 468131"/>
                <a:gd name="connsiteX51" fmla="*/ 351184 w 468133"/>
                <a:gd name="connsiteY51" fmla="*/ 331193 h 468131"/>
                <a:gd name="connsiteX52" fmla="*/ 172484 w 468133"/>
                <a:gd name="connsiteY52" fmla="*/ 295647 h 468131"/>
                <a:gd name="connsiteX53" fmla="*/ 172484 w 468133"/>
                <a:gd name="connsiteY53" fmla="*/ 63750 h 468131"/>
                <a:gd name="connsiteX54" fmla="*/ 351184 w 468133"/>
                <a:gd name="connsiteY54" fmla="*/ 28204 h 468131"/>
                <a:gd name="connsiteX55" fmla="*/ 452409 w 468133"/>
                <a:gd name="connsiteY55" fmla="*/ 179698 h 468131"/>
                <a:gd name="connsiteX56" fmla="*/ 351184 w 468133"/>
                <a:gd name="connsiteY56" fmla="*/ 331193 h 46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468133" h="468131">
                  <a:moveTo>
                    <a:pt x="415538" y="52598"/>
                  </a:moveTo>
                  <a:cubicBezTo>
                    <a:pt x="348631" y="-14311"/>
                    <a:pt x="241284" y="-17823"/>
                    <a:pt x="170147" y="44570"/>
                  </a:cubicBezTo>
                  <a:cubicBezTo>
                    <a:pt x="99010" y="106963"/>
                    <a:pt x="88491" y="213851"/>
                    <a:pt x="146104" y="288912"/>
                  </a:cubicBezTo>
                  <a:lnTo>
                    <a:pt x="132312" y="302704"/>
                  </a:lnTo>
                  <a:cubicBezTo>
                    <a:pt x="126955" y="301256"/>
                    <a:pt x="121231" y="302771"/>
                    <a:pt x="117293" y="306682"/>
                  </a:cubicBezTo>
                  <a:lnTo>
                    <a:pt x="17900" y="406073"/>
                  </a:lnTo>
                  <a:cubicBezTo>
                    <a:pt x="13989" y="410011"/>
                    <a:pt x="12473" y="415735"/>
                    <a:pt x="13923" y="421092"/>
                  </a:cubicBezTo>
                  <a:lnTo>
                    <a:pt x="6855" y="428160"/>
                  </a:lnTo>
                  <a:cubicBezTo>
                    <a:pt x="2466" y="432548"/>
                    <a:pt x="0" y="438502"/>
                    <a:pt x="0" y="444708"/>
                  </a:cubicBezTo>
                  <a:cubicBezTo>
                    <a:pt x="0" y="450914"/>
                    <a:pt x="2466" y="456868"/>
                    <a:pt x="6855" y="461256"/>
                  </a:cubicBezTo>
                  <a:lnTo>
                    <a:pt x="12370" y="455737"/>
                  </a:lnTo>
                  <a:lnTo>
                    <a:pt x="6875" y="461275"/>
                  </a:lnTo>
                  <a:cubicBezTo>
                    <a:pt x="11262" y="465665"/>
                    <a:pt x="17215" y="468131"/>
                    <a:pt x="23421" y="468131"/>
                  </a:cubicBezTo>
                  <a:cubicBezTo>
                    <a:pt x="29628" y="468131"/>
                    <a:pt x="35580" y="465665"/>
                    <a:pt x="39967" y="461275"/>
                  </a:cubicBezTo>
                  <a:lnTo>
                    <a:pt x="47037" y="454206"/>
                  </a:lnTo>
                  <a:cubicBezTo>
                    <a:pt x="52394" y="455738"/>
                    <a:pt x="58161" y="454211"/>
                    <a:pt x="62057" y="450227"/>
                  </a:cubicBezTo>
                  <a:lnTo>
                    <a:pt x="161445" y="350837"/>
                  </a:lnTo>
                  <a:cubicBezTo>
                    <a:pt x="165358" y="346900"/>
                    <a:pt x="166873" y="341176"/>
                    <a:pt x="165423" y="335818"/>
                  </a:cubicBezTo>
                  <a:lnTo>
                    <a:pt x="179216" y="322026"/>
                  </a:lnTo>
                  <a:cubicBezTo>
                    <a:pt x="254276" y="379640"/>
                    <a:pt x="361164" y="369125"/>
                    <a:pt x="423559" y="297989"/>
                  </a:cubicBezTo>
                  <a:cubicBezTo>
                    <a:pt x="485954" y="226853"/>
                    <a:pt x="482446" y="119506"/>
                    <a:pt x="415538" y="52598"/>
                  </a:cubicBezTo>
                  <a:close/>
                  <a:moveTo>
                    <a:pt x="28934" y="450245"/>
                  </a:moveTo>
                  <a:cubicBezTo>
                    <a:pt x="25850" y="453193"/>
                    <a:pt x="20992" y="453193"/>
                    <a:pt x="17907" y="450245"/>
                  </a:cubicBezTo>
                  <a:lnTo>
                    <a:pt x="17885" y="450223"/>
                  </a:lnTo>
                  <a:lnTo>
                    <a:pt x="17885" y="450219"/>
                  </a:lnTo>
                  <a:cubicBezTo>
                    <a:pt x="16421" y="448757"/>
                    <a:pt x="15599" y="446774"/>
                    <a:pt x="15599" y="444706"/>
                  </a:cubicBezTo>
                  <a:cubicBezTo>
                    <a:pt x="15599" y="442638"/>
                    <a:pt x="16421" y="440655"/>
                    <a:pt x="17885" y="439193"/>
                  </a:cubicBezTo>
                  <a:lnTo>
                    <a:pt x="23423" y="433655"/>
                  </a:lnTo>
                  <a:lnTo>
                    <a:pt x="34476" y="444708"/>
                  </a:lnTo>
                  <a:lnTo>
                    <a:pt x="28934" y="450245"/>
                  </a:lnTo>
                  <a:close/>
                  <a:moveTo>
                    <a:pt x="51028" y="439197"/>
                  </a:moveTo>
                  <a:lnTo>
                    <a:pt x="39979" y="428151"/>
                  </a:lnTo>
                  <a:lnTo>
                    <a:pt x="28938" y="417108"/>
                  </a:lnTo>
                  <a:lnTo>
                    <a:pt x="28930" y="417103"/>
                  </a:lnTo>
                  <a:lnTo>
                    <a:pt x="106237" y="339796"/>
                  </a:lnTo>
                  <a:lnTo>
                    <a:pt x="128333" y="361891"/>
                  </a:lnTo>
                  <a:lnTo>
                    <a:pt x="51028" y="439197"/>
                  </a:lnTo>
                  <a:close/>
                  <a:moveTo>
                    <a:pt x="139363" y="350861"/>
                  </a:moveTo>
                  <a:lnTo>
                    <a:pt x="117267" y="328766"/>
                  </a:lnTo>
                  <a:lnTo>
                    <a:pt x="128322" y="317712"/>
                  </a:lnTo>
                  <a:lnTo>
                    <a:pt x="128324" y="317716"/>
                  </a:lnTo>
                  <a:lnTo>
                    <a:pt x="139369" y="328759"/>
                  </a:lnTo>
                  <a:lnTo>
                    <a:pt x="150415" y="339807"/>
                  </a:lnTo>
                  <a:lnTo>
                    <a:pt x="139363" y="350861"/>
                  </a:lnTo>
                  <a:close/>
                  <a:moveTo>
                    <a:pt x="155927" y="323256"/>
                  </a:moveTo>
                  <a:lnTo>
                    <a:pt x="150399" y="317729"/>
                  </a:lnTo>
                  <a:lnTo>
                    <a:pt x="144873" y="312202"/>
                  </a:lnTo>
                  <a:lnTo>
                    <a:pt x="156206" y="300868"/>
                  </a:lnTo>
                  <a:cubicBezTo>
                    <a:pt x="157973" y="302795"/>
                    <a:pt x="159588" y="304811"/>
                    <a:pt x="161454" y="306677"/>
                  </a:cubicBezTo>
                  <a:cubicBezTo>
                    <a:pt x="163319" y="308543"/>
                    <a:pt x="165334" y="310158"/>
                    <a:pt x="167260" y="311924"/>
                  </a:cubicBezTo>
                  <a:lnTo>
                    <a:pt x="155927" y="323256"/>
                  </a:lnTo>
                  <a:close/>
                  <a:moveTo>
                    <a:pt x="351184" y="331193"/>
                  </a:moveTo>
                  <a:cubicBezTo>
                    <a:pt x="289910" y="356574"/>
                    <a:pt x="219380" y="342545"/>
                    <a:pt x="172484" y="295647"/>
                  </a:cubicBezTo>
                  <a:cubicBezTo>
                    <a:pt x="108552" y="231567"/>
                    <a:pt x="108552" y="127830"/>
                    <a:pt x="172484" y="63750"/>
                  </a:cubicBezTo>
                  <a:cubicBezTo>
                    <a:pt x="219380" y="16853"/>
                    <a:pt x="289910" y="2824"/>
                    <a:pt x="351184" y="28204"/>
                  </a:cubicBezTo>
                  <a:cubicBezTo>
                    <a:pt x="412458" y="53584"/>
                    <a:pt x="452409" y="113376"/>
                    <a:pt x="452409" y="179698"/>
                  </a:cubicBezTo>
                  <a:cubicBezTo>
                    <a:pt x="452409" y="246021"/>
                    <a:pt x="412457" y="305813"/>
                    <a:pt x="351184" y="331193"/>
                  </a:cubicBezTo>
                  <a:close/>
                </a:path>
              </a:pathLst>
            </a:custGeom>
            <a:grpFill/>
            <a:ln w="91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16" name="Dowolny kształt: kształt 188">
              <a:extLst>
                <a:ext uri="{FF2B5EF4-FFF2-40B4-BE49-F238E27FC236}">
                  <a16:creationId xmlns:a16="http://schemas.microsoft.com/office/drawing/2014/main" id="{47AF0B5C-B5C3-9B8A-D07F-F5567DC723F8}"/>
                </a:ext>
              </a:extLst>
            </p:cNvPr>
            <p:cNvSpPr/>
            <p:nvPr/>
          </p:nvSpPr>
          <p:spPr>
            <a:xfrm>
              <a:off x="1283701" y="4194860"/>
              <a:ext cx="194999" cy="132600"/>
            </a:xfrm>
            <a:custGeom>
              <a:avLst/>
              <a:gdLst>
                <a:gd name="connsiteX0" fmla="*/ 156002 w 194999"/>
                <a:gd name="connsiteY0" fmla="*/ 62399 h 132600"/>
                <a:gd name="connsiteX1" fmla="*/ 140402 w 194999"/>
                <a:gd name="connsiteY1" fmla="*/ 78000 h 132600"/>
                <a:gd name="connsiteX2" fmla="*/ 140402 w 194999"/>
                <a:gd name="connsiteY2" fmla="*/ 117000 h 132600"/>
                <a:gd name="connsiteX3" fmla="*/ 124802 w 194999"/>
                <a:gd name="connsiteY3" fmla="*/ 117000 h 132600"/>
                <a:gd name="connsiteX4" fmla="*/ 124802 w 194999"/>
                <a:gd name="connsiteY4" fmla="*/ 46800 h 132600"/>
                <a:gd name="connsiteX5" fmla="*/ 109201 w 194999"/>
                <a:gd name="connsiteY5" fmla="*/ 31200 h 132600"/>
                <a:gd name="connsiteX6" fmla="*/ 85801 w 194999"/>
                <a:gd name="connsiteY6" fmla="*/ 31200 h 132600"/>
                <a:gd name="connsiteX7" fmla="*/ 70201 w 194999"/>
                <a:gd name="connsiteY7" fmla="*/ 46800 h 132600"/>
                <a:gd name="connsiteX8" fmla="*/ 70201 w 194999"/>
                <a:gd name="connsiteY8" fmla="*/ 117000 h 132600"/>
                <a:gd name="connsiteX9" fmla="*/ 54601 w 194999"/>
                <a:gd name="connsiteY9" fmla="*/ 117000 h 132600"/>
                <a:gd name="connsiteX10" fmla="*/ 54601 w 194999"/>
                <a:gd name="connsiteY10" fmla="*/ 15599 h 132600"/>
                <a:gd name="connsiteX11" fmla="*/ 39000 w 194999"/>
                <a:gd name="connsiteY11" fmla="*/ -1 h 132600"/>
                <a:gd name="connsiteX12" fmla="*/ 15600 w 194999"/>
                <a:gd name="connsiteY12" fmla="*/ -1 h 132600"/>
                <a:gd name="connsiteX13" fmla="*/ 0 w 194999"/>
                <a:gd name="connsiteY13" fmla="*/ 15599 h 132600"/>
                <a:gd name="connsiteX14" fmla="*/ 0 w 194999"/>
                <a:gd name="connsiteY14" fmla="*/ 124800 h 132600"/>
                <a:gd name="connsiteX15" fmla="*/ 7800 w 194999"/>
                <a:gd name="connsiteY15" fmla="*/ 132599 h 132600"/>
                <a:gd name="connsiteX16" fmla="*/ 187200 w 194999"/>
                <a:gd name="connsiteY16" fmla="*/ 132599 h 132600"/>
                <a:gd name="connsiteX17" fmla="*/ 195000 w 194999"/>
                <a:gd name="connsiteY17" fmla="*/ 124800 h 132600"/>
                <a:gd name="connsiteX18" fmla="*/ 195000 w 194999"/>
                <a:gd name="connsiteY18" fmla="*/ 78000 h 132600"/>
                <a:gd name="connsiteX19" fmla="*/ 179399 w 194999"/>
                <a:gd name="connsiteY19" fmla="*/ 62399 h 132600"/>
                <a:gd name="connsiteX20" fmla="*/ 156002 w 194999"/>
                <a:gd name="connsiteY20" fmla="*/ 62399 h 132600"/>
                <a:gd name="connsiteX21" fmla="*/ 39002 w 194999"/>
                <a:gd name="connsiteY21" fmla="*/ 117000 h 132600"/>
                <a:gd name="connsiteX22" fmla="*/ 15602 w 194999"/>
                <a:gd name="connsiteY22" fmla="*/ 117000 h 132600"/>
                <a:gd name="connsiteX23" fmla="*/ 15591 w 194999"/>
                <a:gd name="connsiteY23" fmla="*/ 15600 h 132600"/>
                <a:gd name="connsiteX24" fmla="*/ 39002 w 194999"/>
                <a:gd name="connsiteY24" fmla="*/ 15600 h 132600"/>
                <a:gd name="connsiteX25" fmla="*/ 39002 w 194999"/>
                <a:gd name="connsiteY25" fmla="*/ 117000 h 132600"/>
                <a:gd name="connsiteX26" fmla="*/ 109202 w 194999"/>
                <a:gd name="connsiteY26" fmla="*/ 117000 h 132600"/>
                <a:gd name="connsiteX27" fmla="*/ 85802 w 194999"/>
                <a:gd name="connsiteY27" fmla="*/ 117000 h 132600"/>
                <a:gd name="connsiteX28" fmla="*/ 85791 w 194999"/>
                <a:gd name="connsiteY28" fmla="*/ 46800 h 132600"/>
                <a:gd name="connsiteX29" fmla="*/ 109202 w 194999"/>
                <a:gd name="connsiteY29" fmla="*/ 46800 h 132600"/>
                <a:gd name="connsiteX30" fmla="*/ 109202 w 194999"/>
                <a:gd name="connsiteY30" fmla="*/ 117000 h 132600"/>
                <a:gd name="connsiteX31" fmla="*/ 179402 w 194999"/>
                <a:gd name="connsiteY31" fmla="*/ 117000 h 132600"/>
                <a:gd name="connsiteX32" fmla="*/ 156002 w 194999"/>
                <a:gd name="connsiteY32" fmla="*/ 117000 h 132600"/>
                <a:gd name="connsiteX33" fmla="*/ 155991 w 194999"/>
                <a:gd name="connsiteY33" fmla="*/ 78000 h 132600"/>
                <a:gd name="connsiteX34" fmla="*/ 179402 w 194999"/>
                <a:gd name="connsiteY34" fmla="*/ 78000 h 132600"/>
                <a:gd name="connsiteX35" fmla="*/ 179402 w 194999"/>
                <a:gd name="connsiteY35" fmla="*/ 117000 h 13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4999" h="132600">
                  <a:moveTo>
                    <a:pt x="156002" y="62399"/>
                  </a:moveTo>
                  <a:cubicBezTo>
                    <a:pt x="147390" y="62408"/>
                    <a:pt x="140411" y="69387"/>
                    <a:pt x="140402" y="78000"/>
                  </a:cubicBezTo>
                  <a:lnTo>
                    <a:pt x="140402" y="117000"/>
                  </a:lnTo>
                  <a:lnTo>
                    <a:pt x="124802" y="117000"/>
                  </a:lnTo>
                  <a:lnTo>
                    <a:pt x="124802" y="46800"/>
                  </a:lnTo>
                  <a:cubicBezTo>
                    <a:pt x="124793" y="38188"/>
                    <a:pt x="117814" y="31209"/>
                    <a:pt x="109201" y="31200"/>
                  </a:cubicBezTo>
                  <a:lnTo>
                    <a:pt x="85801" y="31200"/>
                  </a:lnTo>
                  <a:cubicBezTo>
                    <a:pt x="77189" y="31208"/>
                    <a:pt x="70210" y="38188"/>
                    <a:pt x="70201" y="46800"/>
                  </a:cubicBezTo>
                  <a:lnTo>
                    <a:pt x="70201" y="117000"/>
                  </a:lnTo>
                  <a:lnTo>
                    <a:pt x="54601" y="117000"/>
                  </a:lnTo>
                  <a:lnTo>
                    <a:pt x="54601" y="15599"/>
                  </a:lnTo>
                  <a:cubicBezTo>
                    <a:pt x="54592" y="6987"/>
                    <a:pt x="47613" y="8"/>
                    <a:pt x="39000" y="-1"/>
                  </a:cubicBezTo>
                  <a:lnTo>
                    <a:pt x="15600" y="-1"/>
                  </a:lnTo>
                  <a:cubicBezTo>
                    <a:pt x="6988" y="7"/>
                    <a:pt x="9" y="6987"/>
                    <a:pt x="0" y="15599"/>
                  </a:cubicBezTo>
                  <a:lnTo>
                    <a:pt x="0" y="124800"/>
                  </a:lnTo>
                  <a:cubicBezTo>
                    <a:pt x="0" y="129108"/>
                    <a:pt x="3492" y="132599"/>
                    <a:pt x="7800" y="132599"/>
                  </a:cubicBezTo>
                  <a:lnTo>
                    <a:pt x="187200" y="132599"/>
                  </a:lnTo>
                  <a:cubicBezTo>
                    <a:pt x="191508" y="132599"/>
                    <a:pt x="195000" y="129108"/>
                    <a:pt x="195000" y="124800"/>
                  </a:cubicBezTo>
                  <a:lnTo>
                    <a:pt x="195000" y="78000"/>
                  </a:lnTo>
                  <a:cubicBezTo>
                    <a:pt x="194991" y="69387"/>
                    <a:pt x="188012" y="62408"/>
                    <a:pt x="179399" y="62399"/>
                  </a:cubicBezTo>
                  <a:lnTo>
                    <a:pt x="156002" y="62399"/>
                  </a:lnTo>
                  <a:close/>
                  <a:moveTo>
                    <a:pt x="39002" y="117000"/>
                  </a:moveTo>
                  <a:lnTo>
                    <a:pt x="15602" y="117000"/>
                  </a:lnTo>
                  <a:lnTo>
                    <a:pt x="15591" y="15600"/>
                  </a:lnTo>
                  <a:lnTo>
                    <a:pt x="39002" y="15600"/>
                  </a:lnTo>
                  <a:lnTo>
                    <a:pt x="39002" y="117000"/>
                  </a:lnTo>
                  <a:close/>
                  <a:moveTo>
                    <a:pt x="109202" y="117000"/>
                  </a:moveTo>
                  <a:lnTo>
                    <a:pt x="85802" y="117000"/>
                  </a:lnTo>
                  <a:lnTo>
                    <a:pt x="85791" y="46800"/>
                  </a:lnTo>
                  <a:lnTo>
                    <a:pt x="109202" y="46800"/>
                  </a:lnTo>
                  <a:lnTo>
                    <a:pt x="109202" y="117000"/>
                  </a:lnTo>
                  <a:close/>
                  <a:moveTo>
                    <a:pt x="179402" y="117000"/>
                  </a:moveTo>
                  <a:lnTo>
                    <a:pt x="156002" y="117000"/>
                  </a:lnTo>
                  <a:lnTo>
                    <a:pt x="155991" y="78000"/>
                  </a:lnTo>
                  <a:lnTo>
                    <a:pt x="179402" y="78000"/>
                  </a:lnTo>
                  <a:lnTo>
                    <a:pt x="179402" y="117000"/>
                  </a:lnTo>
                  <a:close/>
                </a:path>
              </a:pathLst>
            </a:custGeom>
            <a:grpFill/>
            <a:ln w="91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17" name="Dowolny kształt: kształt 189">
              <a:extLst>
                <a:ext uri="{FF2B5EF4-FFF2-40B4-BE49-F238E27FC236}">
                  <a16:creationId xmlns:a16="http://schemas.microsoft.com/office/drawing/2014/main" id="{5C28C313-5112-CF65-D7BA-7B161DFF29B5}"/>
                </a:ext>
              </a:extLst>
            </p:cNvPr>
            <p:cNvSpPr/>
            <p:nvPr/>
          </p:nvSpPr>
          <p:spPr>
            <a:xfrm>
              <a:off x="1439704" y="4343060"/>
              <a:ext cx="23399" cy="15599"/>
            </a:xfrm>
            <a:custGeom>
              <a:avLst/>
              <a:gdLst>
                <a:gd name="connsiteX0" fmla="*/ 15599 w 23399"/>
                <a:gd name="connsiteY0" fmla="*/ -1 h 15599"/>
                <a:gd name="connsiteX1" fmla="*/ 7800 w 23399"/>
                <a:gd name="connsiteY1" fmla="*/ -1 h 15599"/>
                <a:gd name="connsiteX2" fmla="*/ 0 w 23399"/>
                <a:gd name="connsiteY2" fmla="*/ 7799 h 15599"/>
                <a:gd name="connsiteX3" fmla="*/ 7800 w 23399"/>
                <a:gd name="connsiteY3" fmla="*/ 15598 h 15599"/>
                <a:gd name="connsiteX4" fmla="*/ 15599 w 23399"/>
                <a:gd name="connsiteY4" fmla="*/ 15598 h 15599"/>
                <a:gd name="connsiteX5" fmla="*/ 23399 w 23399"/>
                <a:gd name="connsiteY5" fmla="*/ 7799 h 15599"/>
                <a:gd name="connsiteX6" fmla="*/ 15599 w 23399"/>
                <a:gd name="connsiteY6" fmla="*/ -1 h 15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99" h="15599">
                  <a:moveTo>
                    <a:pt x="15599" y="-1"/>
                  </a:moveTo>
                  <a:lnTo>
                    <a:pt x="7800" y="-1"/>
                  </a:lnTo>
                  <a:cubicBezTo>
                    <a:pt x="3492" y="-1"/>
                    <a:pt x="0" y="3492"/>
                    <a:pt x="0" y="7799"/>
                  </a:cubicBezTo>
                  <a:cubicBezTo>
                    <a:pt x="0" y="12107"/>
                    <a:pt x="3492" y="15598"/>
                    <a:pt x="7800" y="15598"/>
                  </a:cubicBezTo>
                  <a:lnTo>
                    <a:pt x="15599" y="15598"/>
                  </a:lnTo>
                  <a:cubicBezTo>
                    <a:pt x="19907" y="15598"/>
                    <a:pt x="23399" y="12106"/>
                    <a:pt x="23399" y="7799"/>
                  </a:cubicBezTo>
                  <a:cubicBezTo>
                    <a:pt x="23399" y="3492"/>
                    <a:pt x="19907" y="-1"/>
                    <a:pt x="15599" y="-1"/>
                  </a:cubicBezTo>
                  <a:close/>
                </a:path>
              </a:pathLst>
            </a:custGeom>
            <a:grpFill/>
            <a:ln w="91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18" name="Dowolny kształt: kształt 190">
              <a:extLst>
                <a:ext uri="{FF2B5EF4-FFF2-40B4-BE49-F238E27FC236}">
                  <a16:creationId xmlns:a16="http://schemas.microsoft.com/office/drawing/2014/main" id="{53CE5557-3FFF-6729-E3E8-6026D09A429F}"/>
                </a:ext>
              </a:extLst>
            </p:cNvPr>
            <p:cNvSpPr/>
            <p:nvPr/>
          </p:nvSpPr>
          <p:spPr>
            <a:xfrm>
              <a:off x="1369504" y="4343060"/>
              <a:ext cx="23399" cy="15599"/>
            </a:xfrm>
            <a:custGeom>
              <a:avLst/>
              <a:gdLst>
                <a:gd name="connsiteX0" fmla="*/ 15599 w 23399"/>
                <a:gd name="connsiteY0" fmla="*/ -1 h 15599"/>
                <a:gd name="connsiteX1" fmla="*/ 7800 w 23399"/>
                <a:gd name="connsiteY1" fmla="*/ -1 h 15599"/>
                <a:gd name="connsiteX2" fmla="*/ 0 w 23399"/>
                <a:gd name="connsiteY2" fmla="*/ 7799 h 15599"/>
                <a:gd name="connsiteX3" fmla="*/ 7800 w 23399"/>
                <a:gd name="connsiteY3" fmla="*/ 15598 h 15599"/>
                <a:gd name="connsiteX4" fmla="*/ 15599 w 23399"/>
                <a:gd name="connsiteY4" fmla="*/ 15598 h 15599"/>
                <a:gd name="connsiteX5" fmla="*/ 23399 w 23399"/>
                <a:gd name="connsiteY5" fmla="*/ 7799 h 15599"/>
                <a:gd name="connsiteX6" fmla="*/ 15599 w 23399"/>
                <a:gd name="connsiteY6" fmla="*/ -1 h 15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99" h="15599">
                  <a:moveTo>
                    <a:pt x="15599" y="-1"/>
                  </a:moveTo>
                  <a:lnTo>
                    <a:pt x="7800" y="-1"/>
                  </a:lnTo>
                  <a:cubicBezTo>
                    <a:pt x="3492" y="-1"/>
                    <a:pt x="0" y="3492"/>
                    <a:pt x="0" y="7799"/>
                  </a:cubicBezTo>
                  <a:cubicBezTo>
                    <a:pt x="0" y="12107"/>
                    <a:pt x="3492" y="15598"/>
                    <a:pt x="7800" y="15598"/>
                  </a:cubicBezTo>
                  <a:lnTo>
                    <a:pt x="15599" y="15598"/>
                  </a:lnTo>
                  <a:cubicBezTo>
                    <a:pt x="19907" y="15598"/>
                    <a:pt x="23399" y="12106"/>
                    <a:pt x="23399" y="7799"/>
                  </a:cubicBezTo>
                  <a:cubicBezTo>
                    <a:pt x="23399" y="3492"/>
                    <a:pt x="19907" y="-1"/>
                    <a:pt x="15599" y="-1"/>
                  </a:cubicBezTo>
                  <a:close/>
                </a:path>
              </a:pathLst>
            </a:custGeom>
            <a:grpFill/>
            <a:ln w="91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19" name="Dowolny kształt: kształt 191">
              <a:extLst>
                <a:ext uri="{FF2B5EF4-FFF2-40B4-BE49-F238E27FC236}">
                  <a16:creationId xmlns:a16="http://schemas.microsoft.com/office/drawing/2014/main" id="{5BC4C8E3-57CC-D696-8B61-22D527199217}"/>
                </a:ext>
              </a:extLst>
            </p:cNvPr>
            <p:cNvSpPr/>
            <p:nvPr/>
          </p:nvSpPr>
          <p:spPr>
            <a:xfrm>
              <a:off x="1299304" y="4343060"/>
              <a:ext cx="23399" cy="15599"/>
            </a:xfrm>
            <a:custGeom>
              <a:avLst/>
              <a:gdLst>
                <a:gd name="connsiteX0" fmla="*/ 15599 w 23399"/>
                <a:gd name="connsiteY0" fmla="*/ -1 h 15599"/>
                <a:gd name="connsiteX1" fmla="*/ 7800 w 23399"/>
                <a:gd name="connsiteY1" fmla="*/ -1 h 15599"/>
                <a:gd name="connsiteX2" fmla="*/ 0 w 23399"/>
                <a:gd name="connsiteY2" fmla="*/ 7799 h 15599"/>
                <a:gd name="connsiteX3" fmla="*/ 7800 w 23399"/>
                <a:gd name="connsiteY3" fmla="*/ 15598 h 15599"/>
                <a:gd name="connsiteX4" fmla="*/ 15599 w 23399"/>
                <a:gd name="connsiteY4" fmla="*/ 15598 h 15599"/>
                <a:gd name="connsiteX5" fmla="*/ 23399 w 23399"/>
                <a:gd name="connsiteY5" fmla="*/ 7799 h 15599"/>
                <a:gd name="connsiteX6" fmla="*/ 15599 w 23399"/>
                <a:gd name="connsiteY6" fmla="*/ -1 h 15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99" h="15599">
                  <a:moveTo>
                    <a:pt x="15599" y="-1"/>
                  </a:moveTo>
                  <a:lnTo>
                    <a:pt x="7800" y="-1"/>
                  </a:lnTo>
                  <a:cubicBezTo>
                    <a:pt x="3492" y="-1"/>
                    <a:pt x="0" y="3492"/>
                    <a:pt x="0" y="7799"/>
                  </a:cubicBezTo>
                  <a:cubicBezTo>
                    <a:pt x="0" y="12107"/>
                    <a:pt x="3492" y="15598"/>
                    <a:pt x="7800" y="15598"/>
                  </a:cubicBezTo>
                  <a:lnTo>
                    <a:pt x="15599" y="15598"/>
                  </a:lnTo>
                  <a:cubicBezTo>
                    <a:pt x="19907" y="15598"/>
                    <a:pt x="23399" y="12106"/>
                    <a:pt x="23399" y="7799"/>
                  </a:cubicBezTo>
                  <a:cubicBezTo>
                    <a:pt x="23399" y="3492"/>
                    <a:pt x="19907" y="-1"/>
                    <a:pt x="15599" y="-1"/>
                  </a:cubicBezTo>
                  <a:close/>
                </a:path>
              </a:pathLst>
            </a:custGeom>
            <a:grpFill/>
            <a:ln w="91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</p:grpSp>
      <p:grpSp>
        <p:nvGrpSpPr>
          <p:cNvPr id="20" name="Grafika 86">
            <a:extLst>
              <a:ext uri="{FF2B5EF4-FFF2-40B4-BE49-F238E27FC236}">
                <a16:creationId xmlns:a16="http://schemas.microsoft.com/office/drawing/2014/main" id="{34429AC0-06ED-7541-DED5-542226EB9639}"/>
              </a:ext>
            </a:extLst>
          </p:cNvPr>
          <p:cNvGrpSpPr/>
          <p:nvPr/>
        </p:nvGrpSpPr>
        <p:grpSpPr>
          <a:xfrm>
            <a:off x="918144" y="2342818"/>
            <a:ext cx="606750" cy="551821"/>
            <a:chOff x="10600959" y="4101135"/>
            <a:chExt cx="468000" cy="468006"/>
          </a:xfrm>
          <a:solidFill>
            <a:srgbClr val="308B2B"/>
          </a:solidFill>
        </p:grpSpPr>
        <p:sp>
          <p:nvSpPr>
            <p:cNvPr id="21" name="Dowolny kształt: kształt 309">
              <a:extLst>
                <a:ext uri="{FF2B5EF4-FFF2-40B4-BE49-F238E27FC236}">
                  <a16:creationId xmlns:a16="http://schemas.microsoft.com/office/drawing/2014/main" id="{831CF345-5196-9DAD-FA98-BF861B4E0B9C}"/>
                </a:ext>
              </a:extLst>
            </p:cNvPr>
            <p:cNvSpPr/>
            <p:nvPr/>
          </p:nvSpPr>
          <p:spPr>
            <a:xfrm>
              <a:off x="10639959" y="4147941"/>
              <a:ext cx="101399" cy="15600"/>
            </a:xfrm>
            <a:custGeom>
              <a:avLst/>
              <a:gdLst>
                <a:gd name="connsiteX0" fmla="*/ 0 w 101399"/>
                <a:gd name="connsiteY0" fmla="*/ 0 h 15600"/>
                <a:gd name="connsiteX1" fmla="*/ 101400 w 101399"/>
                <a:gd name="connsiteY1" fmla="*/ 0 h 15600"/>
                <a:gd name="connsiteX2" fmla="*/ 101400 w 101399"/>
                <a:gd name="connsiteY2" fmla="*/ 15600 h 15600"/>
                <a:gd name="connsiteX3" fmla="*/ 0 w 101399"/>
                <a:gd name="connsiteY3" fmla="*/ 15600 h 1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399" h="15600">
                  <a:moveTo>
                    <a:pt x="0" y="0"/>
                  </a:moveTo>
                  <a:lnTo>
                    <a:pt x="101400" y="0"/>
                  </a:lnTo>
                  <a:lnTo>
                    <a:pt x="101400" y="15600"/>
                  </a:lnTo>
                  <a:lnTo>
                    <a:pt x="0" y="15600"/>
                  </a:lnTo>
                  <a:close/>
                </a:path>
              </a:pathLst>
            </a:custGeom>
            <a:grpFill/>
            <a:ln w="97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22" name="Dowolny kształt: kształt 310">
              <a:extLst>
                <a:ext uri="{FF2B5EF4-FFF2-40B4-BE49-F238E27FC236}">
                  <a16:creationId xmlns:a16="http://schemas.microsoft.com/office/drawing/2014/main" id="{55657712-685B-330D-D34B-2AAAFD0F24B8}"/>
                </a:ext>
              </a:extLst>
            </p:cNvPr>
            <p:cNvSpPr/>
            <p:nvPr/>
          </p:nvSpPr>
          <p:spPr>
            <a:xfrm>
              <a:off x="10639959" y="4179141"/>
              <a:ext cx="101399" cy="15600"/>
            </a:xfrm>
            <a:custGeom>
              <a:avLst/>
              <a:gdLst>
                <a:gd name="connsiteX0" fmla="*/ 0 w 101399"/>
                <a:gd name="connsiteY0" fmla="*/ 0 h 15600"/>
                <a:gd name="connsiteX1" fmla="*/ 101400 w 101399"/>
                <a:gd name="connsiteY1" fmla="*/ 0 h 15600"/>
                <a:gd name="connsiteX2" fmla="*/ 101400 w 101399"/>
                <a:gd name="connsiteY2" fmla="*/ 15600 h 15600"/>
                <a:gd name="connsiteX3" fmla="*/ 0 w 101399"/>
                <a:gd name="connsiteY3" fmla="*/ 15600 h 1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399" h="15600">
                  <a:moveTo>
                    <a:pt x="0" y="0"/>
                  </a:moveTo>
                  <a:lnTo>
                    <a:pt x="101400" y="0"/>
                  </a:lnTo>
                  <a:lnTo>
                    <a:pt x="101400" y="15600"/>
                  </a:lnTo>
                  <a:lnTo>
                    <a:pt x="0" y="15600"/>
                  </a:lnTo>
                  <a:close/>
                </a:path>
              </a:pathLst>
            </a:custGeom>
            <a:grpFill/>
            <a:ln w="97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23" name="Dowolny kształt: kształt 311">
              <a:extLst>
                <a:ext uri="{FF2B5EF4-FFF2-40B4-BE49-F238E27FC236}">
                  <a16:creationId xmlns:a16="http://schemas.microsoft.com/office/drawing/2014/main" id="{67CE98E5-41BF-1884-BA05-C5FC30352841}"/>
                </a:ext>
              </a:extLst>
            </p:cNvPr>
            <p:cNvSpPr/>
            <p:nvPr/>
          </p:nvSpPr>
          <p:spPr>
            <a:xfrm>
              <a:off x="10639959" y="4210341"/>
              <a:ext cx="70200" cy="15600"/>
            </a:xfrm>
            <a:custGeom>
              <a:avLst/>
              <a:gdLst>
                <a:gd name="connsiteX0" fmla="*/ 0 w 70200"/>
                <a:gd name="connsiteY0" fmla="*/ 0 h 15600"/>
                <a:gd name="connsiteX1" fmla="*/ 70200 w 70200"/>
                <a:gd name="connsiteY1" fmla="*/ 0 h 15600"/>
                <a:gd name="connsiteX2" fmla="*/ 70200 w 70200"/>
                <a:gd name="connsiteY2" fmla="*/ 15600 h 15600"/>
                <a:gd name="connsiteX3" fmla="*/ 0 w 70200"/>
                <a:gd name="connsiteY3" fmla="*/ 15600 h 1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200" h="15600">
                  <a:moveTo>
                    <a:pt x="0" y="0"/>
                  </a:moveTo>
                  <a:lnTo>
                    <a:pt x="70200" y="0"/>
                  </a:lnTo>
                  <a:lnTo>
                    <a:pt x="70200" y="15600"/>
                  </a:lnTo>
                  <a:lnTo>
                    <a:pt x="0" y="15600"/>
                  </a:lnTo>
                  <a:close/>
                </a:path>
              </a:pathLst>
            </a:custGeom>
            <a:grpFill/>
            <a:ln w="97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24" name="Dowolny kształt: kształt 312">
              <a:extLst>
                <a:ext uri="{FF2B5EF4-FFF2-40B4-BE49-F238E27FC236}">
                  <a16:creationId xmlns:a16="http://schemas.microsoft.com/office/drawing/2014/main" id="{B4675830-55A8-1575-D16A-AB81EC9C77BB}"/>
                </a:ext>
              </a:extLst>
            </p:cNvPr>
            <p:cNvSpPr/>
            <p:nvPr/>
          </p:nvSpPr>
          <p:spPr>
            <a:xfrm>
              <a:off x="10639959" y="4241541"/>
              <a:ext cx="70200" cy="15600"/>
            </a:xfrm>
            <a:custGeom>
              <a:avLst/>
              <a:gdLst>
                <a:gd name="connsiteX0" fmla="*/ 0 w 70200"/>
                <a:gd name="connsiteY0" fmla="*/ 0 h 15600"/>
                <a:gd name="connsiteX1" fmla="*/ 70200 w 70200"/>
                <a:gd name="connsiteY1" fmla="*/ 0 h 15600"/>
                <a:gd name="connsiteX2" fmla="*/ 70200 w 70200"/>
                <a:gd name="connsiteY2" fmla="*/ 15600 h 15600"/>
                <a:gd name="connsiteX3" fmla="*/ 0 w 70200"/>
                <a:gd name="connsiteY3" fmla="*/ 15600 h 1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200" h="15600">
                  <a:moveTo>
                    <a:pt x="0" y="0"/>
                  </a:moveTo>
                  <a:lnTo>
                    <a:pt x="70200" y="0"/>
                  </a:lnTo>
                  <a:lnTo>
                    <a:pt x="70200" y="15600"/>
                  </a:lnTo>
                  <a:lnTo>
                    <a:pt x="0" y="15600"/>
                  </a:lnTo>
                  <a:close/>
                </a:path>
              </a:pathLst>
            </a:custGeom>
            <a:grpFill/>
            <a:ln w="97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25" name="Dowolny kształt: kształt 313">
              <a:extLst>
                <a:ext uri="{FF2B5EF4-FFF2-40B4-BE49-F238E27FC236}">
                  <a16:creationId xmlns:a16="http://schemas.microsoft.com/office/drawing/2014/main" id="{60D0C022-81DD-3C04-393E-A9D25989AC6D}"/>
                </a:ext>
              </a:extLst>
            </p:cNvPr>
            <p:cNvSpPr/>
            <p:nvPr/>
          </p:nvSpPr>
          <p:spPr>
            <a:xfrm>
              <a:off x="10600959" y="4553541"/>
              <a:ext cx="468000" cy="15600"/>
            </a:xfrm>
            <a:custGeom>
              <a:avLst/>
              <a:gdLst>
                <a:gd name="connsiteX0" fmla="*/ 0 w 468000"/>
                <a:gd name="connsiteY0" fmla="*/ 0 h 15600"/>
                <a:gd name="connsiteX1" fmla="*/ 468000 w 468000"/>
                <a:gd name="connsiteY1" fmla="*/ 0 h 15600"/>
                <a:gd name="connsiteX2" fmla="*/ 468000 w 468000"/>
                <a:gd name="connsiteY2" fmla="*/ 15600 h 15600"/>
                <a:gd name="connsiteX3" fmla="*/ 0 w 468000"/>
                <a:gd name="connsiteY3" fmla="*/ 15600 h 1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8000" h="15600">
                  <a:moveTo>
                    <a:pt x="0" y="0"/>
                  </a:moveTo>
                  <a:lnTo>
                    <a:pt x="468000" y="0"/>
                  </a:lnTo>
                  <a:lnTo>
                    <a:pt x="468000" y="15600"/>
                  </a:lnTo>
                  <a:lnTo>
                    <a:pt x="0" y="15600"/>
                  </a:lnTo>
                  <a:close/>
                </a:path>
              </a:pathLst>
            </a:custGeom>
            <a:grpFill/>
            <a:ln w="97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26" name="Dowolny kształt: kształt 314">
              <a:extLst>
                <a:ext uri="{FF2B5EF4-FFF2-40B4-BE49-F238E27FC236}">
                  <a16:creationId xmlns:a16="http://schemas.microsoft.com/office/drawing/2014/main" id="{B408F5C3-7651-A70B-DF88-D86DB5957513}"/>
                </a:ext>
              </a:extLst>
            </p:cNvPr>
            <p:cNvSpPr/>
            <p:nvPr/>
          </p:nvSpPr>
          <p:spPr>
            <a:xfrm>
              <a:off x="10631496" y="4101135"/>
              <a:ext cx="421868" cy="351006"/>
            </a:xfrm>
            <a:custGeom>
              <a:avLst/>
              <a:gdLst>
                <a:gd name="connsiteX0" fmla="*/ 421044 w 421868"/>
                <a:gd name="connsiteY0" fmla="*/ 66720 h 351006"/>
                <a:gd name="connsiteX1" fmla="*/ 389844 w 421868"/>
                <a:gd name="connsiteY1" fmla="*/ 4320 h 351006"/>
                <a:gd name="connsiteX2" fmla="*/ 379382 w 421868"/>
                <a:gd name="connsiteY2" fmla="*/ 822 h 351006"/>
                <a:gd name="connsiteX3" fmla="*/ 379376 w 421868"/>
                <a:gd name="connsiteY3" fmla="*/ 825 h 351006"/>
                <a:gd name="connsiteX4" fmla="*/ 316976 w 421868"/>
                <a:gd name="connsiteY4" fmla="*/ 32025 h 351006"/>
                <a:gd name="connsiteX5" fmla="*/ 313482 w 421868"/>
                <a:gd name="connsiteY5" fmla="*/ 42493 h 351006"/>
                <a:gd name="connsiteX6" fmla="*/ 323950 w 421868"/>
                <a:gd name="connsiteY6" fmla="*/ 45987 h 351006"/>
                <a:gd name="connsiteX7" fmla="*/ 369143 w 421868"/>
                <a:gd name="connsiteY7" fmla="*/ 23406 h 351006"/>
                <a:gd name="connsiteX8" fmla="*/ 356811 w 421868"/>
                <a:gd name="connsiteY8" fmla="*/ 58616 h 351006"/>
                <a:gd name="connsiteX9" fmla="*/ 0 w 421868"/>
                <a:gd name="connsiteY9" fmla="*/ 335406 h 351006"/>
                <a:gd name="connsiteX10" fmla="*/ 1326 w 421868"/>
                <a:gd name="connsiteY10" fmla="*/ 351006 h 351006"/>
                <a:gd name="connsiteX11" fmla="*/ 371545 w 421868"/>
                <a:gd name="connsiteY11" fmla="*/ 63764 h 351006"/>
                <a:gd name="connsiteX12" fmla="*/ 384134 w 421868"/>
                <a:gd name="connsiteY12" fmla="*/ 27790 h 351006"/>
                <a:gd name="connsiteX13" fmla="*/ 407082 w 421868"/>
                <a:gd name="connsiteY13" fmla="*/ 73693 h 351006"/>
                <a:gd name="connsiteX14" fmla="*/ 417550 w 421868"/>
                <a:gd name="connsiteY14" fmla="*/ 77187 h 351006"/>
                <a:gd name="connsiteX15" fmla="*/ 421044 w 421868"/>
                <a:gd name="connsiteY15" fmla="*/ 66720 h 35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1868" h="351006">
                  <a:moveTo>
                    <a:pt x="421044" y="66720"/>
                  </a:moveTo>
                  <a:lnTo>
                    <a:pt x="389844" y="4320"/>
                  </a:lnTo>
                  <a:cubicBezTo>
                    <a:pt x="387920" y="465"/>
                    <a:pt x="383237" y="-1101"/>
                    <a:pt x="379382" y="822"/>
                  </a:cubicBezTo>
                  <a:cubicBezTo>
                    <a:pt x="379380" y="823"/>
                    <a:pt x="379378" y="824"/>
                    <a:pt x="379376" y="825"/>
                  </a:cubicBezTo>
                  <a:lnTo>
                    <a:pt x="316976" y="32025"/>
                  </a:lnTo>
                  <a:cubicBezTo>
                    <a:pt x="313121" y="33951"/>
                    <a:pt x="311556" y="38638"/>
                    <a:pt x="313482" y="42493"/>
                  </a:cubicBezTo>
                  <a:cubicBezTo>
                    <a:pt x="315408" y="46348"/>
                    <a:pt x="320094" y="47913"/>
                    <a:pt x="323950" y="45987"/>
                  </a:cubicBezTo>
                  <a:lnTo>
                    <a:pt x="369143" y="23406"/>
                  </a:lnTo>
                  <a:lnTo>
                    <a:pt x="356811" y="58616"/>
                  </a:lnTo>
                  <a:cubicBezTo>
                    <a:pt x="302608" y="212985"/>
                    <a:pt x="162999" y="321285"/>
                    <a:pt x="0" y="335406"/>
                  </a:cubicBezTo>
                  <a:lnTo>
                    <a:pt x="1326" y="351006"/>
                  </a:lnTo>
                  <a:cubicBezTo>
                    <a:pt x="170466" y="336354"/>
                    <a:pt x="315329" y="223959"/>
                    <a:pt x="371545" y="63764"/>
                  </a:cubicBezTo>
                  <a:lnTo>
                    <a:pt x="384134" y="27790"/>
                  </a:lnTo>
                  <a:lnTo>
                    <a:pt x="407082" y="73693"/>
                  </a:lnTo>
                  <a:cubicBezTo>
                    <a:pt x="409008" y="77548"/>
                    <a:pt x="413694" y="79113"/>
                    <a:pt x="417550" y="77187"/>
                  </a:cubicBezTo>
                  <a:cubicBezTo>
                    <a:pt x="421406" y="75262"/>
                    <a:pt x="422970" y="70576"/>
                    <a:pt x="421044" y="66720"/>
                  </a:cubicBezTo>
                  <a:close/>
                </a:path>
              </a:pathLst>
            </a:custGeom>
            <a:grpFill/>
            <a:ln w="97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27" name="Dowolny kształt: kształt 315">
              <a:extLst>
                <a:ext uri="{FF2B5EF4-FFF2-40B4-BE49-F238E27FC236}">
                  <a16:creationId xmlns:a16="http://schemas.microsoft.com/office/drawing/2014/main" id="{A538735A-C65C-C0F9-1722-19283ABEC9A9}"/>
                </a:ext>
              </a:extLst>
            </p:cNvPr>
            <p:cNvSpPr/>
            <p:nvPr/>
          </p:nvSpPr>
          <p:spPr>
            <a:xfrm>
              <a:off x="10632159" y="4475541"/>
              <a:ext cx="70200" cy="62400"/>
            </a:xfrm>
            <a:custGeom>
              <a:avLst/>
              <a:gdLst>
                <a:gd name="connsiteX0" fmla="*/ 62400 w 70200"/>
                <a:gd name="connsiteY0" fmla="*/ 0 h 62400"/>
                <a:gd name="connsiteX1" fmla="*/ 7800 w 70200"/>
                <a:gd name="connsiteY1" fmla="*/ 0 h 62400"/>
                <a:gd name="connsiteX2" fmla="*/ 0 w 70200"/>
                <a:gd name="connsiteY2" fmla="*/ 7800 h 62400"/>
                <a:gd name="connsiteX3" fmla="*/ 0 w 70200"/>
                <a:gd name="connsiteY3" fmla="*/ 54600 h 62400"/>
                <a:gd name="connsiteX4" fmla="*/ 7800 w 70200"/>
                <a:gd name="connsiteY4" fmla="*/ 62400 h 62400"/>
                <a:gd name="connsiteX5" fmla="*/ 62400 w 70200"/>
                <a:gd name="connsiteY5" fmla="*/ 62400 h 62400"/>
                <a:gd name="connsiteX6" fmla="*/ 70200 w 70200"/>
                <a:gd name="connsiteY6" fmla="*/ 54600 h 62400"/>
                <a:gd name="connsiteX7" fmla="*/ 70200 w 70200"/>
                <a:gd name="connsiteY7" fmla="*/ 7800 h 62400"/>
                <a:gd name="connsiteX8" fmla="*/ 62400 w 70200"/>
                <a:gd name="connsiteY8" fmla="*/ 0 h 62400"/>
                <a:gd name="connsiteX9" fmla="*/ 54600 w 70200"/>
                <a:gd name="connsiteY9" fmla="*/ 46800 h 62400"/>
                <a:gd name="connsiteX10" fmla="*/ 15600 w 70200"/>
                <a:gd name="connsiteY10" fmla="*/ 46800 h 62400"/>
                <a:gd name="connsiteX11" fmla="*/ 15600 w 70200"/>
                <a:gd name="connsiteY11" fmla="*/ 15600 h 62400"/>
                <a:gd name="connsiteX12" fmla="*/ 54600 w 70200"/>
                <a:gd name="connsiteY12" fmla="*/ 15600 h 62400"/>
                <a:gd name="connsiteX13" fmla="*/ 54600 w 70200"/>
                <a:gd name="connsiteY13" fmla="*/ 46800 h 6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0200" h="62400">
                  <a:moveTo>
                    <a:pt x="62400" y="0"/>
                  </a:moveTo>
                  <a:lnTo>
                    <a:pt x="7800" y="0"/>
                  </a:lnTo>
                  <a:cubicBezTo>
                    <a:pt x="3492" y="0"/>
                    <a:pt x="0" y="3492"/>
                    <a:pt x="0" y="7800"/>
                  </a:cubicBezTo>
                  <a:lnTo>
                    <a:pt x="0" y="54600"/>
                  </a:lnTo>
                  <a:cubicBezTo>
                    <a:pt x="0" y="58908"/>
                    <a:pt x="3492" y="62400"/>
                    <a:pt x="7800" y="62400"/>
                  </a:cubicBezTo>
                  <a:lnTo>
                    <a:pt x="62400" y="62400"/>
                  </a:lnTo>
                  <a:cubicBezTo>
                    <a:pt x="66708" y="62400"/>
                    <a:pt x="70200" y="58908"/>
                    <a:pt x="70200" y="54600"/>
                  </a:cubicBezTo>
                  <a:lnTo>
                    <a:pt x="70200" y="7800"/>
                  </a:lnTo>
                  <a:cubicBezTo>
                    <a:pt x="70200" y="3492"/>
                    <a:pt x="66708" y="0"/>
                    <a:pt x="62400" y="0"/>
                  </a:cubicBezTo>
                  <a:close/>
                  <a:moveTo>
                    <a:pt x="54600" y="46800"/>
                  </a:moveTo>
                  <a:lnTo>
                    <a:pt x="15600" y="46800"/>
                  </a:lnTo>
                  <a:lnTo>
                    <a:pt x="15600" y="15600"/>
                  </a:lnTo>
                  <a:lnTo>
                    <a:pt x="54600" y="15600"/>
                  </a:lnTo>
                  <a:lnTo>
                    <a:pt x="54600" y="46800"/>
                  </a:lnTo>
                  <a:close/>
                </a:path>
              </a:pathLst>
            </a:custGeom>
            <a:grpFill/>
            <a:ln w="97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28" name="Dowolny kształt: kształt 316">
              <a:extLst>
                <a:ext uri="{FF2B5EF4-FFF2-40B4-BE49-F238E27FC236}">
                  <a16:creationId xmlns:a16="http://schemas.microsoft.com/office/drawing/2014/main" id="{8209C6A7-D645-E5CF-781C-2D73C7918552}"/>
                </a:ext>
              </a:extLst>
            </p:cNvPr>
            <p:cNvSpPr/>
            <p:nvPr/>
          </p:nvSpPr>
          <p:spPr>
            <a:xfrm>
              <a:off x="10717959" y="4452141"/>
              <a:ext cx="70200" cy="85800"/>
            </a:xfrm>
            <a:custGeom>
              <a:avLst/>
              <a:gdLst>
                <a:gd name="connsiteX0" fmla="*/ 62400 w 70200"/>
                <a:gd name="connsiteY0" fmla="*/ 0 h 85800"/>
                <a:gd name="connsiteX1" fmla="*/ 7800 w 70200"/>
                <a:gd name="connsiteY1" fmla="*/ 0 h 85800"/>
                <a:gd name="connsiteX2" fmla="*/ 0 w 70200"/>
                <a:gd name="connsiteY2" fmla="*/ 7800 h 85800"/>
                <a:gd name="connsiteX3" fmla="*/ 0 w 70200"/>
                <a:gd name="connsiteY3" fmla="*/ 78000 h 85800"/>
                <a:gd name="connsiteX4" fmla="*/ 7800 w 70200"/>
                <a:gd name="connsiteY4" fmla="*/ 85800 h 85800"/>
                <a:gd name="connsiteX5" fmla="*/ 62400 w 70200"/>
                <a:gd name="connsiteY5" fmla="*/ 85800 h 85800"/>
                <a:gd name="connsiteX6" fmla="*/ 70200 w 70200"/>
                <a:gd name="connsiteY6" fmla="*/ 78000 h 85800"/>
                <a:gd name="connsiteX7" fmla="*/ 70200 w 70200"/>
                <a:gd name="connsiteY7" fmla="*/ 7800 h 85800"/>
                <a:gd name="connsiteX8" fmla="*/ 62400 w 70200"/>
                <a:gd name="connsiteY8" fmla="*/ 0 h 85800"/>
                <a:gd name="connsiteX9" fmla="*/ 54600 w 70200"/>
                <a:gd name="connsiteY9" fmla="*/ 70200 h 85800"/>
                <a:gd name="connsiteX10" fmla="*/ 15600 w 70200"/>
                <a:gd name="connsiteY10" fmla="*/ 70200 h 85800"/>
                <a:gd name="connsiteX11" fmla="*/ 15600 w 70200"/>
                <a:gd name="connsiteY11" fmla="*/ 15600 h 85800"/>
                <a:gd name="connsiteX12" fmla="*/ 54600 w 70200"/>
                <a:gd name="connsiteY12" fmla="*/ 15600 h 85800"/>
                <a:gd name="connsiteX13" fmla="*/ 54600 w 70200"/>
                <a:gd name="connsiteY13" fmla="*/ 70200 h 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0200" h="85800">
                  <a:moveTo>
                    <a:pt x="62400" y="0"/>
                  </a:moveTo>
                  <a:lnTo>
                    <a:pt x="7800" y="0"/>
                  </a:lnTo>
                  <a:cubicBezTo>
                    <a:pt x="3492" y="0"/>
                    <a:pt x="0" y="3492"/>
                    <a:pt x="0" y="7800"/>
                  </a:cubicBezTo>
                  <a:lnTo>
                    <a:pt x="0" y="78000"/>
                  </a:lnTo>
                  <a:cubicBezTo>
                    <a:pt x="0" y="82308"/>
                    <a:pt x="3492" y="85800"/>
                    <a:pt x="7800" y="85800"/>
                  </a:cubicBezTo>
                  <a:lnTo>
                    <a:pt x="62400" y="85800"/>
                  </a:lnTo>
                  <a:cubicBezTo>
                    <a:pt x="66708" y="85800"/>
                    <a:pt x="70200" y="82308"/>
                    <a:pt x="70200" y="78000"/>
                  </a:cubicBezTo>
                  <a:lnTo>
                    <a:pt x="70200" y="7800"/>
                  </a:lnTo>
                  <a:cubicBezTo>
                    <a:pt x="70200" y="3492"/>
                    <a:pt x="66708" y="0"/>
                    <a:pt x="62400" y="0"/>
                  </a:cubicBezTo>
                  <a:close/>
                  <a:moveTo>
                    <a:pt x="54600" y="70200"/>
                  </a:moveTo>
                  <a:lnTo>
                    <a:pt x="15600" y="70200"/>
                  </a:lnTo>
                  <a:lnTo>
                    <a:pt x="15600" y="15600"/>
                  </a:lnTo>
                  <a:lnTo>
                    <a:pt x="54600" y="15600"/>
                  </a:lnTo>
                  <a:lnTo>
                    <a:pt x="54600" y="70200"/>
                  </a:lnTo>
                  <a:close/>
                </a:path>
              </a:pathLst>
            </a:custGeom>
            <a:grpFill/>
            <a:ln w="97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29" name="Dowolny kształt: kształt 317">
              <a:extLst>
                <a:ext uri="{FF2B5EF4-FFF2-40B4-BE49-F238E27FC236}">
                  <a16:creationId xmlns:a16="http://schemas.microsoft.com/office/drawing/2014/main" id="{6437F9D4-20E4-3ACC-A36C-EAAA756BB98C}"/>
                </a:ext>
              </a:extLst>
            </p:cNvPr>
            <p:cNvSpPr/>
            <p:nvPr/>
          </p:nvSpPr>
          <p:spPr>
            <a:xfrm>
              <a:off x="10803759" y="4413141"/>
              <a:ext cx="70199" cy="124800"/>
            </a:xfrm>
            <a:custGeom>
              <a:avLst/>
              <a:gdLst>
                <a:gd name="connsiteX0" fmla="*/ 62400 w 70199"/>
                <a:gd name="connsiteY0" fmla="*/ 0 h 124800"/>
                <a:gd name="connsiteX1" fmla="*/ 7800 w 70199"/>
                <a:gd name="connsiteY1" fmla="*/ 0 h 124800"/>
                <a:gd name="connsiteX2" fmla="*/ 0 w 70199"/>
                <a:gd name="connsiteY2" fmla="*/ 7800 h 124800"/>
                <a:gd name="connsiteX3" fmla="*/ 0 w 70199"/>
                <a:gd name="connsiteY3" fmla="*/ 117000 h 124800"/>
                <a:gd name="connsiteX4" fmla="*/ 7800 w 70199"/>
                <a:gd name="connsiteY4" fmla="*/ 124800 h 124800"/>
                <a:gd name="connsiteX5" fmla="*/ 62400 w 70199"/>
                <a:gd name="connsiteY5" fmla="*/ 124800 h 124800"/>
                <a:gd name="connsiteX6" fmla="*/ 70200 w 70199"/>
                <a:gd name="connsiteY6" fmla="*/ 117000 h 124800"/>
                <a:gd name="connsiteX7" fmla="*/ 70200 w 70199"/>
                <a:gd name="connsiteY7" fmla="*/ 7800 h 124800"/>
                <a:gd name="connsiteX8" fmla="*/ 62400 w 70199"/>
                <a:gd name="connsiteY8" fmla="*/ 0 h 124800"/>
                <a:gd name="connsiteX9" fmla="*/ 54600 w 70199"/>
                <a:gd name="connsiteY9" fmla="*/ 109200 h 124800"/>
                <a:gd name="connsiteX10" fmla="*/ 15600 w 70199"/>
                <a:gd name="connsiteY10" fmla="*/ 109200 h 124800"/>
                <a:gd name="connsiteX11" fmla="*/ 15600 w 70199"/>
                <a:gd name="connsiteY11" fmla="*/ 15600 h 124800"/>
                <a:gd name="connsiteX12" fmla="*/ 54600 w 70199"/>
                <a:gd name="connsiteY12" fmla="*/ 15600 h 124800"/>
                <a:gd name="connsiteX13" fmla="*/ 54600 w 70199"/>
                <a:gd name="connsiteY13" fmla="*/ 109200 h 12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0199" h="124800">
                  <a:moveTo>
                    <a:pt x="62400" y="0"/>
                  </a:moveTo>
                  <a:lnTo>
                    <a:pt x="7800" y="0"/>
                  </a:lnTo>
                  <a:cubicBezTo>
                    <a:pt x="3492" y="0"/>
                    <a:pt x="0" y="3492"/>
                    <a:pt x="0" y="7800"/>
                  </a:cubicBezTo>
                  <a:lnTo>
                    <a:pt x="0" y="117000"/>
                  </a:lnTo>
                  <a:cubicBezTo>
                    <a:pt x="0" y="121308"/>
                    <a:pt x="3492" y="124800"/>
                    <a:pt x="7800" y="124800"/>
                  </a:cubicBezTo>
                  <a:lnTo>
                    <a:pt x="62400" y="124800"/>
                  </a:lnTo>
                  <a:cubicBezTo>
                    <a:pt x="66708" y="124800"/>
                    <a:pt x="70200" y="121308"/>
                    <a:pt x="70200" y="117000"/>
                  </a:cubicBezTo>
                  <a:lnTo>
                    <a:pt x="70200" y="7800"/>
                  </a:lnTo>
                  <a:cubicBezTo>
                    <a:pt x="70200" y="3492"/>
                    <a:pt x="66708" y="0"/>
                    <a:pt x="62400" y="0"/>
                  </a:cubicBezTo>
                  <a:close/>
                  <a:moveTo>
                    <a:pt x="54600" y="109200"/>
                  </a:moveTo>
                  <a:lnTo>
                    <a:pt x="15600" y="109200"/>
                  </a:lnTo>
                  <a:lnTo>
                    <a:pt x="15600" y="15600"/>
                  </a:lnTo>
                  <a:lnTo>
                    <a:pt x="54600" y="15600"/>
                  </a:lnTo>
                  <a:lnTo>
                    <a:pt x="54600" y="109200"/>
                  </a:lnTo>
                  <a:close/>
                </a:path>
              </a:pathLst>
            </a:custGeom>
            <a:grpFill/>
            <a:ln w="97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30" name="Dowolny kształt: kształt 318">
              <a:extLst>
                <a:ext uri="{FF2B5EF4-FFF2-40B4-BE49-F238E27FC236}">
                  <a16:creationId xmlns:a16="http://schemas.microsoft.com/office/drawing/2014/main" id="{312404D7-9B29-AE62-B0D7-084A572CFA9E}"/>
                </a:ext>
              </a:extLst>
            </p:cNvPr>
            <p:cNvSpPr/>
            <p:nvPr/>
          </p:nvSpPr>
          <p:spPr>
            <a:xfrm>
              <a:off x="10889559" y="4358541"/>
              <a:ext cx="70200" cy="179400"/>
            </a:xfrm>
            <a:custGeom>
              <a:avLst/>
              <a:gdLst>
                <a:gd name="connsiteX0" fmla="*/ 62400 w 70200"/>
                <a:gd name="connsiteY0" fmla="*/ 0 h 179400"/>
                <a:gd name="connsiteX1" fmla="*/ 7800 w 70200"/>
                <a:gd name="connsiteY1" fmla="*/ 0 h 179400"/>
                <a:gd name="connsiteX2" fmla="*/ 0 w 70200"/>
                <a:gd name="connsiteY2" fmla="*/ 7800 h 179400"/>
                <a:gd name="connsiteX3" fmla="*/ 0 w 70200"/>
                <a:gd name="connsiteY3" fmla="*/ 171600 h 179400"/>
                <a:gd name="connsiteX4" fmla="*/ 7800 w 70200"/>
                <a:gd name="connsiteY4" fmla="*/ 179400 h 179400"/>
                <a:gd name="connsiteX5" fmla="*/ 62400 w 70200"/>
                <a:gd name="connsiteY5" fmla="*/ 179400 h 179400"/>
                <a:gd name="connsiteX6" fmla="*/ 70200 w 70200"/>
                <a:gd name="connsiteY6" fmla="*/ 171600 h 179400"/>
                <a:gd name="connsiteX7" fmla="*/ 70200 w 70200"/>
                <a:gd name="connsiteY7" fmla="*/ 7800 h 179400"/>
                <a:gd name="connsiteX8" fmla="*/ 62400 w 70200"/>
                <a:gd name="connsiteY8" fmla="*/ 0 h 179400"/>
                <a:gd name="connsiteX9" fmla="*/ 54600 w 70200"/>
                <a:gd name="connsiteY9" fmla="*/ 163800 h 179400"/>
                <a:gd name="connsiteX10" fmla="*/ 15600 w 70200"/>
                <a:gd name="connsiteY10" fmla="*/ 163800 h 179400"/>
                <a:gd name="connsiteX11" fmla="*/ 15600 w 70200"/>
                <a:gd name="connsiteY11" fmla="*/ 15600 h 179400"/>
                <a:gd name="connsiteX12" fmla="*/ 54600 w 70200"/>
                <a:gd name="connsiteY12" fmla="*/ 15600 h 179400"/>
                <a:gd name="connsiteX13" fmla="*/ 54600 w 70200"/>
                <a:gd name="connsiteY13" fmla="*/ 163800 h 17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0200" h="179400">
                  <a:moveTo>
                    <a:pt x="62400" y="0"/>
                  </a:moveTo>
                  <a:lnTo>
                    <a:pt x="7800" y="0"/>
                  </a:lnTo>
                  <a:cubicBezTo>
                    <a:pt x="3492" y="0"/>
                    <a:pt x="0" y="3492"/>
                    <a:pt x="0" y="7800"/>
                  </a:cubicBezTo>
                  <a:lnTo>
                    <a:pt x="0" y="171600"/>
                  </a:lnTo>
                  <a:cubicBezTo>
                    <a:pt x="0" y="175908"/>
                    <a:pt x="3492" y="179400"/>
                    <a:pt x="7800" y="179400"/>
                  </a:cubicBezTo>
                  <a:lnTo>
                    <a:pt x="62400" y="179400"/>
                  </a:lnTo>
                  <a:cubicBezTo>
                    <a:pt x="66708" y="179400"/>
                    <a:pt x="70200" y="175908"/>
                    <a:pt x="70200" y="171600"/>
                  </a:cubicBezTo>
                  <a:lnTo>
                    <a:pt x="70200" y="7800"/>
                  </a:lnTo>
                  <a:cubicBezTo>
                    <a:pt x="70200" y="3492"/>
                    <a:pt x="66708" y="0"/>
                    <a:pt x="62400" y="0"/>
                  </a:cubicBezTo>
                  <a:close/>
                  <a:moveTo>
                    <a:pt x="54600" y="163800"/>
                  </a:moveTo>
                  <a:lnTo>
                    <a:pt x="15600" y="163800"/>
                  </a:lnTo>
                  <a:lnTo>
                    <a:pt x="15600" y="15600"/>
                  </a:lnTo>
                  <a:lnTo>
                    <a:pt x="54600" y="15600"/>
                  </a:lnTo>
                  <a:lnTo>
                    <a:pt x="54600" y="163800"/>
                  </a:lnTo>
                  <a:close/>
                </a:path>
              </a:pathLst>
            </a:custGeom>
            <a:grpFill/>
            <a:ln w="97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31" name="Dowolny kształt: kształt 319">
              <a:extLst>
                <a:ext uri="{FF2B5EF4-FFF2-40B4-BE49-F238E27FC236}">
                  <a16:creationId xmlns:a16="http://schemas.microsoft.com/office/drawing/2014/main" id="{A7A73152-C1F3-1BB6-6B59-794CF4547B1E}"/>
                </a:ext>
              </a:extLst>
            </p:cNvPr>
            <p:cNvSpPr/>
            <p:nvPr/>
          </p:nvSpPr>
          <p:spPr>
            <a:xfrm>
              <a:off x="10975359" y="4249341"/>
              <a:ext cx="70200" cy="288600"/>
            </a:xfrm>
            <a:custGeom>
              <a:avLst/>
              <a:gdLst>
                <a:gd name="connsiteX0" fmla="*/ 62400 w 70200"/>
                <a:gd name="connsiteY0" fmla="*/ 0 h 288600"/>
                <a:gd name="connsiteX1" fmla="*/ 7800 w 70200"/>
                <a:gd name="connsiteY1" fmla="*/ 0 h 288600"/>
                <a:gd name="connsiteX2" fmla="*/ 0 w 70200"/>
                <a:gd name="connsiteY2" fmla="*/ 7800 h 288600"/>
                <a:gd name="connsiteX3" fmla="*/ 0 w 70200"/>
                <a:gd name="connsiteY3" fmla="*/ 280800 h 288600"/>
                <a:gd name="connsiteX4" fmla="*/ 7800 w 70200"/>
                <a:gd name="connsiteY4" fmla="*/ 288600 h 288600"/>
                <a:gd name="connsiteX5" fmla="*/ 62400 w 70200"/>
                <a:gd name="connsiteY5" fmla="*/ 288600 h 288600"/>
                <a:gd name="connsiteX6" fmla="*/ 70200 w 70200"/>
                <a:gd name="connsiteY6" fmla="*/ 280800 h 288600"/>
                <a:gd name="connsiteX7" fmla="*/ 70200 w 70200"/>
                <a:gd name="connsiteY7" fmla="*/ 7800 h 288600"/>
                <a:gd name="connsiteX8" fmla="*/ 62400 w 70200"/>
                <a:gd name="connsiteY8" fmla="*/ 0 h 288600"/>
                <a:gd name="connsiteX9" fmla="*/ 54600 w 70200"/>
                <a:gd name="connsiteY9" fmla="*/ 273000 h 288600"/>
                <a:gd name="connsiteX10" fmla="*/ 15600 w 70200"/>
                <a:gd name="connsiteY10" fmla="*/ 273000 h 288600"/>
                <a:gd name="connsiteX11" fmla="*/ 15600 w 70200"/>
                <a:gd name="connsiteY11" fmla="*/ 15600 h 288600"/>
                <a:gd name="connsiteX12" fmla="*/ 54600 w 70200"/>
                <a:gd name="connsiteY12" fmla="*/ 15600 h 288600"/>
                <a:gd name="connsiteX13" fmla="*/ 54600 w 70200"/>
                <a:gd name="connsiteY13" fmla="*/ 273000 h 28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0200" h="288600">
                  <a:moveTo>
                    <a:pt x="62400" y="0"/>
                  </a:moveTo>
                  <a:lnTo>
                    <a:pt x="7800" y="0"/>
                  </a:lnTo>
                  <a:cubicBezTo>
                    <a:pt x="3492" y="0"/>
                    <a:pt x="0" y="3492"/>
                    <a:pt x="0" y="7800"/>
                  </a:cubicBezTo>
                  <a:lnTo>
                    <a:pt x="0" y="280800"/>
                  </a:lnTo>
                  <a:cubicBezTo>
                    <a:pt x="0" y="285108"/>
                    <a:pt x="3492" y="288600"/>
                    <a:pt x="7800" y="288600"/>
                  </a:cubicBezTo>
                  <a:lnTo>
                    <a:pt x="62400" y="288600"/>
                  </a:lnTo>
                  <a:cubicBezTo>
                    <a:pt x="66708" y="288600"/>
                    <a:pt x="70200" y="285108"/>
                    <a:pt x="70200" y="280800"/>
                  </a:cubicBezTo>
                  <a:lnTo>
                    <a:pt x="70200" y="7800"/>
                  </a:lnTo>
                  <a:cubicBezTo>
                    <a:pt x="70200" y="3492"/>
                    <a:pt x="66708" y="0"/>
                    <a:pt x="62400" y="0"/>
                  </a:cubicBezTo>
                  <a:close/>
                  <a:moveTo>
                    <a:pt x="54600" y="273000"/>
                  </a:moveTo>
                  <a:lnTo>
                    <a:pt x="15600" y="273000"/>
                  </a:lnTo>
                  <a:lnTo>
                    <a:pt x="15600" y="15600"/>
                  </a:lnTo>
                  <a:lnTo>
                    <a:pt x="54600" y="15600"/>
                  </a:lnTo>
                  <a:lnTo>
                    <a:pt x="54600" y="273000"/>
                  </a:lnTo>
                  <a:close/>
                </a:path>
              </a:pathLst>
            </a:custGeom>
            <a:grpFill/>
            <a:ln w="97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</p:grpSp>
      <p:sp>
        <p:nvSpPr>
          <p:cNvPr id="32" name="Grafika 53">
            <a:extLst>
              <a:ext uri="{FF2B5EF4-FFF2-40B4-BE49-F238E27FC236}">
                <a16:creationId xmlns:a16="http://schemas.microsoft.com/office/drawing/2014/main" id="{4565D82D-8F51-77DC-4C95-72DE5BD07AF7}"/>
              </a:ext>
            </a:extLst>
          </p:cNvPr>
          <p:cNvSpPr/>
          <p:nvPr/>
        </p:nvSpPr>
        <p:spPr>
          <a:xfrm>
            <a:off x="882736" y="5191656"/>
            <a:ext cx="677566" cy="583847"/>
          </a:xfrm>
          <a:custGeom>
            <a:avLst/>
            <a:gdLst>
              <a:gd name="connsiteX0" fmla="*/ 484353 w 504854"/>
              <a:gd name="connsiteY0" fmla="*/ 316922 h 410034"/>
              <a:gd name="connsiteX1" fmla="*/ 440786 w 504854"/>
              <a:gd name="connsiteY1" fmla="*/ 316922 h 410034"/>
              <a:gd name="connsiteX2" fmla="*/ 440786 w 504854"/>
              <a:gd name="connsiteY2" fmla="*/ 256271 h 410034"/>
              <a:gd name="connsiteX3" fmla="*/ 424556 w 504854"/>
              <a:gd name="connsiteY3" fmla="*/ 240041 h 410034"/>
              <a:gd name="connsiteX4" fmla="*/ 261397 w 504854"/>
              <a:gd name="connsiteY4" fmla="*/ 240041 h 410034"/>
              <a:gd name="connsiteX5" fmla="*/ 261397 w 504854"/>
              <a:gd name="connsiteY5" fmla="*/ 178536 h 410034"/>
              <a:gd name="connsiteX6" fmla="*/ 336570 w 504854"/>
              <a:gd name="connsiteY6" fmla="*/ 178536 h 410034"/>
              <a:gd name="connsiteX7" fmla="*/ 369031 w 504854"/>
              <a:gd name="connsiteY7" fmla="*/ 146075 h 410034"/>
              <a:gd name="connsiteX8" fmla="*/ 369031 w 504854"/>
              <a:gd name="connsiteY8" fmla="*/ 32461 h 410034"/>
              <a:gd name="connsiteX9" fmla="*/ 336570 w 504854"/>
              <a:gd name="connsiteY9" fmla="*/ 0 h 410034"/>
              <a:gd name="connsiteX10" fmla="*/ 169139 w 504854"/>
              <a:gd name="connsiteY10" fmla="*/ 0 h 410034"/>
              <a:gd name="connsiteX11" fmla="*/ 136678 w 504854"/>
              <a:gd name="connsiteY11" fmla="*/ 32461 h 410034"/>
              <a:gd name="connsiteX12" fmla="*/ 136678 w 504854"/>
              <a:gd name="connsiteY12" fmla="*/ 145220 h 410034"/>
              <a:gd name="connsiteX13" fmla="*/ 169139 w 504854"/>
              <a:gd name="connsiteY13" fmla="*/ 177681 h 410034"/>
              <a:gd name="connsiteX14" fmla="*/ 244312 w 504854"/>
              <a:gd name="connsiteY14" fmla="*/ 177681 h 410034"/>
              <a:gd name="connsiteX15" fmla="*/ 244312 w 504854"/>
              <a:gd name="connsiteY15" fmla="*/ 239187 h 410034"/>
              <a:gd name="connsiteX16" fmla="*/ 80298 w 504854"/>
              <a:gd name="connsiteY16" fmla="*/ 239187 h 410034"/>
              <a:gd name="connsiteX17" fmla="*/ 64068 w 504854"/>
              <a:gd name="connsiteY17" fmla="*/ 255417 h 410034"/>
              <a:gd name="connsiteX18" fmla="*/ 64068 w 504854"/>
              <a:gd name="connsiteY18" fmla="*/ 316068 h 410034"/>
              <a:gd name="connsiteX19" fmla="*/ 20502 w 504854"/>
              <a:gd name="connsiteY19" fmla="*/ 316068 h 410034"/>
              <a:gd name="connsiteX20" fmla="*/ 0 w 504854"/>
              <a:gd name="connsiteY20" fmla="*/ 336570 h 410034"/>
              <a:gd name="connsiteX21" fmla="*/ 0 w 504854"/>
              <a:gd name="connsiteY21" fmla="*/ 387824 h 410034"/>
              <a:gd name="connsiteX22" fmla="*/ 20502 w 504854"/>
              <a:gd name="connsiteY22" fmla="*/ 410034 h 410034"/>
              <a:gd name="connsiteX23" fmla="*/ 124719 w 504854"/>
              <a:gd name="connsiteY23" fmla="*/ 410034 h 410034"/>
              <a:gd name="connsiteX24" fmla="*/ 145220 w 504854"/>
              <a:gd name="connsiteY24" fmla="*/ 389532 h 410034"/>
              <a:gd name="connsiteX25" fmla="*/ 145220 w 504854"/>
              <a:gd name="connsiteY25" fmla="*/ 338278 h 410034"/>
              <a:gd name="connsiteX26" fmla="*/ 124719 w 504854"/>
              <a:gd name="connsiteY26" fmla="*/ 317776 h 410034"/>
              <a:gd name="connsiteX27" fmla="*/ 81153 w 504854"/>
              <a:gd name="connsiteY27" fmla="*/ 317776 h 410034"/>
              <a:gd name="connsiteX28" fmla="*/ 81153 w 504854"/>
              <a:gd name="connsiteY28" fmla="*/ 257980 h 410034"/>
              <a:gd name="connsiteX29" fmla="*/ 243458 w 504854"/>
              <a:gd name="connsiteY29" fmla="*/ 257980 h 410034"/>
              <a:gd name="connsiteX30" fmla="*/ 243458 w 504854"/>
              <a:gd name="connsiteY30" fmla="*/ 317776 h 410034"/>
              <a:gd name="connsiteX31" fmla="*/ 199892 w 504854"/>
              <a:gd name="connsiteY31" fmla="*/ 317776 h 410034"/>
              <a:gd name="connsiteX32" fmla="*/ 179390 w 504854"/>
              <a:gd name="connsiteY32" fmla="*/ 338278 h 410034"/>
              <a:gd name="connsiteX33" fmla="*/ 179390 w 504854"/>
              <a:gd name="connsiteY33" fmla="*/ 389532 h 410034"/>
              <a:gd name="connsiteX34" fmla="*/ 199892 w 504854"/>
              <a:gd name="connsiteY34" fmla="*/ 410034 h 410034"/>
              <a:gd name="connsiteX35" fmla="*/ 304108 w 504854"/>
              <a:gd name="connsiteY35" fmla="*/ 410034 h 410034"/>
              <a:gd name="connsiteX36" fmla="*/ 324610 w 504854"/>
              <a:gd name="connsiteY36" fmla="*/ 389532 h 410034"/>
              <a:gd name="connsiteX37" fmla="*/ 324610 w 504854"/>
              <a:gd name="connsiteY37" fmla="*/ 338278 h 410034"/>
              <a:gd name="connsiteX38" fmla="*/ 304108 w 504854"/>
              <a:gd name="connsiteY38" fmla="*/ 317776 h 410034"/>
              <a:gd name="connsiteX39" fmla="*/ 260542 w 504854"/>
              <a:gd name="connsiteY39" fmla="*/ 317776 h 410034"/>
              <a:gd name="connsiteX40" fmla="*/ 260542 w 504854"/>
              <a:gd name="connsiteY40" fmla="*/ 257980 h 410034"/>
              <a:gd name="connsiteX41" fmla="*/ 423702 w 504854"/>
              <a:gd name="connsiteY41" fmla="*/ 257980 h 410034"/>
              <a:gd name="connsiteX42" fmla="*/ 423702 w 504854"/>
              <a:gd name="connsiteY42" fmla="*/ 317776 h 410034"/>
              <a:gd name="connsiteX43" fmla="*/ 380136 w 504854"/>
              <a:gd name="connsiteY43" fmla="*/ 317776 h 410034"/>
              <a:gd name="connsiteX44" fmla="*/ 359634 w 504854"/>
              <a:gd name="connsiteY44" fmla="*/ 338278 h 410034"/>
              <a:gd name="connsiteX45" fmla="*/ 359634 w 504854"/>
              <a:gd name="connsiteY45" fmla="*/ 389532 h 410034"/>
              <a:gd name="connsiteX46" fmla="*/ 380136 w 504854"/>
              <a:gd name="connsiteY46" fmla="*/ 410034 h 410034"/>
              <a:gd name="connsiteX47" fmla="*/ 484353 w 504854"/>
              <a:gd name="connsiteY47" fmla="*/ 410034 h 410034"/>
              <a:gd name="connsiteX48" fmla="*/ 504854 w 504854"/>
              <a:gd name="connsiteY48" fmla="*/ 389532 h 410034"/>
              <a:gd name="connsiteX49" fmla="*/ 504854 w 504854"/>
              <a:gd name="connsiteY49" fmla="*/ 338278 h 410034"/>
              <a:gd name="connsiteX50" fmla="*/ 484353 w 504854"/>
              <a:gd name="connsiteY50" fmla="*/ 316922 h 410034"/>
              <a:gd name="connsiteX51" fmla="*/ 153763 w 504854"/>
              <a:gd name="connsiteY51" fmla="*/ 146075 h 410034"/>
              <a:gd name="connsiteX52" fmla="*/ 153763 w 504854"/>
              <a:gd name="connsiteY52" fmla="*/ 32461 h 410034"/>
              <a:gd name="connsiteX53" fmla="*/ 169139 w 504854"/>
              <a:gd name="connsiteY53" fmla="*/ 17085 h 410034"/>
              <a:gd name="connsiteX54" fmla="*/ 336570 w 504854"/>
              <a:gd name="connsiteY54" fmla="*/ 17085 h 410034"/>
              <a:gd name="connsiteX55" fmla="*/ 351946 w 504854"/>
              <a:gd name="connsiteY55" fmla="*/ 32461 h 410034"/>
              <a:gd name="connsiteX56" fmla="*/ 351946 w 504854"/>
              <a:gd name="connsiteY56" fmla="*/ 145220 h 410034"/>
              <a:gd name="connsiteX57" fmla="*/ 336570 w 504854"/>
              <a:gd name="connsiteY57" fmla="*/ 160597 h 410034"/>
              <a:gd name="connsiteX58" fmla="*/ 169139 w 504854"/>
              <a:gd name="connsiteY58" fmla="*/ 160597 h 410034"/>
              <a:gd name="connsiteX59" fmla="*/ 153763 w 504854"/>
              <a:gd name="connsiteY59" fmla="*/ 146075 h 410034"/>
              <a:gd name="connsiteX60" fmla="*/ 128136 w 504854"/>
              <a:gd name="connsiteY60" fmla="*/ 337424 h 410034"/>
              <a:gd name="connsiteX61" fmla="*/ 128136 w 504854"/>
              <a:gd name="connsiteY61" fmla="*/ 388678 h 410034"/>
              <a:gd name="connsiteX62" fmla="*/ 124719 w 504854"/>
              <a:gd name="connsiteY62" fmla="*/ 392095 h 410034"/>
              <a:gd name="connsiteX63" fmla="*/ 20502 w 504854"/>
              <a:gd name="connsiteY63" fmla="*/ 392095 h 410034"/>
              <a:gd name="connsiteX64" fmla="*/ 17085 w 504854"/>
              <a:gd name="connsiteY64" fmla="*/ 389532 h 410034"/>
              <a:gd name="connsiteX65" fmla="*/ 17085 w 504854"/>
              <a:gd name="connsiteY65" fmla="*/ 338278 h 410034"/>
              <a:gd name="connsiteX66" fmla="*/ 20502 w 504854"/>
              <a:gd name="connsiteY66" fmla="*/ 334861 h 410034"/>
              <a:gd name="connsiteX67" fmla="*/ 124719 w 504854"/>
              <a:gd name="connsiteY67" fmla="*/ 334861 h 410034"/>
              <a:gd name="connsiteX68" fmla="*/ 128136 w 504854"/>
              <a:gd name="connsiteY68" fmla="*/ 337424 h 410034"/>
              <a:gd name="connsiteX69" fmla="*/ 308380 w 504854"/>
              <a:gd name="connsiteY69" fmla="*/ 337424 h 410034"/>
              <a:gd name="connsiteX70" fmla="*/ 308380 w 504854"/>
              <a:gd name="connsiteY70" fmla="*/ 388678 h 410034"/>
              <a:gd name="connsiteX71" fmla="*/ 304963 w 504854"/>
              <a:gd name="connsiteY71" fmla="*/ 392095 h 410034"/>
              <a:gd name="connsiteX72" fmla="*/ 200746 w 504854"/>
              <a:gd name="connsiteY72" fmla="*/ 392095 h 410034"/>
              <a:gd name="connsiteX73" fmla="*/ 197329 w 504854"/>
              <a:gd name="connsiteY73" fmla="*/ 388678 h 410034"/>
              <a:gd name="connsiteX74" fmla="*/ 197329 w 504854"/>
              <a:gd name="connsiteY74" fmla="*/ 337424 h 410034"/>
              <a:gd name="connsiteX75" fmla="*/ 200746 w 504854"/>
              <a:gd name="connsiteY75" fmla="*/ 334007 h 410034"/>
              <a:gd name="connsiteX76" fmla="*/ 304963 w 504854"/>
              <a:gd name="connsiteY76" fmla="*/ 334007 h 410034"/>
              <a:gd name="connsiteX77" fmla="*/ 308380 w 504854"/>
              <a:gd name="connsiteY77" fmla="*/ 337424 h 410034"/>
              <a:gd name="connsiteX78" fmla="*/ 487769 w 504854"/>
              <a:gd name="connsiteY78" fmla="*/ 389532 h 410034"/>
              <a:gd name="connsiteX79" fmla="*/ 484353 w 504854"/>
              <a:gd name="connsiteY79" fmla="*/ 392949 h 410034"/>
              <a:gd name="connsiteX80" fmla="*/ 380136 w 504854"/>
              <a:gd name="connsiteY80" fmla="*/ 392949 h 410034"/>
              <a:gd name="connsiteX81" fmla="*/ 376719 w 504854"/>
              <a:gd name="connsiteY81" fmla="*/ 389532 h 410034"/>
              <a:gd name="connsiteX82" fmla="*/ 376719 w 504854"/>
              <a:gd name="connsiteY82" fmla="*/ 338278 h 410034"/>
              <a:gd name="connsiteX83" fmla="*/ 380136 w 504854"/>
              <a:gd name="connsiteY83" fmla="*/ 334861 h 410034"/>
              <a:gd name="connsiteX84" fmla="*/ 484353 w 504854"/>
              <a:gd name="connsiteY84" fmla="*/ 334861 h 410034"/>
              <a:gd name="connsiteX85" fmla="*/ 487769 w 504854"/>
              <a:gd name="connsiteY85" fmla="*/ 338278 h 410034"/>
              <a:gd name="connsiteX86" fmla="*/ 487769 w 504854"/>
              <a:gd name="connsiteY86" fmla="*/ 389532 h 410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504854" h="410034">
                <a:moveTo>
                  <a:pt x="484353" y="316922"/>
                </a:moveTo>
                <a:lnTo>
                  <a:pt x="440786" y="316922"/>
                </a:lnTo>
                <a:lnTo>
                  <a:pt x="440786" y="256271"/>
                </a:lnTo>
                <a:cubicBezTo>
                  <a:pt x="440786" y="247729"/>
                  <a:pt x="433098" y="240041"/>
                  <a:pt x="424556" y="240041"/>
                </a:cubicBezTo>
                <a:lnTo>
                  <a:pt x="261397" y="240041"/>
                </a:lnTo>
                <a:lnTo>
                  <a:pt x="261397" y="178536"/>
                </a:lnTo>
                <a:lnTo>
                  <a:pt x="336570" y="178536"/>
                </a:lnTo>
                <a:cubicBezTo>
                  <a:pt x="354508" y="178536"/>
                  <a:pt x="369031" y="164014"/>
                  <a:pt x="369031" y="146075"/>
                </a:cubicBezTo>
                <a:lnTo>
                  <a:pt x="369031" y="32461"/>
                </a:lnTo>
                <a:cubicBezTo>
                  <a:pt x="369031" y="14522"/>
                  <a:pt x="354508" y="0"/>
                  <a:pt x="336570" y="0"/>
                </a:cubicBezTo>
                <a:lnTo>
                  <a:pt x="169139" y="0"/>
                </a:lnTo>
                <a:cubicBezTo>
                  <a:pt x="151200" y="0"/>
                  <a:pt x="136678" y="14522"/>
                  <a:pt x="136678" y="32461"/>
                </a:cubicBezTo>
                <a:lnTo>
                  <a:pt x="136678" y="145220"/>
                </a:lnTo>
                <a:cubicBezTo>
                  <a:pt x="136678" y="163159"/>
                  <a:pt x="151200" y="177681"/>
                  <a:pt x="169139" y="177681"/>
                </a:cubicBezTo>
                <a:lnTo>
                  <a:pt x="244312" y="177681"/>
                </a:lnTo>
                <a:lnTo>
                  <a:pt x="244312" y="239187"/>
                </a:lnTo>
                <a:lnTo>
                  <a:pt x="80298" y="239187"/>
                </a:lnTo>
                <a:cubicBezTo>
                  <a:pt x="71756" y="239187"/>
                  <a:pt x="64068" y="246875"/>
                  <a:pt x="64068" y="255417"/>
                </a:cubicBezTo>
                <a:lnTo>
                  <a:pt x="64068" y="316068"/>
                </a:lnTo>
                <a:lnTo>
                  <a:pt x="20502" y="316068"/>
                </a:lnTo>
                <a:cubicBezTo>
                  <a:pt x="9397" y="316068"/>
                  <a:pt x="0" y="325464"/>
                  <a:pt x="0" y="336570"/>
                </a:cubicBezTo>
                <a:lnTo>
                  <a:pt x="0" y="387824"/>
                </a:lnTo>
                <a:cubicBezTo>
                  <a:pt x="0" y="400637"/>
                  <a:pt x="9397" y="410034"/>
                  <a:pt x="20502" y="410034"/>
                </a:cubicBezTo>
                <a:lnTo>
                  <a:pt x="124719" y="410034"/>
                </a:lnTo>
                <a:cubicBezTo>
                  <a:pt x="135824" y="410034"/>
                  <a:pt x="145220" y="400637"/>
                  <a:pt x="145220" y="389532"/>
                </a:cubicBezTo>
                <a:lnTo>
                  <a:pt x="145220" y="338278"/>
                </a:lnTo>
                <a:cubicBezTo>
                  <a:pt x="145220" y="327173"/>
                  <a:pt x="135824" y="317776"/>
                  <a:pt x="124719" y="317776"/>
                </a:cubicBezTo>
                <a:lnTo>
                  <a:pt x="81153" y="317776"/>
                </a:lnTo>
                <a:lnTo>
                  <a:pt x="81153" y="257980"/>
                </a:lnTo>
                <a:lnTo>
                  <a:pt x="243458" y="257980"/>
                </a:lnTo>
                <a:lnTo>
                  <a:pt x="243458" y="317776"/>
                </a:lnTo>
                <a:lnTo>
                  <a:pt x="199892" y="317776"/>
                </a:lnTo>
                <a:cubicBezTo>
                  <a:pt x="188786" y="317776"/>
                  <a:pt x="179390" y="327173"/>
                  <a:pt x="179390" y="338278"/>
                </a:cubicBezTo>
                <a:lnTo>
                  <a:pt x="179390" y="389532"/>
                </a:lnTo>
                <a:cubicBezTo>
                  <a:pt x="179390" y="400637"/>
                  <a:pt x="188786" y="410034"/>
                  <a:pt x="199892" y="410034"/>
                </a:cubicBezTo>
                <a:lnTo>
                  <a:pt x="304108" y="410034"/>
                </a:lnTo>
                <a:cubicBezTo>
                  <a:pt x="315214" y="410034"/>
                  <a:pt x="324610" y="400637"/>
                  <a:pt x="324610" y="389532"/>
                </a:cubicBezTo>
                <a:lnTo>
                  <a:pt x="324610" y="338278"/>
                </a:lnTo>
                <a:cubicBezTo>
                  <a:pt x="324610" y="327173"/>
                  <a:pt x="315214" y="317776"/>
                  <a:pt x="304108" y="317776"/>
                </a:cubicBezTo>
                <a:lnTo>
                  <a:pt x="260542" y="317776"/>
                </a:lnTo>
                <a:lnTo>
                  <a:pt x="260542" y="257980"/>
                </a:lnTo>
                <a:lnTo>
                  <a:pt x="423702" y="257980"/>
                </a:lnTo>
                <a:lnTo>
                  <a:pt x="423702" y="317776"/>
                </a:lnTo>
                <a:lnTo>
                  <a:pt x="380136" y="317776"/>
                </a:lnTo>
                <a:cubicBezTo>
                  <a:pt x="369031" y="317776"/>
                  <a:pt x="359634" y="327173"/>
                  <a:pt x="359634" y="338278"/>
                </a:cubicBezTo>
                <a:lnTo>
                  <a:pt x="359634" y="389532"/>
                </a:lnTo>
                <a:cubicBezTo>
                  <a:pt x="359634" y="400637"/>
                  <a:pt x="369031" y="410034"/>
                  <a:pt x="380136" y="410034"/>
                </a:cubicBezTo>
                <a:lnTo>
                  <a:pt x="484353" y="410034"/>
                </a:lnTo>
                <a:cubicBezTo>
                  <a:pt x="495458" y="410034"/>
                  <a:pt x="504854" y="400637"/>
                  <a:pt x="504854" y="389532"/>
                </a:cubicBezTo>
                <a:lnTo>
                  <a:pt x="504854" y="338278"/>
                </a:lnTo>
                <a:cubicBezTo>
                  <a:pt x="504854" y="326319"/>
                  <a:pt x="496312" y="316922"/>
                  <a:pt x="484353" y="316922"/>
                </a:cubicBezTo>
                <a:close/>
                <a:moveTo>
                  <a:pt x="153763" y="146075"/>
                </a:moveTo>
                <a:lnTo>
                  <a:pt x="153763" y="32461"/>
                </a:lnTo>
                <a:cubicBezTo>
                  <a:pt x="153763" y="23919"/>
                  <a:pt x="160597" y="17085"/>
                  <a:pt x="169139" y="17085"/>
                </a:cubicBezTo>
                <a:lnTo>
                  <a:pt x="336570" y="17085"/>
                </a:lnTo>
                <a:cubicBezTo>
                  <a:pt x="345112" y="17085"/>
                  <a:pt x="351946" y="23919"/>
                  <a:pt x="351946" y="32461"/>
                </a:cubicBezTo>
                <a:lnTo>
                  <a:pt x="351946" y="145220"/>
                </a:lnTo>
                <a:cubicBezTo>
                  <a:pt x="351946" y="153763"/>
                  <a:pt x="345112" y="160597"/>
                  <a:pt x="336570" y="160597"/>
                </a:cubicBezTo>
                <a:lnTo>
                  <a:pt x="169139" y="160597"/>
                </a:lnTo>
                <a:cubicBezTo>
                  <a:pt x="160597" y="161451"/>
                  <a:pt x="153763" y="154617"/>
                  <a:pt x="153763" y="146075"/>
                </a:cubicBezTo>
                <a:close/>
                <a:moveTo>
                  <a:pt x="128136" y="337424"/>
                </a:moveTo>
                <a:lnTo>
                  <a:pt x="128136" y="388678"/>
                </a:lnTo>
                <a:cubicBezTo>
                  <a:pt x="128136" y="390387"/>
                  <a:pt x="126427" y="392095"/>
                  <a:pt x="124719" y="392095"/>
                </a:cubicBezTo>
                <a:lnTo>
                  <a:pt x="20502" y="392095"/>
                </a:lnTo>
                <a:cubicBezTo>
                  <a:pt x="18793" y="392949"/>
                  <a:pt x="17085" y="391241"/>
                  <a:pt x="17085" y="389532"/>
                </a:cubicBezTo>
                <a:lnTo>
                  <a:pt x="17085" y="338278"/>
                </a:lnTo>
                <a:cubicBezTo>
                  <a:pt x="17085" y="336570"/>
                  <a:pt x="18793" y="334861"/>
                  <a:pt x="20502" y="334861"/>
                </a:cubicBezTo>
                <a:lnTo>
                  <a:pt x="124719" y="334861"/>
                </a:lnTo>
                <a:cubicBezTo>
                  <a:pt x="127281" y="334007"/>
                  <a:pt x="128136" y="335715"/>
                  <a:pt x="128136" y="337424"/>
                </a:cubicBezTo>
                <a:close/>
                <a:moveTo>
                  <a:pt x="308380" y="337424"/>
                </a:moveTo>
                <a:lnTo>
                  <a:pt x="308380" y="388678"/>
                </a:lnTo>
                <a:cubicBezTo>
                  <a:pt x="308380" y="390387"/>
                  <a:pt x="306671" y="392095"/>
                  <a:pt x="304963" y="392095"/>
                </a:cubicBezTo>
                <a:lnTo>
                  <a:pt x="200746" y="392095"/>
                </a:lnTo>
                <a:cubicBezTo>
                  <a:pt x="199037" y="392095"/>
                  <a:pt x="197329" y="390387"/>
                  <a:pt x="197329" y="388678"/>
                </a:cubicBezTo>
                <a:lnTo>
                  <a:pt x="197329" y="337424"/>
                </a:lnTo>
                <a:cubicBezTo>
                  <a:pt x="197329" y="335715"/>
                  <a:pt x="199037" y="334007"/>
                  <a:pt x="200746" y="334007"/>
                </a:cubicBezTo>
                <a:lnTo>
                  <a:pt x="304963" y="334007"/>
                </a:lnTo>
                <a:cubicBezTo>
                  <a:pt x="306671" y="334007"/>
                  <a:pt x="308380" y="335715"/>
                  <a:pt x="308380" y="337424"/>
                </a:cubicBezTo>
                <a:close/>
                <a:moveTo>
                  <a:pt x="487769" y="389532"/>
                </a:moveTo>
                <a:cubicBezTo>
                  <a:pt x="487769" y="391241"/>
                  <a:pt x="486061" y="392949"/>
                  <a:pt x="484353" y="392949"/>
                </a:cubicBezTo>
                <a:lnTo>
                  <a:pt x="380136" y="392949"/>
                </a:lnTo>
                <a:cubicBezTo>
                  <a:pt x="378427" y="392949"/>
                  <a:pt x="376719" y="391241"/>
                  <a:pt x="376719" y="389532"/>
                </a:cubicBezTo>
                <a:lnTo>
                  <a:pt x="376719" y="338278"/>
                </a:lnTo>
                <a:cubicBezTo>
                  <a:pt x="376719" y="336570"/>
                  <a:pt x="378427" y="334861"/>
                  <a:pt x="380136" y="334861"/>
                </a:cubicBezTo>
                <a:lnTo>
                  <a:pt x="484353" y="334861"/>
                </a:lnTo>
                <a:cubicBezTo>
                  <a:pt x="486061" y="334861"/>
                  <a:pt x="487769" y="336570"/>
                  <a:pt x="487769" y="338278"/>
                </a:cubicBezTo>
                <a:lnTo>
                  <a:pt x="487769" y="389532"/>
                </a:lnTo>
                <a:close/>
              </a:path>
            </a:pathLst>
          </a:custGeom>
          <a:solidFill>
            <a:srgbClr val="308B2B"/>
          </a:solidFill>
          <a:ln w="8395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l-PL" sz="1092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FF1D30E-D8D2-DB9C-9954-20D8287F8B29}"/>
              </a:ext>
            </a:extLst>
          </p:cNvPr>
          <p:cNvCxnSpPr>
            <a:cxnSpLocks/>
          </p:cNvCxnSpPr>
          <p:nvPr/>
        </p:nvCxnSpPr>
        <p:spPr>
          <a:xfrm>
            <a:off x="899733" y="3429000"/>
            <a:ext cx="1041859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D3EC09F-7F77-E9CA-AC0F-A8E2488CC538}"/>
              </a:ext>
            </a:extLst>
          </p:cNvPr>
          <p:cNvCxnSpPr>
            <a:cxnSpLocks/>
          </p:cNvCxnSpPr>
          <p:nvPr/>
        </p:nvCxnSpPr>
        <p:spPr>
          <a:xfrm flipV="1">
            <a:off x="899733" y="4700395"/>
            <a:ext cx="10234251" cy="2335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bject 10">
            <a:extLst>
              <a:ext uri="{FF2B5EF4-FFF2-40B4-BE49-F238E27FC236}">
                <a16:creationId xmlns:a16="http://schemas.microsoft.com/office/drawing/2014/main" id="{C3EA3182-5A58-E0A1-7F49-442A03000830}"/>
              </a:ext>
            </a:extLst>
          </p:cNvPr>
          <p:cNvSpPr txBox="1"/>
          <p:nvPr/>
        </p:nvSpPr>
        <p:spPr>
          <a:xfrm>
            <a:off x="11534695" y="6494941"/>
            <a:ext cx="207163" cy="1554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04">
              <a:lnSpc>
                <a:spcPts val="1198"/>
              </a:lnSpc>
            </a:pPr>
            <a:fld id="{81D60167-4931-47E6-BA6A-407CBD079E47}" type="slidenum">
              <a:rPr sz="1182" spc="6" smtClean="0">
                <a:solidFill>
                  <a:srgbClr val="B51828"/>
                </a:solidFill>
                <a:latin typeface="Calibri Light"/>
                <a:cs typeface="Calibri Light"/>
              </a:rPr>
              <a:pPr marL="23104">
                <a:lnSpc>
                  <a:spcPts val="1198"/>
                </a:lnSpc>
              </a:pPr>
              <a:t>14</a:t>
            </a:fld>
            <a:endParaRPr sz="1182" dirty="0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4748136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762B9A26-F326-7810-8FB9-EE4B1768B64B}"/>
              </a:ext>
            </a:extLst>
          </p:cNvPr>
          <p:cNvSpPr txBox="1">
            <a:spLocks/>
          </p:cNvSpPr>
          <p:nvPr/>
        </p:nvSpPr>
        <p:spPr>
          <a:xfrm>
            <a:off x="854565" y="477119"/>
            <a:ext cx="8805798" cy="1007695"/>
          </a:xfrm>
          <a:prstGeom prst="rect">
            <a:avLst/>
          </a:prstGeom>
        </p:spPr>
        <p:txBody>
          <a:bodyPr vert="horz" wrap="square" lIns="0" tIns="10397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701">
              <a:spcBef>
                <a:spcPts val="82"/>
              </a:spcBef>
            </a:pPr>
            <a:r>
              <a:rPr lang="en-US" sz="3600" spc="-58" dirty="0">
                <a:solidFill>
                  <a:srgbClr val="308B2B"/>
                </a:solidFill>
                <a:latin typeface="Georgia" panose="02040502050405020303" pitchFamily="18" charset="0"/>
              </a:rPr>
              <a:t>Other undesirable situations in offers based on experience with POIR </a:t>
            </a:r>
            <a:r>
              <a:rPr lang="pl-PL" sz="3600" spc="-58" dirty="0">
                <a:solidFill>
                  <a:srgbClr val="308B2B"/>
                </a:solidFill>
                <a:latin typeface="Georgia" panose="02040502050405020303" pitchFamily="18" charset="0"/>
              </a:rPr>
              <a:t>2</a:t>
            </a:r>
            <a:r>
              <a:rPr lang="en-US" sz="3600" spc="-58" dirty="0">
                <a:solidFill>
                  <a:srgbClr val="308B2B"/>
                </a:solidFill>
                <a:latin typeface="Georgia" panose="02040502050405020303" pitchFamily="18" charset="0"/>
              </a:rPr>
              <a:t>/3</a:t>
            </a:r>
            <a:endParaRPr lang="pl-PL" sz="3600" dirty="0">
              <a:solidFill>
                <a:srgbClr val="308B2B"/>
              </a:solidFill>
              <a:latin typeface="Georgia" panose="02040502050405020303" pitchFamily="18" charset="0"/>
            </a:endParaRPr>
          </a:p>
        </p:txBody>
      </p:sp>
      <p:pic>
        <p:nvPicPr>
          <p:cNvPr id="3" name="Obraz 10">
            <a:extLst>
              <a:ext uri="{FF2B5EF4-FFF2-40B4-BE49-F238E27FC236}">
                <a16:creationId xmlns:a16="http://schemas.microsoft.com/office/drawing/2014/main" id="{DACE974F-3AAA-9DEF-C8CA-9B0245563C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60363" y="722276"/>
            <a:ext cx="1874332" cy="658050"/>
          </a:xfrm>
          <a:prstGeom prst="rect">
            <a:avLst/>
          </a:prstGeom>
        </p:spPr>
      </p:pic>
      <p:sp>
        <p:nvSpPr>
          <p:cNvPr id="5" name="object 4">
            <a:extLst>
              <a:ext uri="{FF2B5EF4-FFF2-40B4-BE49-F238E27FC236}">
                <a16:creationId xmlns:a16="http://schemas.microsoft.com/office/drawing/2014/main" id="{F891A371-8FEA-51F4-FB7D-C32CE9952A27}"/>
              </a:ext>
            </a:extLst>
          </p:cNvPr>
          <p:cNvSpPr txBox="1"/>
          <p:nvPr/>
        </p:nvSpPr>
        <p:spPr>
          <a:xfrm>
            <a:off x="832267" y="1847115"/>
            <a:ext cx="10049841" cy="244308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>
              <a:lnSpc>
                <a:spcPct val="101499"/>
              </a:lnSpc>
              <a:spcBef>
                <a:spcPts val="55"/>
              </a:spcBef>
            </a:pPr>
            <a:r>
              <a:rPr lang="pl-PL" sz="1577" b="1" spc="-12" dirty="0" err="1">
                <a:solidFill>
                  <a:srgbClr val="94C11E"/>
                </a:solidFill>
                <a:latin typeface="Calibri Light"/>
                <a:cs typeface="Calibri Light"/>
              </a:rPr>
              <a:t>Structure</a:t>
            </a:r>
            <a:r>
              <a:rPr lang="pl-PL" sz="1577" b="1" spc="-12" dirty="0">
                <a:solidFill>
                  <a:srgbClr val="94C11E"/>
                </a:solidFill>
                <a:latin typeface="Calibri Light"/>
                <a:cs typeface="Calibri Light"/>
              </a:rPr>
              <a:t> of the </a:t>
            </a:r>
            <a:r>
              <a:rPr lang="pl-PL" sz="1577" b="1" spc="-12" dirty="0" err="1">
                <a:solidFill>
                  <a:srgbClr val="94C11E"/>
                </a:solidFill>
                <a:latin typeface="Calibri Light"/>
                <a:cs typeface="Calibri Light"/>
              </a:rPr>
              <a:t>Managing</a:t>
            </a:r>
            <a:r>
              <a:rPr lang="pl-PL" sz="1577" b="1" spc="-12" dirty="0">
                <a:solidFill>
                  <a:srgbClr val="94C11E"/>
                </a:solidFill>
                <a:latin typeface="Calibri Light"/>
                <a:cs typeface="Calibri Light"/>
              </a:rPr>
              <a:t> </a:t>
            </a:r>
            <a:r>
              <a:rPr lang="pl-PL" sz="1577" b="1" spc="-12" dirty="0" err="1">
                <a:solidFill>
                  <a:srgbClr val="94C11E"/>
                </a:solidFill>
                <a:latin typeface="Calibri Light"/>
                <a:cs typeface="Calibri Light"/>
              </a:rPr>
              <a:t>Entity</a:t>
            </a:r>
            <a:endParaRPr sz="1577" b="1" dirty="0">
              <a:solidFill>
                <a:srgbClr val="94C11E"/>
              </a:solidFill>
              <a:latin typeface="Calibri Light"/>
              <a:cs typeface="Calibri Light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FCEECDA4-69CA-BF45-F5B9-BC7764CDF0BA}"/>
              </a:ext>
            </a:extLst>
          </p:cNvPr>
          <p:cNvSpPr txBox="1"/>
          <p:nvPr/>
        </p:nvSpPr>
        <p:spPr>
          <a:xfrm>
            <a:off x="832267" y="3429000"/>
            <a:ext cx="10049841" cy="260658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defTabSz="554492">
              <a:lnSpc>
                <a:spcPct val="110000"/>
              </a:lnSpc>
              <a:spcBef>
                <a:spcPts val="606"/>
              </a:spcBef>
              <a:defRPr/>
            </a:pPr>
            <a:r>
              <a:rPr lang="pl-PL" sz="1577" b="1" spc="-12" dirty="0" err="1">
                <a:solidFill>
                  <a:srgbClr val="94C11E"/>
                </a:solidFill>
                <a:latin typeface="Calibri Light"/>
                <a:cs typeface="Calibri Light"/>
              </a:rPr>
              <a:t>Carried</a:t>
            </a:r>
            <a:r>
              <a:rPr lang="pl-PL" sz="1577" b="1" spc="-12" dirty="0">
                <a:solidFill>
                  <a:srgbClr val="94C11E"/>
                </a:solidFill>
                <a:latin typeface="Calibri Light"/>
                <a:cs typeface="Calibri Light"/>
              </a:rPr>
              <a:t> </a:t>
            </a:r>
            <a:r>
              <a:rPr lang="pl-PL" sz="1577" b="1" spc="-12" dirty="0" err="1">
                <a:solidFill>
                  <a:srgbClr val="94C11E"/>
                </a:solidFill>
                <a:latin typeface="Calibri Light"/>
                <a:cs typeface="Calibri Light"/>
              </a:rPr>
              <a:t>Interest</a:t>
            </a:r>
            <a:endParaRPr lang="pl-PL" sz="1577" b="1" spc="-12" dirty="0">
              <a:solidFill>
                <a:srgbClr val="94C11E"/>
              </a:solidFill>
              <a:latin typeface="Calibri Light"/>
              <a:cs typeface="Calibri Light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19C577CD-5C56-5BCD-8606-D560C8ECE246}"/>
              </a:ext>
            </a:extLst>
          </p:cNvPr>
          <p:cNvSpPr txBox="1"/>
          <p:nvPr/>
        </p:nvSpPr>
        <p:spPr>
          <a:xfrm>
            <a:off x="832267" y="4954126"/>
            <a:ext cx="10049841" cy="244308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>
              <a:lnSpc>
                <a:spcPct val="101499"/>
              </a:lnSpc>
              <a:spcBef>
                <a:spcPts val="55"/>
              </a:spcBef>
            </a:pPr>
            <a:r>
              <a:rPr lang="pl-PL" sz="1577" b="1" spc="-12" dirty="0" err="1">
                <a:solidFill>
                  <a:srgbClr val="94C11E"/>
                </a:solidFill>
                <a:latin typeface="Calibri Light"/>
                <a:cs typeface="Calibri Light"/>
              </a:rPr>
              <a:t>Investors</a:t>
            </a:r>
            <a:endParaRPr sz="1577" b="1" dirty="0">
              <a:solidFill>
                <a:srgbClr val="94C11E"/>
              </a:solidFill>
              <a:latin typeface="Calibri Light"/>
              <a:cs typeface="Calibri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66AF35-7717-B2B6-21C1-4ECB8C909FDC}"/>
              </a:ext>
            </a:extLst>
          </p:cNvPr>
          <p:cNvSpPr txBox="1"/>
          <p:nvPr/>
        </p:nvSpPr>
        <p:spPr>
          <a:xfrm>
            <a:off x="1728636" y="3760534"/>
            <a:ext cx="9726627" cy="1003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3279" indent="-173279" algn="just" defTabSz="277246">
              <a:lnSpc>
                <a:spcPct val="140000"/>
              </a:lnSpc>
              <a:buClr>
                <a:srgbClr val="94C11E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Allocation of Carried Interest inadequate for time commitment, financial commitment and contributed know-how</a:t>
            </a:r>
            <a:endParaRPr lang="pl-PL" sz="1455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3279" indent="-173279" algn="just" defTabSz="277246">
              <a:lnSpc>
                <a:spcPct val="140000"/>
              </a:lnSpc>
              <a:buClr>
                <a:srgbClr val="94C11E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Carried Interest over-allocated to persons declaring low time or financial commitment</a:t>
            </a:r>
            <a:endParaRPr lang="pl-PL" sz="1455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3279" indent="-173279" algn="just" defTabSz="277246">
              <a:lnSpc>
                <a:spcPct val="140000"/>
              </a:lnSpc>
              <a:buClr>
                <a:srgbClr val="94C11E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Part of Carried Interest allocated to investors or persons/entities affiliated with investors</a:t>
            </a:r>
            <a:endParaRPr lang="pl-PL" sz="1455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Symbol zastępczy tekstu 3">
            <a:extLst>
              <a:ext uri="{FF2B5EF4-FFF2-40B4-BE49-F238E27FC236}">
                <a16:creationId xmlns:a16="http://schemas.microsoft.com/office/drawing/2014/main" id="{7AF73CC3-1A3C-E5AA-B04E-A0FB6FEFA760}"/>
              </a:ext>
            </a:extLst>
          </p:cNvPr>
          <p:cNvSpPr txBox="1">
            <a:spLocks/>
          </p:cNvSpPr>
          <p:nvPr/>
        </p:nvSpPr>
        <p:spPr>
          <a:xfrm>
            <a:off x="1757606" y="2176240"/>
            <a:ext cx="9564773" cy="11818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35718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50000"/>
              <a:buFont typeface="Times New Roman" panose="02020603050405020304" pitchFamily="18" charset="0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8000" marR="0" indent="-228600" algn="l" defTabSz="538163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Times New Roman" panose="02020603050405020304" pitchFamily="18" charset="0"/>
              <a:buChar char="̴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2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Times New Roman" panose="02020603050405020304" pitchFamily="18" charset="0"/>
              <a:buChar char="̵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279" indent="-173279" algn="just" defTabSz="277246">
              <a:lnSpc>
                <a:spcPct val="140000"/>
              </a:lnSpc>
              <a:buClr>
                <a:srgbClr val="94C11E"/>
              </a:buClr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Complicated and unclear ownership structure of the </a:t>
            </a:r>
            <a:r>
              <a:rPr lang="pl-PL" sz="1455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Managing</a:t>
            </a:r>
            <a:r>
              <a:rPr lang="pl-PL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pl-PL" sz="1455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Entity</a:t>
            </a:r>
            <a:endParaRPr lang="pl-PL" sz="1455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3279" indent="-173279" algn="just" defTabSz="277246">
              <a:lnSpc>
                <a:spcPct val="140000"/>
              </a:lnSpc>
              <a:buClr>
                <a:srgbClr val="94C11E"/>
              </a:buClr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Inconsistency between the ownership structure and the structure of contributions made</a:t>
            </a:r>
            <a:endParaRPr lang="pl-PL" sz="1455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3279" indent="-173279" algn="just" defTabSz="277246">
              <a:lnSpc>
                <a:spcPct val="140000"/>
              </a:lnSpc>
              <a:buClr>
                <a:srgbClr val="94C11E"/>
              </a:buClr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Inadequate contributions of Key Personnel members in relation to their assets</a:t>
            </a:r>
            <a:endParaRPr lang="pl-PL" sz="1455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3279" indent="-173279" algn="just" defTabSz="277246">
              <a:lnSpc>
                <a:spcPct val="140000"/>
              </a:lnSpc>
              <a:buClr>
                <a:srgbClr val="94C11E"/>
              </a:buClr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Lack of Key Personnel members on the </a:t>
            </a:r>
            <a:r>
              <a:rPr lang="pl-PL" sz="1455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Managing</a:t>
            </a:r>
            <a:r>
              <a:rPr lang="pl-PL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pl-PL" sz="1455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Entity</a:t>
            </a: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's board of directors</a:t>
            </a:r>
            <a:endParaRPr lang="pl-PL" sz="910" dirty="0">
              <a:solidFill>
                <a:srgbClr val="626769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ADC88A-ADC7-541B-54D2-05CA9FBC73D8}"/>
              </a:ext>
            </a:extLst>
          </p:cNvPr>
          <p:cNvSpPr txBox="1"/>
          <p:nvPr/>
        </p:nvSpPr>
        <p:spPr>
          <a:xfrm>
            <a:off x="1757606" y="5222319"/>
            <a:ext cx="9490493" cy="969188"/>
          </a:xfrm>
          <a:prstGeom prst="rect">
            <a:avLst/>
          </a:prstGeom>
          <a:noFill/>
        </p:spPr>
        <p:txBody>
          <a:bodyPr wrap="square" lIns="55449" tIns="27724" rIns="55449" bIns="27724" anchor="t">
            <a:spAutoFit/>
          </a:bodyPr>
          <a:lstStyle/>
          <a:p>
            <a:pPr marL="173279" indent="-173279" algn="just" defTabSz="277246">
              <a:lnSpc>
                <a:spcPct val="140000"/>
              </a:lnSpc>
              <a:buClr>
                <a:srgbClr val="94C11E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Affiliations of investors with the Management Entity Team</a:t>
            </a:r>
            <a:endParaRPr lang="pl-PL" sz="1455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3279" indent="-173279" algn="just" defTabSz="277246">
              <a:lnSpc>
                <a:spcPct val="140000"/>
              </a:lnSpc>
              <a:buClr>
                <a:srgbClr val="94C11E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Declarations from investors with reputational problems</a:t>
            </a:r>
            <a:endParaRPr lang="pl-PL" sz="1455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3279" indent="-173279" algn="just" defTabSz="277246">
              <a:lnSpc>
                <a:spcPct val="140000"/>
              </a:lnSpc>
              <a:buClr>
                <a:srgbClr val="94C11E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Lack of diversification of the investor structure (a min. of 3 investors is </a:t>
            </a:r>
            <a:r>
              <a:rPr lang="pl-PL" sz="1455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preferred</a:t>
            </a: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pl-PL" sz="1092" dirty="0">
              <a:solidFill>
                <a:srgbClr val="626769"/>
              </a:solidFill>
            </a:endParaRPr>
          </a:p>
        </p:txBody>
      </p:sp>
      <p:grpSp>
        <p:nvGrpSpPr>
          <p:cNvPr id="13" name="Grafika 73">
            <a:extLst>
              <a:ext uri="{FF2B5EF4-FFF2-40B4-BE49-F238E27FC236}">
                <a16:creationId xmlns:a16="http://schemas.microsoft.com/office/drawing/2014/main" id="{76922154-5D47-A481-1B98-94F1B5F8CA1A}"/>
              </a:ext>
            </a:extLst>
          </p:cNvPr>
          <p:cNvGrpSpPr/>
          <p:nvPr/>
        </p:nvGrpSpPr>
        <p:grpSpPr>
          <a:xfrm>
            <a:off x="899348" y="5488050"/>
            <a:ext cx="620559" cy="564115"/>
            <a:chOff x="10582956" y="1336928"/>
            <a:chExt cx="504001" cy="447267"/>
          </a:xfrm>
          <a:solidFill>
            <a:srgbClr val="308B2B"/>
          </a:solidFill>
        </p:grpSpPr>
        <p:sp>
          <p:nvSpPr>
            <p:cNvPr id="14" name="Dowolny kształt: kształt 322">
              <a:extLst>
                <a:ext uri="{FF2B5EF4-FFF2-40B4-BE49-F238E27FC236}">
                  <a16:creationId xmlns:a16="http://schemas.microsoft.com/office/drawing/2014/main" id="{9F25CE41-08CB-F1E1-F792-2E8DB184DC62}"/>
                </a:ext>
              </a:extLst>
            </p:cNvPr>
            <p:cNvSpPr/>
            <p:nvPr/>
          </p:nvSpPr>
          <p:spPr>
            <a:xfrm>
              <a:off x="10756025" y="1558269"/>
              <a:ext cx="157865" cy="76144"/>
            </a:xfrm>
            <a:custGeom>
              <a:avLst/>
              <a:gdLst>
                <a:gd name="connsiteX0" fmla="*/ 78932 w 157865"/>
                <a:gd name="connsiteY0" fmla="*/ 0 h 76144"/>
                <a:gd name="connsiteX1" fmla="*/ 70398 w 157865"/>
                <a:gd name="connsiteY1" fmla="*/ 8535 h 76144"/>
                <a:gd name="connsiteX2" fmla="*/ 70398 w 157865"/>
                <a:gd name="connsiteY2" fmla="*/ 59075 h 76144"/>
                <a:gd name="connsiteX3" fmla="*/ 8535 w 157865"/>
                <a:gd name="connsiteY3" fmla="*/ 59075 h 76144"/>
                <a:gd name="connsiteX4" fmla="*/ 0 w 157865"/>
                <a:gd name="connsiteY4" fmla="*/ 67610 h 76144"/>
                <a:gd name="connsiteX5" fmla="*/ 8535 w 157865"/>
                <a:gd name="connsiteY5" fmla="*/ 76144 h 76144"/>
                <a:gd name="connsiteX6" fmla="*/ 149331 w 157865"/>
                <a:gd name="connsiteY6" fmla="*/ 76144 h 76144"/>
                <a:gd name="connsiteX7" fmla="*/ 157865 w 157865"/>
                <a:gd name="connsiteY7" fmla="*/ 67610 h 76144"/>
                <a:gd name="connsiteX8" fmla="*/ 149331 w 157865"/>
                <a:gd name="connsiteY8" fmla="*/ 59075 h 76144"/>
                <a:gd name="connsiteX9" fmla="*/ 87467 w 157865"/>
                <a:gd name="connsiteY9" fmla="*/ 59075 h 76144"/>
                <a:gd name="connsiteX10" fmla="*/ 87467 w 157865"/>
                <a:gd name="connsiteY10" fmla="*/ 8535 h 76144"/>
                <a:gd name="connsiteX11" fmla="*/ 78932 w 157865"/>
                <a:gd name="connsiteY11" fmla="*/ 0 h 7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7865" h="76144">
                  <a:moveTo>
                    <a:pt x="78932" y="0"/>
                  </a:moveTo>
                  <a:cubicBezTo>
                    <a:pt x="74218" y="0"/>
                    <a:pt x="70398" y="3820"/>
                    <a:pt x="70398" y="8535"/>
                  </a:cubicBezTo>
                  <a:lnTo>
                    <a:pt x="70398" y="59075"/>
                  </a:lnTo>
                  <a:lnTo>
                    <a:pt x="8535" y="59075"/>
                  </a:lnTo>
                  <a:cubicBezTo>
                    <a:pt x="3820" y="59075"/>
                    <a:pt x="0" y="62896"/>
                    <a:pt x="0" y="67610"/>
                  </a:cubicBezTo>
                  <a:cubicBezTo>
                    <a:pt x="0" y="72324"/>
                    <a:pt x="3820" y="76144"/>
                    <a:pt x="8535" y="76144"/>
                  </a:cubicBezTo>
                  <a:lnTo>
                    <a:pt x="149331" y="76144"/>
                  </a:lnTo>
                  <a:cubicBezTo>
                    <a:pt x="154045" y="76144"/>
                    <a:pt x="157865" y="72324"/>
                    <a:pt x="157865" y="67610"/>
                  </a:cubicBezTo>
                  <a:cubicBezTo>
                    <a:pt x="157865" y="62896"/>
                    <a:pt x="154045" y="59075"/>
                    <a:pt x="149331" y="59075"/>
                  </a:cubicBezTo>
                  <a:lnTo>
                    <a:pt x="87467" y="59075"/>
                  </a:lnTo>
                  <a:lnTo>
                    <a:pt x="87467" y="8535"/>
                  </a:lnTo>
                  <a:cubicBezTo>
                    <a:pt x="87468" y="3820"/>
                    <a:pt x="83646" y="0"/>
                    <a:pt x="78932" y="0"/>
                  </a:cubicBezTo>
                  <a:close/>
                </a:path>
              </a:pathLst>
            </a:custGeom>
            <a:grpFill/>
            <a:ln w="967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15" name="Dowolny kształt: kształt 323">
              <a:extLst>
                <a:ext uri="{FF2B5EF4-FFF2-40B4-BE49-F238E27FC236}">
                  <a16:creationId xmlns:a16="http://schemas.microsoft.com/office/drawing/2014/main" id="{9809AFDC-7C95-77E8-3311-C692F50C9820}"/>
                </a:ext>
              </a:extLst>
            </p:cNvPr>
            <p:cNvSpPr/>
            <p:nvPr/>
          </p:nvSpPr>
          <p:spPr>
            <a:xfrm>
              <a:off x="10892855" y="1692967"/>
              <a:ext cx="194102" cy="91223"/>
            </a:xfrm>
            <a:custGeom>
              <a:avLst/>
              <a:gdLst>
                <a:gd name="connsiteX0" fmla="*/ 194083 w 194102"/>
                <a:gd name="connsiteY0" fmla="*/ 75833 h 91223"/>
                <a:gd name="connsiteX1" fmla="*/ 192398 w 194102"/>
                <a:gd name="connsiteY1" fmla="*/ 43437 h 91223"/>
                <a:gd name="connsiteX2" fmla="*/ 167316 w 194102"/>
                <a:gd name="connsiteY2" fmla="*/ 6830 h 91223"/>
                <a:gd name="connsiteX3" fmla="*/ 166920 w 194102"/>
                <a:gd name="connsiteY3" fmla="*/ 6713 h 91223"/>
                <a:gd name="connsiteX4" fmla="*/ 155783 w 194102"/>
                <a:gd name="connsiteY4" fmla="*/ 3730 h 91223"/>
                <a:gd name="connsiteX5" fmla="*/ 127453 w 194102"/>
                <a:gd name="connsiteY5" fmla="*/ 0 h 91223"/>
                <a:gd name="connsiteX6" fmla="*/ 66651 w 194102"/>
                <a:gd name="connsiteY6" fmla="*/ 0 h 91223"/>
                <a:gd name="connsiteX7" fmla="*/ 38320 w 194102"/>
                <a:gd name="connsiteY7" fmla="*/ 3730 h 91223"/>
                <a:gd name="connsiteX8" fmla="*/ 27182 w 194102"/>
                <a:gd name="connsiteY8" fmla="*/ 6713 h 91223"/>
                <a:gd name="connsiteX9" fmla="*/ 26785 w 194102"/>
                <a:gd name="connsiteY9" fmla="*/ 6830 h 91223"/>
                <a:gd name="connsiteX10" fmla="*/ 3592 w 194102"/>
                <a:gd name="connsiteY10" fmla="*/ 32192 h 91223"/>
                <a:gd name="connsiteX11" fmla="*/ 9338 w 194102"/>
                <a:gd name="connsiteY11" fmla="*/ 42806 h 91223"/>
                <a:gd name="connsiteX12" fmla="*/ 19952 w 194102"/>
                <a:gd name="connsiteY12" fmla="*/ 37059 h 91223"/>
                <a:gd name="connsiteX13" fmla="*/ 31823 w 194102"/>
                <a:gd name="connsiteY13" fmla="*/ 23142 h 91223"/>
                <a:gd name="connsiteX14" fmla="*/ 42740 w 194102"/>
                <a:gd name="connsiteY14" fmla="*/ 20217 h 91223"/>
                <a:gd name="connsiteX15" fmla="*/ 66652 w 194102"/>
                <a:gd name="connsiteY15" fmla="*/ 17068 h 91223"/>
                <a:gd name="connsiteX16" fmla="*/ 127454 w 194102"/>
                <a:gd name="connsiteY16" fmla="*/ 17068 h 91223"/>
                <a:gd name="connsiteX17" fmla="*/ 151368 w 194102"/>
                <a:gd name="connsiteY17" fmla="*/ 20217 h 91223"/>
                <a:gd name="connsiteX18" fmla="*/ 162282 w 194102"/>
                <a:gd name="connsiteY18" fmla="*/ 23142 h 91223"/>
                <a:gd name="connsiteX19" fmla="*/ 175350 w 194102"/>
                <a:gd name="connsiteY19" fmla="*/ 44273 h 91223"/>
                <a:gd name="connsiteX20" fmla="*/ 176905 w 194102"/>
                <a:gd name="connsiteY20" fmla="*/ 74157 h 91223"/>
                <a:gd name="connsiteX21" fmla="*/ 17200 w 194102"/>
                <a:gd name="connsiteY21" fmla="*/ 74157 h 91223"/>
                <a:gd name="connsiteX22" fmla="*/ 17366 w 194102"/>
                <a:gd name="connsiteY22" fmla="*/ 70982 h 91223"/>
                <a:gd name="connsiteX23" fmla="*/ 9286 w 194102"/>
                <a:gd name="connsiteY23" fmla="*/ 62014 h 91223"/>
                <a:gd name="connsiteX24" fmla="*/ 8835 w 194102"/>
                <a:gd name="connsiteY24" fmla="*/ 62002 h 91223"/>
                <a:gd name="connsiteX25" fmla="*/ 319 w 194102"/>
                <a:gd name="connsiteY25" fmla="*/ 70091 h 91223"/>
                <a:gd name="connsiteX26" fmla="*/ 19 w 194102"/>
                <a:gd name="connsiteY26" fmla="*/ 75831 h 91223"/>
                <a:gd name="connsiteX27" fmla="*/ 4023 w 194102"/>
                <a:gd name="connsiteY27" fmla="*/ 86665 h 91223"/>
                <a:gd name="connsiteX28" fmla="*/ 14634 w 194102"/>
                <a:gd name="connsiteY28" fmla="*/ 91224 h 91223"/>
                <a:gd name="connsiteX29" fmla="*/ 179471 w 194102"/>
                <a:gd name="connsiteY29" fmla="*/ 91224 h 91223"/>
                <a:gd name="connsiteX30" fmla="*/ 190085 w 194102"/>
                <a:gd name="connsiteY30" fmla="*/ 86664 h 91223"/>
                <a:gd name="connsiteX31" fmla="*/ 194083 w 194102"/>
                <a:gd name="connsiteY31" fmla="*/ 75833 h 91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94102" h="91223">
                  <a:moveTo>
                    <a:pt x="194083" y="75833"/>
                  </a:moveTo>
                  <a:lnTo>
                    <a:pt x="192398" y="43437"/>
                  </a:lnTo>
                  <a:cubicBezTo>
                    <a:pt x="191595" y="26091"/>
                    <a:pt x="181515" y="11379"/>
                    <a:pt x="167316" y="6830"/>
                  </a:cubicBezTo>
                  <a:cubicBezTo>
                    <a:pt x="167186" y="6787"/>
                    <a:pt x="167054" y="6750"/>
                    <a:pt x="166920" y="6713"/>
                  </a:cubicBezTo>
                  <a:lnTo>
                    <a:pt x="155783" y="3730"/>
                  </a:lnTo>
                  <a:cubicBezTo>
                    <a:pt x="146548" y="1254"/>
                    <a:pt x="137016" y="0"/>
                    <a:pt x="127453" y="0"/>
                  </a:cubicBezTo>
                  <a:lnTo>
                    <a:pt x="66651" y="0"/>
                  </a:lnTo>
                  <a:cubicBezTo>
                    <a:pt x="57085" y="0"/>
                    <a:pt x="47554" y="1255"/>
                    <a:pt x="38320" y="3730"/>
                  </a:cubicBezTo>
                  <a:lnTo>
                    <a:pt x="27182" y="6713"/>
                  </a:lnTo>
                  <a:cubicBezTo>
                    <a:pt x="27049" y="6749"/>
                    <a:pt x="26917" y="6787"/>
                    <a:pt x="26785" y="6830"/>
                  </a:cubicBezTo>
                  <a:cubicBezTo>
                    <a:pt x="15954" y="10301"/>
                    <a:pt x="7284" y="19783"/>
                    <a:pt x="3592" y="32192"/>
                  </a:cubicBezTo>
                  <a:cubicBezTo>
                    <a:pt x="2247" y="36709"/>
                    <a:pt x="4819" y="41462"/>
                    <a:pt x="9338" y="42806"/>
                  </a:cubicBezTo>
                  <a:cubicBezTo>
                    <a:pt x="13862" y="44147"/>
                    <a:pt x="18608" y="41578"/>
                    <a:pt x="19952" y="37059"/>
                  </a:cubicBezTo>
                  <a:cubicBezTo>
                    <a:pt x="22014" y="30131"/>
                    <a:pt x="26443" y="24944"/>
                    <a:pt x="31823" y="23142"/>
                  </a:cubicBezTo>
                  <a:lnTo>
                    <a:pt x="42740" y="20217"/>
                  </a:lnTo>
                  <a:cubicBezTo>
                    <a:pt x="50533" y="18128"/>
                    <a:pt x="58578" y="17068"/>
                    <a:pt x="66652" y="17068"/>
                  </a:cubicBezTo>
                  <a:lnTo>
                    <a:pt x="127454" y="17068"/>
                  </a:lnTo>
                  <a:cubicBezTo>
                    <a:pt x="135526" y="17068"/>
                    <a:pt x="143572" y="18127"/>
                    <a:pt x="151368" y="20217"/>
                  </a:cubicBezTo>
                  <a:lnTo>
                    <a:pt x="162282" y="23142"/>
                  </a:lnTo>
                  <a:cubicBezTo>
                    <a:pt x="169522" y="25570"/>
                    <a:pt x="174885" y="34206"/>
                    <a:pt x="175350" y="44273"/>
                  </a:cubicBezTo>
                  <a:lnTo>
                    <a:pt x="176905" y="74157"/>
                  </a:lnTo>
                  <a:lnTo>
                    <a:pt x="17200" y="74157"/>
                  </a:lnTo>
                  <a:lnTo>
                    <a:pt x="17366" y="70982"/>
                  </a:lnTo>
                  <a:cubicBezTo>
                    <a:pt x="17611" y="66275"/>
                    <a:pt x="13993" y="62260"/>
                    <a:pt x="9286" y="62014"/>
                  </a:cubicBezTo>
                  <a:cubicBezTo>
                    <a:pt x="9134" y="62006"/>
                    <a:pt x="8984" y="62002"/>
                    <a:pt x="8835" y="62002"/>
                  </a:cubicBezTo>
                  <a:cubicBezTo>
                    <a:pt x="4326" y="62002"/>
                    <a:pt x="557" y="65537"/>
                    <a:pt x="319" y="70091"/>
                  </a:cubicBezTo>
                  <a:lnTo>
                    <a:pt x="19" y="75831"/>
                  </a:lnTo>
                  <a:cubicBezTo>
                    <a:pt x="-187" y="79821"/>
                    <a:pt x="1272" y="83770"/>
                    <a:pt x="4023" y="86665"/>
                  </a:cubicBezTo>
                  <a:cubicBezTo>
                    <a:pt x="6772" y="89562"/>
                    <a:pt x="10640" y="91224"/>
                    <a:pt x="14634" y="91224"/>
                  </a:cubicBezTo>
                  <a:lnTo>
                    <a:pt x="179471" y="91224"/>
                  </a:lnTo>
                  <a:cubicBezTo>
                    <a:pt x="183466" y="91224"/>
                    <a:pt x="187335" y="89562"/>
                    <a:pt x="190085" y="86664"/>
                  </a:cubicBezTo>
                  <a:cubicBezTo>
                    <a:pt x="192833" y="83771"/>
                    <a:pt x="194291" y="79821"/>
                    <a:pt x="194083" y="75833"/>
                  </a:cubicBezTo>
                  <a:close/>
                </a:path>
              </a:pathLst>
            </a:custGeom>
            <a:grpFill/>
            <a:ln w="967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16" name="Dowolny kształt: kształt 324">
              <a:extLst>
                <a:ext uri="{FF2B5EF4-FFF2-40B4-BE49-F238E27FC236}">
                  <a16:creationId xmlns:a16="http://schemas.microsoft.com/office/drawing/2014/main" id="{7DE850AD-06ED-2F4E-B2EF-4D12F14F3C09}"/>
                </a:ext>
              </a:extLst>
            </p:cNvPr>
            <p:cNvSpPr/>
            <p:nvPr/>
          </p:nvSpPr>
          <p:spPr>
            <a:xfrm>
              <a:off x="10628077" y="1585863"/>
              <a:ext cx="103866" cy="103865"/>
            </a:xfrm>
            <a:custGeom>
              <a:avLst/>
              <a:gdLst>
                <a:gd name="connsiteX0" fmla="*/ 51934 w 103866"/>
                <a:gd name="connsiteY0" fmla="*/ 103865 h 103865"/>
                <a:gd name="connsiteX1" fmla="*/ 103866 w 103866"/>
                <a:gd name="connsiteY1" fmla="*/ 51933 h 103865"/>
                <a:gd name="connsiteX2" fmla="*/ 51934 w 103866"/>
                <a:gd name="connsiteY2" fmla="*/ 0 h 103865"/>
                <a:gd name="connsiteX3" fmla="*/ 0 w 103866"/>
                <a:gd name="connsiteY3" fmla="*/ 51933 h 103865"/>
                <a:gd name="connsiteX4" fmla="*/ 51934 w 103866"/>
                <a:gd name="connsiteY4" fmla="*/ 103865 h 103865"/>
                <a:gd name="connsiteX5" fmla="*/ 51934 w 103866"/>
                <a:gd name="connsiteY5" fmla="*/ 17070 h 103865"/>
                <a:gd name="connsiteX6" fmla="*/ 86797 w 103866"/>
                <a:gd name="connsiteY6" fmla="*/ 51934 h 103865"/>
                <a:gd name="connsiteX7" fmla="*/ 51934 w 103866"/>
                <a:gd name="connsiteY7" fmla="*/ 86797 h 103865"/>
                <a:gd name="connsiteX8" fmla="*/ 17070 w 103866"/>
                <a:gd name="connsiteY8" fmla="*/ 51933 h 103865"/>
                <a:gd name="connsiteX9" fmla="*/ 51934 w 103866"/>
                <a:gd name="connsiteY9" fmla="*/ 17070 h 103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3866" h="103865">
                  <a:moveTo>
                    <a:pt x="51934" y="103865"/>
                  </a:moveTo>
                  <a:cubicBezTo>
                    <a:pt x="80569" y="103865"/>
                    <a:pt x="103866" y="80568"/>
                    <a:pt x="103866" y="51933"/>
                  </a:cubicBezTo>
                  <a:cubicBezTo>
                    <a:pt x="103866" y="23297"/>
                    <a:pt x="80569" y="0"/>
                    <a:pt x="51934" y="0"/>
                  </a:cubicBezTo>
                  <a:cubicBezTo>
                    <a:pt x="23298" y="0"/>
                    <a:pt x="0" y="23297"/>
                    <a:pt x="0" y="51933"/>
                  </a:cubicBezTo>
                  <a:cubicBezTo>
                    <a:pt x="0" y="80568"/>
                    <a:pt x="23298" y="103865"/>
                    <a:pt x="51934" y="103865"/>
                  </a:cubicBezTo>
                  <a:close/>
                  <a:moveTo>
                    <a:pt x="51934" y="17070"/>
                  </a:moveTo>
                  <a:cubicBezTo>
                    <a:pt x="71159" y="17070"/>
                    <a:pt x="86797" y="32709"/>
                    <a:pt x="86797" y="51934"/>
                  </a:cubicBezTo>
                  <a:cubicBezTo>
                    <a:pt x="86797" y="71158"/>
                    <a:pt x="71159" y="86797"/>
                    <a:pt x="51934" y="86797"/>
                  </a:cubicBezTo>
                  <a:cubicBezTo>
                    <a:pt x="32709" y="86797"/>
                    <a:pt x="17070" y="71158"/>
                    <a:pt x="17070" y="51933"/>
                  </a:cubicBezTo>
                  <a:cubicBezTo>
                    <a:pt x="17070" y="32708"/>
                    <a:pt x="32709" y="17070"/>
                    <a:pt x="51934" y="17070"/>
                  </a:cubicBezTo>
                  <a:close/>
                </a:path>
              </a:pathLst>
            </a:custGeom>
            <a:grpFill/>
            <a:ln w="967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17" name="Dowolny kształt: kształt 325">
              <a:extLst>
                <a:ext uri="{FF2B5EF4-FFF2-40B4-BE49-F238E27FC236}">
                  <a16:creationId xmlns:a16="http://schemas.microsoft.com/office/drawing/2014/main" id="{35D2DA4D-89D6-F0EE-7847-2D04325BEEE7}"/>
                </a:ext>
              </a:extLst>
            </p:cNvPr>
            <p:cNvSpPr/>
            <p:nvPr/>
          </p:nvSpPr>
          <p:spPr>
            <a:xfrm>
              <a:off x="10582956" y="1692969"/>
              <a:ext cx="194106" cy="91226"/>
            </a:xfrm>
            <a:custGeom>
              <a:avLst/>
              <a:gdLst>
                <a:gd name="connsiteX0" fmla="*/ 167319 w 194106"/>
                <a:gd name="connsiteY0" fmla="*/ 6830 h 91226"/>
                <a:gd name="connsiteX1" fmla="*/ 166923 w 194106"/>
                <a:gd name="connsiteY1" fmla="*/ 6713 h 91226"/>
                <a:gd name="connsiteX2" fmla="*/ 155787 w 194106"/>
                <a:gd name="connsiteY2" fmla="*/ 3730 h 91226"/>
                <a:gd name="connsiteX3" fmla="*/ 127456 w 194106"/>
                <a:gd name="connsiteY3" fmla="*/ 0 h 91226"/>
                <a:gd name="connsiteX4" fmla="*/ 66654 w 194106"/>
                <a:gd name="connsiteY4" fmla="*/ 0 h 91226"/>
                <a:gd name="connsiteX5" fmla="*/ 38324 w 194106"/>
                <a:gd name="connsiteY5" fmla="*/ 3730 h 91226"/>
                <a:gd name="connsiteX6" fmla="*/ 27185 w 194106"/>
                <a:gd name="connsiteY6" fmla="*/ 6713 h 91226"/>
                <a:gd name="connsiteX7" fmla="*/ 26790 w 194106"/>
                <a:gd name="connsiteY7" fmla="*/ 6830 h 91226"/>
                <a:gd name="connsiteX8" fmla="*/ 3572 w 194106"/>
                <a:gd name="connsiteY8" fmla="*/ 32275 h 91226"/>
                <a:gd name="connsiteX9" fmla="*/ 9339 w 194106"/>
                <a:gd name="connsiteY9" fmla="*/ 42877 h 91226"/>
                <a:gd name="connsiteX10" fmla="*/ 19941 w 194106"/>
                <a:gd name="connsiteY10" fmla="*/ 37111 h 91226"/>
                <a:gd name="connsiteX11" fmla="*/ 31825 w 194106"/>
                <a:gd name="connsiteY11" fmla="*/ 23143 h 91226"/>
                <a:gd name="connsiteX12" fmla="*/ 42742 w 194106"/>
                <a:gd name="connsiteY12" fmla="*/ 20218 h 91226"/>
                <a:gd name="connsiteX13" fmla="*/ 66655 w 194106"/>
                <a:gd name="connsiteY13" fmla="*/ 17069 h 91226"/>
                <a:gd name="connsiteX14" fmla="*/ 127457 w 194106"/>
                <a:gd name="connsiteY14" fmla="*/ 17069 h 91226"/>
                <a:gd name="connsiteX15" fmla="*/ 151371 w 194106"/>
                <a:gd name="connsiteY15" fmla="*/ 20218 h 91226"/>
                <a:gd name="connsiteX16" fmla="*/ 162285 w 194106"/>
                <a:gd name="connsiteY16" fmla="*/ 23143 h 91226"/>
                <a:gd name="connsiteX17" fmla="*/ 175354 w 194106"/>
                <a:gd name="connsiteY17" fmla="*/ 44274 h 91226"/>
                <a:gd name="connsiteX18" fmla="*/ 176909 w 194106"/>
                <a:gd name="connsiteY18" fmla="*/ 74158 h 91226"/>
                <a:gd name="connsiteX19" fmla="*/ 17201 w 194106"/>
                <a:gd name="connsiteY19" fmla="*/ 74158 h 91226"/>
                <a:gd name="connsiteX20" fmla="*/ 17371 w 194106"/>
                <a:gd name="connsiteY20" fmla="*/ 70877 h 91226"/>
                <a:gd name="connsiteX21" fmla="*/ 9290 w 194106"/>
                <a:gd name="connsiteY21" fmla="*/ 61911 h 91226"/>
                <a:gd name="connsiteX22" fmla="*/ 324 w 194106"/>
                <a:gd name="connsiteY22" fmla="*/ 69993 h 91226"/>
                <a:gd name="connsiteX23" fmla="*/ 20 w 194106"/>
                <a:gd name="connsiteY23" fmla="*/ 75830 h 91226"/>
                <a:gd name="connsiteX24" fmla="*/ 4019 w 194106"/>
                <a:gd name="connsiteY24" fmla="*/ 86667 h 91226"/>
                <a:gd name="connsiteX25" fmla="*/ 14634 w 194106"/>
                <a:gd name="connsiteY25" fmla="*/ 91227 h 91226"/>
                <a:gd name="connsiteX26" fmla="*/ 179472 w 194106"/>
                <a:gd name="connsiteY26" fmla="*/ 91227 h 91226"/>
                <a:gd name="connsiteX27" fmla="*/ 190084 w 194106"/>
                <a:gd name="connsiteY27" fmla="*/ 86668 h 91226"/>
                <a:gd name="connsiteX28" fmla="*/ 194087 w 194106"/>
                <a:gd name="connsiteY28" fmla="*/ 75832 h 91226"/>
                <a:gd name="connsiteX29" fmla="*/ 192401 w 194106"/>
                <a:gd name="connsiteY29" fmla="*/ 43438 h 91226"/>
                <a:gd name="connsiteX30" fmla="*/ 167319 w 194106"/>
                <a:gd name="connsiteY30" fmla="*/ 6830 h 9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94106" h="91226">
                  <a:moveTo>
                    <a:pt x="167319" y="6830"/>
                  </a:moveTo>
                  <a:cubicBezTo>
                    <a:pt x="167188" y="6787"/>
                    <a:pt x="167057" y="6750"/>
                    <a:pt x="166923" y="6713"/>
                  </a:cubicBezTo>
                  <a:lnTo>
                    <a:pt x="155787" y="3730"/>
                  </a:lnTo>
                  <a:cubicBezTo>
                    <a:pt x="146553" y="1253"/>
                    <a:pt x="137021" y="0"/>
                    <a:pt x="127456" y="0"/>
                  </a:cubicBezTo>
                  <a:lnTo>
                    <a:pt x="66654" y="0"/>
                  </a:lnTo>
                  <a:cubicBezTo>
                    <a:pt x="57091" y="0"/>
                    <a:pt x="47558" y="1255"/>
                    <a:pt x="38324" y="3730"/>
                  </a:cubicBezTo>
                  <a:lnTo>
                    <a:pt x="27185" y="6713"/>
                  </a:lnTo>
                  <a:cubicBezTo>
                    <a:pt x="27053" y="6749"/>
                    <a:pt x="26921" y="6786"/>
                    <a:pt x="26790" y="6830"/>
                  </a:cubicBezTo>
                  <a:cubicBezTo>
                    <a:pt x="15931" y="10309"/>
                    <a:pt x="7251" y="19820"/>
                    <a:pt x="3572" y="32275"/>
                  </a:cubicBezTo>
                  <a:cubicBezTo>
                    <a:pt x="2236" y="36795"/>
                    <a:pt x="4819" y="41543"/>
                    <a:pt x="9339" y="42877"/>
                  </a:cubicBezTo>
                  <a:cubicBezTo>
                    <a:pt x="13855" y="44214"/>
                    <a:pt x="18608" y="41632"/>
                    <a:pt x="19941" y="37111"/>
                  </a:cubicBezTo>
                  <a:cubicBezTo>
                    <a:pt x="21998" y="30155"/>
                    <a:pt x="26431" y="24949"/>
                    <a:pt x="31825" y="23143"/>
                  </a:cubicBezTo>
                  <a:lnTo>
                    <a:pt x="42742" y="20218"/>
                  </a:lnTo>
                  <a:cubicBezTo>
                    <a:pt x="50537" y="18129"/>
                    <a:pt x="58582" y="17069"/>
                    <a:pt x="66655" y="17069"/>
                  </a:cubicBezTo>
                  <a:lnTo>
                    <a:pt x="127457" y="17069"/>
                  </a:lnTo>
                  <a:cubicBezTo>
                    <a:pt x="135531" y="17069"/>
                    <a:pt x="143576" y="18128"/>
                    <a:pt x="151371" y="20218"/>
                  </a:cubicBezTo>
                  <a:lnTo>
                    <a:pt x="162285" y="23143"/>
                  </a:lnTo>
                  <a:cubicBezTo>
                    <a:pt x="169527" y="25570"/>
                    <a:pt x="174889" y="34206"/>
                    <a:pt x="175354" y="44274"/>
                  </a:cubicBezTo>
                  <a:lnTo>
                    <a:pt x="176909" y="74158"/>
                  </a:lnTo>
                  <a:lnTo>
                    <a:pt x="17201" y="74158"/>
                  </a:lnTo>
                  <a:lnTo>
                    <a:pt x="17371" y="70877"/>
                  </a:lnTo>
                  <a:cubicBezTo>
                    <a:pt x="17616" y="66171"/>
                    <a:pt x="13997" y="62155"/>
                    <a:pt x="9290" y="61911"/>
                  </a:cubicBezTo>
                  <a:cubicBezTo>
                    <a:pt x="4630" y="61680"/>
                    <a:pt x="568" y="65284"/>
                    <a:pt x="324" y="69993"/>
                  </a:cubicBezTo>
                  <a:lnTo>
                    <a:pt x="20" y="75830"/>
                  </a:lnTo>
                  <a:cubicBezTo>
                    <a:pt x="-189" y="79820"/>
                    <a:pt x="1270" y="83771"/>
                    <a:pt x="4019" y="86667"/>
                  </a:cubicBezTo>
                  <a:cubicBezTo>
                    <a:pt x="6770" y="89565"/>
                    <a:pt x="10639" y="91227"/>
                    <a:pt x="14634" y="91227"/>
                  </a:cubicBezTo>
                  <a:lnTo>
                    <a:pt x="179472" y="91227"/>
                  </a:lnTo>
                  <a:cubicBezTo>
                    <a:pt x="183467" y="91227"/>
                    <a:pt x="187334" y="89565"/>
                    <a:pt x="190084" y="86668"/>
                  </a:cubicBezTo>
                  <a:cubicBezTo>
                    <a:pt x="192834" y="83772"/>
                    <a:pt x="194293" y="79822"/>
                    <a:pt x="194087" y="75832"/>
                  </a:cubicBezTo>
                  <a:lnTo>
                    <a:pt x="192401" y="43438"/>
                  </a:lnTo>
                  <a:cubicBezTo>
                    <a:pt x="191600" y="26091"/>
                    <a:pt x="181520" y="11378"/>
                    <a:pt x="167319" y="6830"/>
                  </a:cubicBezTo>
                  <a:close/>
                </a:path>
              </a:pathLst>
            </a:custGeom>
            <a:grpFill/>
            <a:ln w="967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18" name="Dowolny kształt: kształt 326">
              <a:extLst>
                <a:ext uri="{FF2B5EF4-FFF2-40B4-BE49-F238E27FC236}">
                  <a16:creationId xmlns:a16="http://schemas.microsoft.com/office/drawing/2014/main" id="{A336A353-5E98-D8E4-A289-3FD85C0B719C}"/>
                </a:ext>
              </a:extLst>
            </p:cNvPr>
            <p:cNvSpPr/>
            <p:nvPr/>
          </p:nvSpPr>
          <p:spPr>
            <a:xfrm>
              <a:off x="10937972" y="1585863"/>
              <a:ext cx="103865" cy="103865"/>
            </a:xfrm>
            <a:custGeom>
              <a:avLst/>
              <a:gdLst>
                <a:gd name="connsiteX0" fmla="*/ 51933 w 103865"/>
                <a:gd name="connsiteY0" fmla="*/ 103865 h 103865"/>
                <a:gd name="connsiteX1" fmla="*/ 103865 w 103865"/>
                <a:gd name="connsiteY1" fmla="*/ 51933 h 103865"/>
                <a:gd name="connsiteX2" fmla="*/ 51933 w 103865"/>
                <a:gd name="connsiteY2" fmla="*/ 0 h 103865"/>
                <a:gd name="connsiteX3" fmla="*/ 0 w 103865"/>
                <a:gd name="connsiteY3" fmla="*/ 51933 h 103865"/>
                <a:gd name="connsiteX4" fmla="*/ 51933 w 103865"/>
                <a:gd name="connsiteY4" fmla="*/ 103865 h 103865"/>
                <a:gd name="connsiteX5" fmla="*/ 51933 w 103865"/>
                <a:gd name="connsiteY5" fmla="*/ 17070 h 103865"/>
                <a:gd name="connsiteX6" fmla="*/ 86796 w 103865"/>
                <a:gd name="connsiteY6" fmla="*/ 51934 h 103865"/>
                <a:gd name="connsiteX7" fmla="*/ 51933 w 103865"/>
                <a:gd name="connsiteY7" fmla="*/ 86797 h 103865"/>
                <a:gd name="connsiteX8" fmla="*/ 17069 w 103865"/>
                <a:gd name="connsiteY8" fmla="*/ 51934 h 103865"/>
                <a:gd name="connsiteX9" fmla="*/ 51933 w 103865"/>
                <a:gd name="connsiteY9" fmla="*/ 17070 h 103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3865" h="103865">
                  <a:moveTo>
                    <a:pt x="51933" y="103865"/>
                  </a:moveTo>
                  <a:cubicBezTo>
                    <a:pt x="80568" y="103865"/>
                    <a:pt x="103865" y="80568"/>
                    <a:pt x="103865" y="51933"/>
                  </a:cubicBezTo>
                  <a:cubicBezTo>
                    <a:pt x="103865" y="23297"/>
                    <a:pt x="80568" y="0"/>
                    <a:pt x="51933" y="0"/>
                  </a:cubicBezTo>
                  <a:cubicBezTo>
                    <a:pt x="23297" y="0"/>
                    <a:pt x="0" y="23297"/>
                    <a:pt x="0" y="51933"/>
                  </a:cubicBezTo>
                  <a:cubicBezTo>
                    <a:pt x="0" y="80568"/>
                    <a:pt x="23297" y="103865"/>
                    <a:pt x="51933" y="103865"/>
                  </a:cubicBezTo>
                  <a:close/>
                  <a:moveTo>
                    <a:pt x="51933" y="17070"/>
                  </a:moveTo>
                  <a:cubicBezTo>
                    <a:pt x="71158" y="17070"/>
                    <a:pt x="86796" y="32709"/>
                    <a:pt x="86796" y="51934"/>
                  </a:cubicBezTo>
                  <a:cubicBezTo>
                    <a:pt x="86796" y="71158"/>
                    <a:pt x="71158" y="86797"/>
                    <a:pt x="51933" y="86797"/>
                  </a:cubicBezTo>
                  <a:cubicBezTo>
                    <a:pt x="32708" y="86797"/>
                    <a:pt x="17069" y="71158"/>
                    <a:pt x="17069" y="51934"/>
                  </a:cubicBezTo>
                  <a:cubicBezTo>
                    <a:pt x="17069" y="32709"/>
                    <a:pt x="32708" y="17070"/>
                    <a:pt x="51933" y="17070"/>
                  </a:cubicBezTo>
                  <a:close/>
                </a:path>
              </a:pathLst>
            </a:custGeom>
            <a:grpFill/>
            <a:ln w="967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19" name="Dowolny kształt: kształt 327">
              <a:extLst>
                <a:ext uri="{FF2B5EF4-FFF2-40B4-BE49-F238E27FC236}">
                  <a16:creationId xmlns:a16="http://schemas.microsoft.com/office/drawing/2014/main" id="{D02797BE-D395-2AAF-42EE-14895C648097}"/>
                </a:ext>
              </a:extLst>
            </p:cNvPr>
            <p:cNvSpPr/>
            <p:nvPr/>
          </p:nvSpPr>
          <p:spPr>
            <a:xfrm>
              <a:off x="10783025" y="1336928"/>
              <a:ext cx="103865" cy="103865"/>
            </a:xfrm>
            <a:custGeom>
              <a:avLst/>
              <a:gdLst>
                <a:gd name="connsiteX0" fmla="*/ 51933 w 103865"/>
                <a:gd name="connsiteY0" fmla="*/ 103865 h 103865"/>
                <a:gd name="connsiteX1" fmla="*/ 103865 w 103865"/>
                <a:gd name="connsiteY1" fmla="*/ 51933 h 103865"/>
                <a:gd name="connsiteX2" fmla="*/ 51933 w 103865"/>
                <a:gd name="connsiteY2" fmla="*/ 0 h 103865"/>
                <a:gd name="connsiteX3" fmla="*/ 0 w 103865"/>
                <a:gd name="connsiteY3" fmla="*/ 51934 h 103865"/>
                <a:gd name="connsiteX4" fmla="*/ 51933 w 103865"/>
                <a:gd name="connsiteY4" fmla="*/ 103865 h 103865"/>
                <a:gd name="connsiteX5" fmla="*/ 51933 w 103865"/>
                <a:gd name="connsiteY5" fmla="*/ 17070 h 103865"/>
                <a:gd name="connsiteX6" fmla="*/ 86796 w 103865"/>
                <a:gd name="connsiteY6" fmla="*/ 51934 h 103865"/>
                <a:gd name="connsiteX7" fmla="*/ 51933 w 103865"/>
                <a:gd name="connsiteY7" fmla="*/ 86797 h 103865"/>
                <a:gd name="connsiteX8" fmla="*/ 17069 w 103865"/>
                <a:gd name="connsiteY8" fmla="*/ 51934 h 103865"/>
                <a:gd name="connsiteX9" fmla="*/ 51933 w 103865"/>
                <a:gd name="connsiteY9" fmla="*/ 17070 h 103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3865" h="103865">
                  <a:moveTo>
                    <a:pt x="51933" y="103865"/>
                  </a:moveTo>
                  <a:cubicBezTo>
                    <a:pt x="80568" y="103865"/>
                    <a:pt x="103865" y="80568"/>
                    <a:pt x="103865" y="51933"/>
                  </a:cubicBezTo>
                  <a:cubicBezTo>
                    <a:pt x="103865" y="23297"/>
                    <a:pt x="80568" y="0"/>
                    <a:pt x="51933" y="0"/>
                  </a:cubicBezTo>
                  <a:cubicBezTo>
                    <a:pt x="23297" y="0"/>
                    <a:pt x="0" y="23297"/>
                    <a:pt x="0" y="51934"/>
                  </a:cubicBezTo>
                  <a:cubicBezTo>
                    <a:pt x="0" y="80570"/>
                    <a:pt x="23297" y="103865"/>
                    <a:pt x="51933" y="103865"/>
                  </a:cubicBezTo>
                  <a:close/>
                  <a:moveTo>
                    <a:pt x="51933" y="17070"/>
                  </a:moveTo>
                  <a:cubicBezTo>
                    <a:pt x="71158" y="17070"/>
                    <a:pt x="86796" y="32709"/>
                    <a:pt x="86796" y="51934"/>
                  </a:cubicBezTo>
                  <a:cubicBezTo>
                    <a:pt x="86796" y="71159"/>
                    <a:pt x="71158" y="86797"/>
                    <a:pt x="51933" y="86797"/>
                  </a:cubicBezTo>
                  <a:cubicBezTo>
                    <a:pt x="32708" y="86797"/>
                    <a:pt x="17069" y="71159"/>
                    <a:pt x="17069" y="51934"/>
                  </a:cubicBezTo>
                  <a:cubicBezTo>
                    <a:pt x="17070" y="32709"/>
                    <a:pt x="32709" y="17070"/>
                    <a:pt x="51933" y="17070"/>
                  </a:cubicBezTo>
                  <a:close/>
                </a:path>
              </a:pathLst>
            </a:custGeom>
            <a:grpFill/>
            <a:ln w="967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20" name="Dowolny kształt: kształt 328">
              <a:extLst>
                <a:ext uri="{FF2B5EF4-FFF2-40B4-BE49-F238E27FC236}">
                  <a16:creationId xmlns:a16="http://schemas.microsoft.com/office/drawing/2014/main" id="{45AAC703-55EE-3DD2-4C55-89F4D63BF1B4}"/>
                </a:ext>
              </a:extLst>
            </p:cNvPr>
            <p:cNvSpPr/>
            <p:nvPr/>
          </p:nvSpPr>
          <p:spPr>
            <a:xfrm>
              <a:off x="10737899" y="1444035"/>
              <a:ext cx="194116" cy="91225"/>
            </a:xfrm>
            <a:custGeom>
              <a:avLst/>
              <a:gdLst>
                <a:gd name="connsiteX0" fmla="*/ 14542 w 194116"/>
                <a:gd name="connsiteY0" fmla="*/ 91226 h 91225"/>
                <a:gd name="connsiteX1" fmla="*/ 179576 w 194116"/>
                <a:gd name="connsiteY1" fmla="*/ 91226 h 91225"/>
                <a:gd name="connsiteX2" fmla="*/ 190123 w 194116"/>
                <a:gd name="connsiteY2" fmla="*/ 86697 h 91225"/>
                <a:gd name="connsiteX3" fmla="*/ 194098 w 194116"/>
                <a:gd name="connsiteY3" fmla="*/ 75931 h 91225"/>
                <a:gd name="connsiteX4" fmla="*/ 192407 w 194116"/>
                <a:gd name="connsiteY4" fmla="*/ 43436 h 91225"/>
                <a:gd name="connsiteX5" fmla="*/ 167326 w 194116"/>
                <a:gd name="connsiteY5" fmla="*/ 6830 h 91225"/>
                <a:gd name="connsiteX6" fmla="*/ 166930 w 194116"/>
                <a:gd name="connsiteY6" fmla="*/ 6713 h 91225"/>
                <a:gd name="connsiteX7" fmla="*/ 155791 w 194116"/>
                <a:gd name="connsiteY7" fmla="*/ 3729 h 91225"/>
                <a:gd name="connsiteX8" fmla="*/ 127460 w 194116"/>
                <a:gd name="connsiteY8" fmla="*/ 0 h 91225"/>
                <a:gd name="connsiteX9" fmla="*/ 66660 w 194116"/>
                <a:gd name="connsiteY9" fmla="*/ 0 h 91225"/>
                <a:gd name="connsiteX10" fmla="*/ 38328 w 194116"/>
                <a:gd name="connsiteY10" fmla="*/ 3729 h 91225"/>
                <a:gd name="connsiteX11" fmla="*/ 27191 w 194116"/>
                <a:gd name="connsiteY11" fmla="*/ 6713 h 91225"/>
                <a:gd name="connsiteX12" fmla="*/ 26796 w 194116"/>
                <a:gd name="connsiteY12" fmla="*/ 6830 h 91225"/>
                <a:gd name="connsiteX13" fmla="*/ 3323 w 194116"/>
                <a:gd name="connsiteY13" fmla="*/ 33167 h 91225"/>
                <a:gd name="connsiteX14" fmla="*/ 9304 w 194116"/>
                <a:gd name="connsiteY14" fmla="*/ 43650 h 91225"/>
                <a:gd name="connsiteX15" fmla="*/ 19788 w 194116"/>
                <a:gd name="connsiteY15" fmla="*/ 37669 h 91225"/>
                <a:gd name="connsiteX16" fmla="*/ 31831 w 194116"/>
                <a:gd name="connsiteY16" fmla="*/ 23142 h 91225"/>
                <a:gd name="connsiteX17" fmla="*/ 42745 w 194116"/>
                <a:gd name="connsiteY17" fmla="*/ 20216 h 91225"/>
                <a:gd name="connsiteX18" fmla="*/ 66660 w 194116"/>
                <a:gd name="connsiteY18" fmla="*/ 17068 h 91225"/>
                <a:gd name="connsiteX19" fmla="*/ 127461 w 194116"/>
                <a:gd name="connsiteY19" fmla="*/ 17068 h 91225"/>
                <a:gd name="connsiteX20" fmla="*/ 151376 w 194116"/>
                <a:gd name="connsiteY20" fmla="*/ 20216 h 91225"/>
                <a:gd name="connsiteX21" fmla="*/ 162292 w 194116"/>
                <a:gd name="connsiteY21" fmla="*/ 23141 h 91225"/>
                <a:gd name="connsiteX22" fmla="*/ 175360 w 194116"/>
                <a:gd name="connsiteY22" fmla="*/ 44272 h 91225"/>
                <a:gd name="connsiteX23" fmla="*/ 176915 w 194116"/>
                <a:gd name="connsiteY23" fmla="*/ 74156 h 91225"/>
                <a:gd name="connsiteX24" fmla="*/ 17205 w 194116"/>
                <a:gd name="connsiteY24" fmla="*/ 74156 h 91225"/>
                <a:gd name="connsiteX25" fmla="*/ 17334 w 194116"/>
                <a:gd name="connsiteY25" fmla="*/ 71699 h 91225"/>
                <a:gd name="connsiteX26" fmla="*/ 9255 w 194116"/>
                <a:gd name="connsiteY26" fmla="*/ 62730 h 91225"/>
                <a:gd name="connsiteX27" fmla="*/ 286 w 194116"/>
                <a:gd name="connsiteY27" fmla="*/ 70810 h 91225"/>
                <a:gd name="connsiteX28" fmla="*/ 19 w 194116"/>
                <a:gd name="connsiteY28" fmla="*/ 75930 h 91225"/>
                <a:gd name="connsiteX29" fmla="*/ 3994 w 194116"/>
                <a:gd name="connsiteY29" fmla="*/ 86696 h 91225"/>
                <a:gd name="connsiteX30" fmla="*/ 14542 w 194116"/>
                <a:gd name="connsiteY30" fmla="*/ 91226 h 91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94116" h="91225">
                  <a:moveTo>
                    <a:pt x="14542" y="91226"/>
                  </a:moveTo>
                  <a:lnTo>
                    <a:pt x="179576" y="91226"/>
                  </a:lnTo>
                  <a:cubicBezTo>
                    <a:pt x="183545" y="91226"/>
                    <a:pt x="187389" y="89575"/>
                    <a:pt x="190123" y="86697"/>
                  </a:cubicBezTo>
                  <a:cubicBezTo>
                    <a:pt x="192856" y="83819"/>
                    <a:pt x="194303" y="79893"/>
                    <a:pt x="194098" y="75931"/>
                  </a:cubicBezTo>
                  <a:lnTo>
                    <a:pt x="192407" y="43436"/>
                  </a:lnTo>
                  <a:cubicBezTo>
                    <a:pt x="191604" y="26091"/>
                    <a:pt x="181524" y="11379"/>
                    <a:pt x="167326" y="6830"/>
                  </a:cubicBezTo>
                  <a:cubicBezTo>
                    <a:pt x="167195" y="6788"/>
                    <a:pt x="167063" y="6750"/>
                    <a:pt x="166930" y="6713"/>
                  </a:cubicBezTo>
                  <a:lnTo>
                    <a:pt x="155791" y="3729"/>
                  </a:lnTo>
                  <a:cubicBezTo>
                    <a:pt x="146555" y="1254"/>
                    <a:pt x="137024" y="0"/>
                    <a:pt x="127460" y="0"/>
                  </a:cubicBezTo>
                  <a:lnTo>
                    <a:pt x="66660" y="0"/>
                  </a:lnTo>
                  <a:cubicBezTo>
                    <a:pt x="57096" y="0"/>
                    <a:pt x="47565" y="1255"/>
                    <a:pt x="38328" y="3729"/>
                  </a:cubicBezTo>
                  <a:lnTo>
                    <a:pt x="27191" y="6713"/>
                  </a:lnTo>
                  <a:cubicBezTo>
                    <a:pt x="27059" y="6749"/>
                    <a:pt x="26927" y="6786"/>
                    <a:pt x="26796" y="6830"/>
                  </a:cubicBezTo>
                  <a:cubicBezTo>
                    <a:pt x="15630" y="10408"/>
                    <a:pt x="6854" y="20253"/>
                    <a:pt x="3323" y="33167"/>
                  </a:cubicBezTo>
                  <a:cubicBezTo>
                    <a:pt x="2079" y="37713"/>
                    <a:pt x="4758" y="42407"/>
                    <a:pt x="9304" y="43650"/>
                  </a:cubicBezTo>
                  <a:cubicBezTo>
                    <a:pt x="13847" y="44888"/>
                    <a:pt x="18544" y="42215"/>
                    <a:pt x="19788" y="37669"/>
                  </a:cubicBezTo>
                  <a:cubicBezTo>
                    <a:pt x="21769" y="30421"/>
                    <a:pt x="26264" y="25006"/>
                    <a:pt x="31831" y="23142"/>
                  </a:cubicBezTo>
                  <a:lnTo>
                    <a:pt x="42745" y="20216"/>
                  </a:lnTo>
                  <a:cubicBezTo>
                    <a:pt x="50542" y="18128"/>
                    <a:pt x="58588" y="17068"/>
                    <a:pt x="66660" y="17068"/>
                  </a:cubicBezTo>
                  <a:lnTo>
                    <a:pt x="127461" y="17068"/>
                  </a:lnTo>
                  <a:cubicBezTo>
                    <a:pt x="135534" y="17068"/>
                    <a:pt x="143580" y="18127"/>
                    <a:pt x="151376" y="20216"/>
                  </a:cubicBezTo>
                  <a:lnTo>
                    <a:pt x="162292" y="23141"/>
                  </a:lnTo>
                  <a:cubicBezTo>
                    <a:pt x="169533" y="25569"/>
                    <a:pt x="174894" y="34205"/>
                    <a:pt x="175360" y="44272"/>
                  </a:cubicBezTo>
                  <a:lnTo>
                    <a:pt x="176915" y="74156"/>
                  </a:lnTo>
                  <a:lnTo>
                    <a:pt x="17205" y="74156"/>
                  </a:lnTo>
                  <a:lnTo>
                    <a:pt x="17334" y="71699"/>
                  </a:lnTo>
                  <a:cubicBezTo>
                    <a:pt x="17580" y="66992"/>
                    <a:pt x="13962" y="62976"/>
                    <a:pt x="9255" y="62730"/>
                  </a:cubicBezTo>
                  <a:cubicBezTo>
                    <a:pt x="4527" y="62479"/>
                    <a:pt x="532" y="66103"/>
                    <a:pt x="286" y="70810"/>
                  </a:cubicBezTo>
                  <a:lnTo>
                    <a:pt x="19" y="75930"/>
                  </a:lnTo>
                  <a:cubicBezTo>
                    <a:pt x="-186" y="79892"/>
                    <a:pt x="1262" y="83819"/>
                    <a:pt x="3994" y="86696"/>
                  </a:cubicBezTo>
                  <a:cubicBezTo>
                    <a:pt x="6728" y="89575"/>
                    <a:pt x="10573" y="91226"/>
                    <a:pt x="14542" y="91226"/>
                  </a:cubicBezTo>
                  <a:close/>
                </a:path>
              </a:pathLst>
            </a:custGeom>
            <a:grpFill/>
            <a:ln w="967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 dirty="0"/>
            </a:p>
          </p:txBody>
        </p:sp>
      </p:grpSp>
      <p:grpSp>
        <p:nvGrpSpPr>
          <p:cNvPr id="21" name="Grafika 31">
            <a:extLst>
              <a:ext uri="{FF2B5EF4-FFF2-40B4-BE49-F238E27FC236}">
                <a16:creationId xmlns:a16="http://schemas.microsoft.com/office/drawing/2014/main" id="{1F1E7E7D-D720-D1B7-98FA-2511D7B902C3}"/>
              </a:ext>
            </a:extLst>
          </p:cNvPr>
          <p:cNvGrpSpPr/>
          <p:nvPr/>
        </p:nvGrpSpPr>
        <p:grpSpPr>
          <a:xfrm>
            <a:off x="903564" y="2522168"/>
            <a:ext cx="612126" cy="490028"/>
            <a:chOff x="2112963" y="1387916"/>
            <a:chExt cx="501808" cy="398372"/>
          </a:xfrm>
          <a:solidFill>
            <a:srgbClr val="308B2B"/>
          </a:solidFill>
        </p:grpSpPr>
        <p:sp>
          <p:nvSpPr>
            <p:cNvPr id="22" name="Dowolny kształt: kształt 15">
              <a:extLst>
                <a:ext uri="{FF2B5EF4-FFF2-40B4-BE49-F238E27FC236}">
                  <a16:creationId xmlns:a16="http://schemas.microsoft.com/office/drawing/2014/main" id="{9BC0E476-0847-CB6E-FBE7-E6603EC51D7E}"/>
                </a:ext>
              </a:extLst>
            </p:cNvPr>
            <p:cNvSpPr/>
            <p:nvPr/>
          </p:nvSpPr>
          <p:spPr>
            <a:xfrm>
              <a:off x="2348893" y="1417422"/>
              <a:ext cx="265878" cy="368137"/>
            </a:xfrm>
            <a:custGeom>
              <a:avLst/>
              <a:gdLst>
                <a:gd name="connsiteX0" fmla="*/ 27757 w 265878"/>
                <a:gd name="connsiteY0" fmla="*/ 260764 h 368137"/>
                <a:gd name="connsiteX1" fmla="*/ 0 w 265878"/>
                <a:gd name="connsiteY1" fmla="*/ 298746 h 368137"/>
                <a:gd name="connsiteX2" fmla="*/ 0 w 265878"/>
                <a:gd name="connsiteY2" fmla="*/ 361563 h 368137"/>
                <a:gd name="connsiteX3" fmla="*/ 6574 w 265878"/>
                <a:gd name="connsiteY3" fmla="*/ 368137 h 368137"/>
                <a:gd name="connsiteX4" fmla="*/ 13148 w 265878"/>
                <a:gd name="connsiteY4" fmla="*/ 361563 h 368137"/>
                <a:gd name="connsiteX5" fmla="*/ 13148 w 265878"/>
                <a:gd name="connsiteY5" fmla="*/ 298746 h 368137"/>
                <a:gd name="connsiteX6" fmla="*/ 32139 w 265878"/>
                <a:gd name="connsiteY6" fmla="*/ 273181 h 368137"/>
                <a:gd name="connsiteX7" fmla="*/ 52591 w 265878"/>
                <a:gd name="connsiteY7" fmla="*/ 266607 h 368137"/>
                <a:gd name="connsiteX8" fmla="*/ 132939 w 265878"/>
                <a:gd name="connsiteY8" fmla="*/ 304590 h 368137"/>
                <a:gd name="connsiteX9" fmla="*/ 213287 w 265878"/>
                <a:gd name="connsiteY9" fmla="*/ 266607 h 368137"/>
                <a:gd name="connsiteX10" fmla="*/ 233739 w 265878"/>
                <a:gd name="connsiteY10" fmla="*/ 273181 h 368137"/>
                <a:gd name="connsiteX11" fmla="*/ 252730 w 265878"/>
                <a:gd name="connsiteY11" fmla="*/ 298746 h 368137"/>
                <a:gd name="connsiteX12" fmla="*/ 252730 w 265878"/>
                <a:gd name="connsiteY12" fmla="*/ 361563 h 368137"/>
                <a:gd name="connsiteX13" fmla="*/ 259304 w 265878"/>
                <a:gd name="connsiteY13" fmla="*/ 368137 h 368137"/>
                <a:gd name="connsiteX14" fmla="*/ 265878 w 265878"/>
                <a:gd name="connsiteY14" fmla="*/ 361563 h 368137"/>
                <a:gd name="connsiteX15" fmla="*/ 265878 w 265878"/>
                <a:gd name="connsiteY15" fmla="*/ 298746 h 368137"/>
                <a:gd name="connsiteX16" fmla="*/ 238122 w 265878"/>
                <a:gd name="connsiteY16" fmla="*/ 260764 h 368137"/>
                <a:gd name="connsiteX17" fmla="*/ 231548 w 265878"/>
                <a:gd name="connsiteY17" fmla="*/ 258573 h 368137"/>
                <a:gd name="connsiteX18" fmla="*/ 231548 w 265878"/>
                <a:gd name="connsiteY18" fmla="*/ 98608 h 368137"/>
                <a:gd name="connsiteX19" fmla="*/ 132939 w 265878"/>
                <a:gd name="connsiteY19" fmla="*/ 0 h 368137"/>
                <a:gd name="connsiteX20" fmla="*/ 34330 w 265878"/>
                <a:gd name="connsiteY20" fmla="*/ 98608 h 368137"/>
                <a:gd name="connsiteX21" fmla="*/ 34330 w 265878"/>
                <a:gd name="connsiteY21" fmla="*/ 258573 h 368137"/>
                <a:gd name="connsiteX22" fmla="*/ 27757 w 265878"/>
                <a:gd name="connsiteY22" fmla="*/ 260764 h 368137"/>
                <a:gd name="connsiteX23" fmla="*/ 66470 w 265878"/>
                <a:gd name="connsiteY23" fmla="*/ 262225 h 368137"/>
                <a:gd name="connsiteX24" fmla="*/ 86922 w 265878"/>
                <a:gd name="connsiteY24" fmla="*/ 255651 h 368137"/>
                <a:gd name="connsiteX25" fmla="*/ 100800 w 265878"/>
                <a:gd name="connsiteY25" fmla="*/ 236660 h 368137"/>
                <a:gd name="connsiteX26" fmla="*/ 100800 w 265878"/>
                <a:gd name="connsiteY26" fmla="*/ 214747 h 368137"/>
                <a:gd name="connsiteX27" fmla="*/ 103722 w 265878"/>
                <a:gd name="connsiteY27" fmla="*/ 216208 h 368137"/>
                <a:gd name="connsiteX28" fmla="*/ 113948 w 265878"/>
                <a:gd name="connsiteY28" fmla="*/ 220590 h 368137"/>
                <a:gd name="connsiteX29" fmla="*/ 132209 w 265878"/>
                <a:gd name="connsiteY29" fmla="*/ 224242 h 368137"/>
                <a:gd name="connsiteX30" fmla="*/ 150470 w 265878"/>
                <a:gd name="connsiteY30" fmla="*/ 220590 h 368137"/>
                <a:gd name="connsiteX31" fmla="*/ 160696 w 265878"/>
                <a:gd name="connsiteY31" fmla="*/ 216208 h 368137"/>
                <a:gd name="connsiteX32" fmla="*/ 163617 w 265878"/>
                <a:gd name="connsiteY32" fmla="*/ 214747 h 368137"/>
                <a:gd name="connsiteX33" fmla="*/ 163617 w 265878"/>
                <a:gd name="connsiteY33" fmla="*/ 236660 h 368137"/>
                <a:gd name="connsiteX34" fmla="*/ 177496 w 265878"/>
                <a:gd name="connsiteY34" fmla="*/ 255651 h 368137"/>
                <a:gd name="connsiteX35" fmla="*/ 197948 w 265878"/>
                <a:gd name="connsiteY35" fmla="*/ 262225 h 368137"/>
                <a:gd name="connsiteX36" fmla="*/ 66470 w 265878"/>
                <a:gd name="connsiteY36" fmla="*/ 262225 h 368137"/>
                <a:gd name="connsiteX37" fmla="*/ 157043 w 265878"/>
                <a:gd name="connsiteY37" fmla="*/ 203790 h 368137"/>
                <a:gd name="connsiteX38" fmla="*/ 146817 w 265878"/>
                <a:gd name="connsiteY38" fmla="*/ 208173 h 368137"/>
                <a:gd name="connsiteX39" fmla="*/ 119791 w 265878"/>
                <a:gd name="connsiteY39" fmla="*/ 208173 h 368137"/>
                <a:gd name="connsiteX40" fmla="*/ 108835 w 265878"/>
                <a:gd name="connsiteY40" fmla="*/ 203790 h 368137"/>
                <a:gd name="connsiteX41" fmla="*/ 77426 w 265878"/>
                <a:gd name="connsiteY41" fmla="*/ 158504 h 368137"/>
                <a:gd name="connsiteX42" fmla="*/ 78887 w 265878"/>
                <a:gd name="connsiteY42" fmla="*/ 116869 h 368137"/>
                <a:gd name="connsiteX43" fmla="*/ 108104 w 265878"/>
                <a:gd name="connsiteY43" fmla="*/ 87652 h 368137"/>
                <a:gd name="connsiteX44" fmla="*/ 162157 w 265878"/>
                <a:gd name="connsiteY44" fmla="*/ 97147 h 368137"/>
                <a:gd name="connsiteX45" fmla="*/ 187722 w 265878"/>
                <a:gd name="connsiteY45" fmla="*/ 113947 h 368137"/>
                <a:gd name="connsiteX46" fmla="*/ 187722 w 265878"/>
                <a:gd name="connsiteY46" fmla="*/ 157773 h 368137"/>
                <a:gd name="connsiteX47" fmla="*/ 157043 w 265878"/>
                <a:gd name="connsiteY47" fmla="*/ 203790 h 368137"/>
                <a:gd name="connsiteX48" fmla="*/ 47478 w 265878"/>
                <a:gd name="connsiteY48" fmla="*/ 98608 h 368137"/>
                <a:gd name="connsiteX49" fmla="*/ 132939 w 265878"/>
                <a:gd name="connsiteY49" fmla="*/ 13148 h 368137"/>
                <a:gd name="connsiteX50" fmla="*/ 218400 w 265878"/>
                <a:gd name="connsiteY50" fmla="*/ 98608 h 368137"/>
                <a:gd name="connsiteX51" fmla="*/ 218400 w 265878"/>
                <a:gd name="connsiteY51" fmla="*/ 254190 h 368137"/>
                <a:gd name="connsiteX52" fmla="*/ 182609 w 265878"/>
                <a:gd name="connsiteY52" fmla="*/ 242503 h 368137"/>
                <a:gd name="connsiteX53" fmla="*/ 177496 w 265878"/>
                <a:gd name="connsiteY53" fmla="*/ 235929 h 368137"/>
                <a:gd name="connsiteX54" fmla="*/ 177496 w 265878"/>
                <a:gd name="connsiteY54" fmla="*/ 205982 h 368137"/>
                <a:gd name="connsiteX55" fmla="*/ 200870 w 265878"/>
                <a:gd name="connsiteY55" fmla="*/ 157043 h 368137"/>
                <a:gd name="connsiteX56" fmla="*/ 200870 w 265878"/>
                <a:gd name="connsiteY56" fmla="*/ 111756 h 368137"/>
                <a:gd name="connsiteX57" fmla="*/ 200870 w 265878"/>
                <a:gd name="connsiteY57" fmla="*/ 109565 h 368137"/>
                <a:gd name="connsiteX58" fmla="*/ 162887 w 265878"/>
                <a:gd name="connsiteY58" fmla="*/ 82539 h 368137"/>
                <a:gd name="connsiteX59" fmla="*/ 94957 w 265878"/>
                <a:gd name="connsiteY59" fmla="*/ 46748 h 368137"/>
                <a:gd name="connsiteX60" fmla="*/ 86922 w 265878"/>
                <a:gd name="connsiteY60" fmla="*/ 43095 h 368137"/>
                <a:gd name="connsiteX61" fmla="*/ 83270 w 265878"/>
                <a:gd name="connsiteY61" fmla="*/ 51861 h 368137"/>
                <a:gd name="connsiteX62" fmla="*/ 98609 w 265878"/>
                <a:gd name="connsiteY62" fmla="*/ 78156 h 368137"/>
                <a:gd name="connsiteX63" fmla="*/ 70852 w 265878"/>
                <a:gd name="connsiteY63" fmla="*/ 106643 h 368137"/>
                <a:gd name="connsiteX64" fmla="*/ 67200 w 265878"/>
                <a:gd name="connsiteY64" fmla="*/ 112486 h 368137"/>
                <a:gd name="connsiteX65" fmla="*/ 65009 w 265878"/>
                <a:gd name="connsiteY65" fmla="*/ 157773 h 368137"/>
                <a:gd name="connsiteX66" fmla="*/ 88383 w 265878"/>
                <a:gd name="connsiteY66" fmla="*/ 206712 h 368137"/>
                <a:gd name="connsiteX67" fmla="*/ 88383 w 265878"/>
                <a:gd name="connsiteY67" fmla="*/ 236660 h 368137"/>
                <a:gd name="connsiteX68" fmla="*/ 83270 w 265878"/>
                <a:gd name="connsiteY68" fmla="*/ 243234 h 368137"/>
                <a:gd name="connsiteX69" fmla="*/ 47478 w 265878"/>
                <a:gd name="connsiteY69" fmla="*/ 254920 h 368137"/>
                <a:gd name="connsiteX70" fmla="*/ 47478 w 265878"/>
                <a:gd name="connsiteY70" fmla="*/ 98608 h 368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65878" h="368137">
                  <a:moveTo>
                    <a:pt x="27757" y="260764"/>
                  </a:moveTo>
                  <a:cubicBezTo>
                    <a:pt x="10957" y="265877"/>
                    <a:pt x="0" y="281216"/>
                    <a:pt x="0" y="298746"/>
                  </a:cubicBezTo>
                  <a:lnTo>
                    <a:pt x="0" y="361563"/>
                  </a:lnTo>
                  <a:cubicBezTo>
                    <a:pt x="0" y="365215"/>
                    <a:pt x="2922" y="368137"/>
                    <a:pt x="6574" y="368137"/>
                  </a:cubicBezTo>
                  <a:cubicBezTo>
                    <a:pt x="10226" y="368137"/>
                    <a:pt x="13148" y="365215"/>
                    <a:pt x="13148" y="361563"/>
                  </a:cubicBezTo>
                  <a:lnTo>
                    <a:pt x="13148" y="298746"/>
                  </a:lnTo>
                  <a:cubicBezTo>
                    <a:pt x="13148" y="287059"/>
                    <a:pt x="20452" y="276833"/>
                    <a:pt x="32139" y="273181"/>
                  </a:cubicBezTo>
                  <a:lnTo>
                    <a:pt x="52591" y="266607"/>
                  </a:lnTo>
                  <a:cubicBezTo>
                    <a:pt x="79617" y="292172"/>
                    <a:pt x="106643" y="304590"/>
                    <a:pt x="132939" y="304590"/>
                  </a:cubicBezTo>
                  <a:cubicBezTo>
                    <a:pt x="159965" y="304590"/>
                    <a:pt x="186991" y="291442"/>
                    <a:pt x="213287" y="266607"/>
                  </a:cubicBezTo>
                  <a:lnTo>
                    <a:pt x="233739" y="273181"/>
                  </a:lnTo>
                  <a:cubicBezTo>
                    <a:pt x="244696" y="276833"/>
                    <a:pt x="252730" y="287059"/>
                    <a:pt x="252730" y="298746"/>
                  </a:cubicBezTo>
                  <a:lnTo>
                    <a:pt x="252730" y="361563"/>
                  </a:lnTo>
                  <a:cubicBezTo>
                    <a:pt x="252730" y="365215"/>
                    <a:pt x="255652" y="368137"/>
                    <a:pt x="259304" y="368137"/>
                  </a:cubicBezTo>
                  <a:cubicBezTo>
                    <a:pt x="262957" y="368137"/>
                    <a:pt x="265878" y="365215"/>
                    <a:pt x="265878" y="361563"/>
                  </a:cubicBezTo>
                  <a:lnTo>
                    <a:pt x="265878" y="298746"/>
                  </a:lnTo>
                  <a:cubicBezTo>
                    <a:pt x="265878" y="281216"/>
                    <a:pt x="254922" y="265877"/>
                    <a:pt x="238122" y="260764"/>
                  </a:cubicBezTo>
                  <a:lnTo>
                    <a:pt x="231548" y="258573"/>
                  </a:lnTo>
                  <a:lnTo>
                    <a:pt x="231548" y="98608"/>
                  </a:lnTo>
                  <a:cubicBezTo>
                    <a:pt x="231548" y="44556"/>
                    <a:pt x="187722" y="0"/>
                    <a:pt x="132939" y="0"/>
                  </a:cubicBezTo>
                  <a:cubicBezTo>
                    <a:pt x="78157" y="0"/>
                    <a:pt x="34330" y="44556"/>
                    <a:pt x="34330" y="98608"/>
                  </a:cubicBezTo>
                  <a:lnTo>
                    <a:pt x="34330" y="258573"/>
                  </a:lnTo>
                  <a:lnTo>
                    <a:pt x="27757" y="260764"/>
                  </a:lnTo>
                  <a:close/>
                  <a:moveTo>
                    <a:pt x="66470" y="262225"/>
                  </a:moveTo>
                  <a:lnTo>
                    <a:pt x="86922" y="255651"/>
                  </a:lnTo>
                  <a:cubicBezTo>
                    <a:pt x="94957" y="252729"/>
                    <a:pt x="100800" y="245425"/>
                    <a:pt x="100800" y="236660"/>
                  </a:cubicBezTo>
                  <a:lnTo>
                    <a:pt x="100800" y="214747"/>
                  </a:lnTo>
                  <a:cubicBezTo>
                    <a:pt x="101530" y="215477"/>
                    <a:pt x="102991" y="215477"/>
                    <a:pt x="103722" y="216208"/>
                  </a:cubicBezTo>
                  <a:lnTo>
                    <a:pt x="113948" y="220590"/>
                  </a:lnTo>
                  <a:cubicBezTo>
                    <a:pt x="119791" y="222781"/>
                    <a:pt x="126365" y="224242"/>
                    <a:pt x="132209" y="224242"/>
                  </a:cubicBezTo>
                  <a:cubicBezTo>
                    <a:pt x="138783" y="224242"/>
                    <a:pt x="144626" y="222781"/>
                    <a:pt x="150470" y="220590"/>
                  </a:cubicBezTo>
                  <a:lnTo>
                    <a:pt x="160696" y="216208"/>
                  </a:lnTo>
                  <a:cubicBezTo>
                    <a:pt x="161426" y="215477"/>
                    <a:pt x="162887" y="215477"/>
                    <a:pt x="163617" y="214747"/>
                  </a:cubicBezTo>
                  <a:lnTo>
                    <a:pt x="163617" y="236660"/>
                  </a:lnTo>
                  <a:cubicBezTo>
                    <a:pt x="163617" y="245425"/>
                    <a:pt x="169461" y="252729"/>
                    <a:pt x="177496" y="255651"/>
                  </a:cubicBezTo>
                  <a:lnTo>
                    <a:pt x="197948" y="262225"/>
                  </a:lnTo>
                  <a:cubicBezTo>
                    <a:pt x="154852" y="300938"/>
                    <a:pt x="111026" y="300938"/>
                    <a:pt x="66470" y="262225"/>
                  </a:cubicBezTo>
                  <a:close/>
                  <a:moveTo>
                    <a:pt x="157043" y="203790"/>
                  </a:moveTo>
                  <a:lnTo>
                    <a:pt x="146817" y="208173"/>
                  </a:lnTo>
                  <a:cubicBezTo>
                    <a:pt x="138052" y="211825"/>
                    <a:pt x="128557" y="211825"/>
                    <a:pt x="119791" y="208173"/>
                  </a:cubicBezTo>
                  <a:lnTo>
                    <a:pt x="108835" y="203790"/>
                  </a:lnTo>
                  <a:cubicBezTo>
                    <a:pt x="89843" y="196486"/>
                    <a:pt x="77426" y="178225"/>
                    <a:pt x="77426" y="158504"/>
                  </a:cubicBezTo>
                  <a:lnTo>
                    <a:pt x="78887" y="116869"/>
                  </a:lnTo>
                  <a:cubicBezTo>
                    <a:pt x="90574" y="110295"/>
                    <a:pt x="102991" y="101530"/>
                    <a:pt x="108104" y="87652"/>
                  </a:cubicBezTo>
                  <a:cubicBezTo>
                    <a:pt x="122713" y="96417"/>
                    <a:pt x="141704" y="97147"/>
                    <a:pt x="162157" y="97147"/>
                  </a:cubicBezTo>
                  <a:cubicBezTo>
                    <a:pt x="179687" y="97147"/>
                    <a:pt x="186261" y="110295"/>
                    <a:pt x="187722" y="113947"/>
                  </a:cubicBezTo>
                  <a:lnTo>
                    <a:pt x="187722" y="157773"/>
                  </a:lnTo>
                  <a:cubicBezTo>
                    <a:pt x="188452" y="178225"/>
                    <a:pt x="176035" y="196486"/>
                    <a:pt x="157043" y="203790"/>
                  </a:cubicBezTo>
                  <a:close/>
                  <a:moveTo>
                    <a:pt x="47478" y="98608"/>
                  </a:moveTo>
                  <a:cubicBezTo>
                    <a:pt x="47478" y="51861"/>
                    <a:pt x="85461" y="13148"/>
                    <a:pt x="132939" y="13148"/>
                  </a:cubicBezTo>
                  <a:cubicBezTo>
                    <a:pt x="179687" y="13148"/>
                    <a:pt x="218400" y="51130"/>
                    <a:pt x="218400" y="98608"/>
                  </a:cubicBezTo>
                  <a:lnTo>
                    <a:pt x="218400" y="254190"/>
                  </a:lnTo>
                  <a:lnTo>
                    <a:pt x="182609" y="242503"/>
                  </a:lnTo>
                  <a:cubicBezTo>
                    <a:pt x="179687" y="241773"/>
                    <a:pt x="177496" y="238851"/>
                    <a:pt x="177496" y="235929"/>
                  </a:cubicBezTo>
                  <a:lnTo>
                    <a:pt x="177496" y="205982"/>
                  </a:lnTo>
                  <a:cubicBezTo>
                    <a:pt x="192104" y="194295"/>
                    <a:pt x="200870" y="176764"/>
                    <a:pt x="200870" y="157043"/>
                  </a:cubicBezTo>
                  <a:lnTo>
                    <a:pt x="200870" y="111756"/>
                  </a:lnTo>
                  <a:cubicBezTo>
                    <a:pt x="200870" y="111025"/>
                    <a:pt x="200870" y="110295"/>
                    <a:pt x="200870" y="109565"/>
                  </a:cubicBezTo>
                  <a:cubicBezTo>
                    <a:pt x="197948" y="100069"/>
                    <a:pt x="186261" y="82539"/>
                    <a:pt x="162887" y="82539"/>
                  </a:cubicBezTo>
                  <a:cubicBezTo>
                    <a:pt x="128557" y="82539"/>
                    <a:pt x="106643" y="80347"/>
                    <a:pt x="94957" y="46748"/>
                  </a:cubicBezTo>
                  <a:cubicBezTo>
                    <a:pt x="93496" y="43095"/>
                    <a:pt x="89843" y="41635"/>
                    <a:pt x="86922" y="43095"/>
                  </a:cubicBezTo>
                  <a:cubicBezTo>
                    <a:pt x="83270" y="44556"/>
                    <a:pt x="81809" y="48208"/>
                    <a:pt x="83270" y="51861"/>
                  </a:cubicBezTo>
                  <a:cubicBezTo>
                    <a:pt x="87652" y="62817"/>
                    <a:pt x="92765" y="71582"/>
                    <a:pt x="98609" y="78156"/>
                  </a:cubicBezTo>
                  <a:cubicBezTo>
                    <a:pt x="96417" y="89113"/>
                    <a:pt x="87652" y="97878"/>
                    <a:pt x="70852" y="106643"/>
                  </a:cubicBezTo>
                  <a:cubicBezTo>
                    <a:pt x="68661" y="107373"/>
                    <a:pt x="67200" y="109565"/>
                    <a:pt x="67200" y="112486"/>
                  </a:cubicBezTo>
                  <a:lnTo>
                    <a:pt x="65009" y="157773"/>
                  </a:lnTo>
                  <a:cubicBezTo>
                    <a:pt x="65009" y="177495"/>
                    <a:pt x="73774" y="195025"/>
                    <a:pt x="88383" y="206712"/>
                  </a:cubicBezTo>
                  <a:lnTo>
                    <a:pt x="88383" y="236660"/>
                  </a:lnTo>
                  <a:cubicBezTo>
                    <a:pt x="88383" y="239581"/>
                    <a:pt x="86191" y="242503"/>
                    <a:pt x="83270" y="243234"/>
                  </a:cubicBezTo>
                  <a:lnTo>
                    <a:pt x="47478" y="254920"/>
                  </a:lnTo>
                  <a:lnTo>
                    <a:pt x="47478" y="98608"/>
                  </a:lnTo>
                  <a:close/>
                </a:path>
              </a:pathLst>
            </a:custGeom>
            <a:grpFill/>
            <a:ln w="7178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>
                <a:ln>
                  <a:solidFill>
                    <a:srgbClr val="308B2B"/>
                  </a:solidFill>
                </a:ln>
                <a:solidFill>
                  <a:srgbClr val="308B2B"/>
                </a:solidFill>
              </a:endParaRPr>
            </a:p>
          </p:txBody>
        </p:sp>
        <p:sp>
          <p:nvSpPr>
            <p:cNvPr id="23" name="Dowolny kształt: kształt 16">
              <a:extLst>
                <a:ext uri="{FF2B5EF4-FFF2-40B4-BE49-F238E27FC236}">
                  <a16:creationId xmlns:a16="http://schemas.microsoft.com/office/drawing/2014/main" id="{98195570-4430-6E7A-0058-CB9803981409}"/>
                </a:ext>
              </a:extLst>
            </p:cNvPr>
            <p:cNvSpPr/>
            <p:nvPr/>
          </p:nvSpPr>
          <p:spPr>
            <a:xfrm>
              <a:off x="2112963" y="1387916"/>
              <a:ext cx="266335" cy="398372"/>
            </a:xfrm>
            <a:custGeom>
              <a:avLst/>
              <a:gdLst>
                <a:gd name="connsiteX0" fmla="*/ 257113 w 266335"/>
                <a:gd name="connsiteY0" fmla="*/ 287347 h 398372"/>
                <a:gd name="connsiteX1" fmla="*/ 259304 w 266335"/>
                <a:gd name="connsiteY1" fmla="*/ 287347 h 398372"/>
                <a:gd name="connsiteX2" fmla="*/ 265878 w 266335"/>
                <a:gd name="connsiteY2" fmla="*/ 282964 h 398372"/>
                <a:gd name="connsiteX3" fmla="*/ 261496 w 266335"/>
                <a:gd name="connsiteY3" fmla="*/ 274930 h 398372"/>
                <a:gd name="connsiteX4" fmla="*/ 200139 w 266335"/>
                <a:gd name="connsiteY4" fmla="*/ 255208 h 398372"/>
                <a:gd name="connsiteX5" fmla="*/ 194296 w 266335"/>
                <a:gd name="connsiteY5" fmla="*/ 247173 h 398372"/>
                <a:gd name="connsiteX6" fmla="*/ 194296 w 266335"/>
                <a:gd name="connsiteY6" fmla="*/ 213574 h 398372"/>
                <a:gd name="connsiteX7" fmla="*/ 219861 w 266335"/>
                <a:gd name="connsiteY7" fmla="*/ 160252 h 398372"/>
                <a:gd name="connsiteX8" fmla="*/ 219861 w 266335"/>
                <a:gd name="connsiteY8" fmla="*/ 158791 h 398372"/>
                <a:gd name="connsiteX9" fmla="*/ 230087 w 266335"/>
                <a:gd name="connsiteY9" fmla="*/ 151487 h 398372"/>
                <a:gd name="connsiteX10" fmla="*/ 238122 w 266335"/>
                <a:gd name="connsiteY10" fmla="*/ 135417 h 398372"/>
                <a:gd name="connsiteX11" fmla="*/ 238122 w 266335"/>
                <a:gd name="connsiteY11" fmla="*/ 123731 h 398372"/>
                <a:gd name="connsiteX12" fmla="*/ 224243 w 266335"/>
                <a:gd name="connsiteY12" fmla="*/ 109852 h 398372"/>
                <a:gd name="connsiteX13" fmla="*/ 222052 w 266335"/>
                <a:gd name="connsiteY13" fmla="*/ 109852 h 398372"/>
                <a:gd name="connsiteX14" fmla="*/ 222052 w 266335"/>
                <a:gd name="connsiteY14" fmla="*/ 100357 h 398372"/>
                <a:gd name="connsiteX15" fmla="*/ 186991 w 266335"/>
                <a:gd name="connsiteY15" fmla="*/ 65296 h 398372"/>
                <a:gd name="connsiteX16" fmla="*/ 105913 w 266335"/>
                <a:gd name="connsiteY16" fmla="*/ 65296 h 398372"/>
                <a:gd name="connsiteX17" fmla="*/ 78157 w 266335"/>
                <a:gd name="connsiteY17" fmla="*/ 29505 h 398372"/>
                <a:gd name="connsiteX18" fmla="*/ 78157 w 266335"/>
                <a:gd name="connsiteY18" fmla="*/ 14166 h 398372"/>
                <a:gd name="connsiteX19" fmla="*/ 109565 w 266335"/>
                <a:gd name="connsiteY19" fmla="*/ 20740 h 398372"/>
                <a:gd name="connsiteX20" fmla="*/ 169461 w 266335"/>
                <a:gd name="connsiteY20" fmla="*/ 20740 h 398372"/>
                <a:gd name="connsiteX21" fmla="*/ 223513 w 266335"/>
                <a:gd name="connsiteY21" fmla="*/ 74792 h 398372"/>
                <a:gd name="connsiteX22" fmla="*/ 223513 w 266335"/>
                <a:gd name="connsiteY22" fmla="*/ 86479 h 398372"/>
                <a:gd name="connsiteX23" fmla="*/ 230087 w 266335"/>
                <a:gd name="connsiteY23" fmla="*/ 93052 h 398372"/>
                <a:gd name="connsiteX24" fmla="*/ 236661 w 266335"/>
                <a:gd name="connsiteY24" fmla="*/ 86479 h 398372"/>
                <a:gd name="connsiteX25" fmla="*/ 236661 w 266335"/>
                <a:gd name="connsiteY25" fmla="*/ 74792 h 398372"/>
                <a:gd name="connsiteX26" fmla="*/ 169461 w 266335"/>
                <a:gd name="connsiteY26" fmla="*/ 7592 h 398372"/>
                <a:gd name="connsiteX27" fmla="*/ 109565 w 266335"/>
                <a:gd name="connsiteY27" fmla="*/ 7592 h 398372"/>
                <a:gd name="connsiteX28" fmla="*/ 81078 w 266335"/>
                <a:gd name="connsiteY28" fmla="*/ 1018 h 398372"/>
                <a:gd name="connsiteX29" fmla="*/ 70122 w 266335"/>
                <a:gd name="connsiteY29" fmla="*/ 1749 h 398372"/>
                <a:gd name="connsiteX30" fmla="*/ 65009 w 266335"/>
                <a:gd name="connsiteY30" fmla="*/ 10514 h 398372"/>
                <a:gd name="connsiteX31" fmla="*/ 65009 w 266335"/>
                <a:gd name="connsiteY31" fmla="*/ 28775 h 398372"/>
                <a:gd name="connsiteX32" fmla="*/ 73774 w 266335"/>
                <a:gd name="connsiteY32" fmla="*/ 57992 h 398372"/>
                <a:gd name="connsiteX33" fmla="*/ 70852 w 266335"/>
                <a:gd name="connsiteY33" fmla="*/ 60913 h 398372"/>
                <a:gd name="connsiteX34" fmla="*/ 62087 w 266335"/>
                <a:gd name="connsiteY34" fmla="*/ 81366 h 398372"/>
                <a:gd name="connsiteX35" fmla="*/ 62087 w 266335"/>
                <a:gd name="connsiteY35" fmla="*/ 110583 h 398372"/>
                <a:gd name="connsiteX36" fmla="*/ 52591 w 266335"/>
                <a:gd name="connsiteY36" fmla="*/ 123731 h 398372"/>
                <a:gd name="connsiteX37" fmla="*/ 52591 w 266335"/>
                <a:gd name="connsiteY37" fmla="*/ 136148 h 398372"/>
                <a:gd name="connsiteX38" fmla="*/ 60626 w 266335"/>
                <a:gd name="connsiteY38" fmla="*/ 152217 h 398372"/>
                <a:gd name="connsiteX39" fmla="*/ 70852 w 266335"/>
                <a:gd name="connsiteY39" fmla="*/ 159522 h 398372"/>
                <a:gd name="connsiteX40" fmla="*/ 70852 w 266335"/>
                <a:gd name="connsiteY40" fmla="*/ 160983 h 398372"/>
                <a:gd name="connsiteX41" fmla="*/ 96417 w 266335"/>
                <a:gd name="connsiteY41" fmla="*/ 214304 h 398372"/>
                <a:gd name="connsiteX42" fmla="*/ 96417 w 266335"/>
                <a:gd name="connsiteY42" fmla="*/ 247904 h 398372"/>
                <a:gd name="connsiteX43" fmla="*/ 90574 w 266335"/>
                <a:gd name="connsiteY43" fmla="*/ 255939 h 398372"/>
                <a:gd name="connsiteX44" fmla="*/ 29948 w 266335"/>
                <a:gd name="connsiteY44" fmla="*/ 275660 h 398372"/>
                <a:gd name="connsiteX45" fmla="*/ 0 w 266335"/>
                <a:gd name="connsiteY45" fmla="*/ 316564 h 398372"/>
                <a:gd name="connsiteX46" fmla="*/ 0 w 266335"/>
                <a:gd name="connsiteY46" fmla="*/ 391799 h 398372"/>
                <a:gd name="connsiteX47" fmla="*/ 6574 w 266335"/>
                <a:gd name="connsiteY47" fmla="*/ 398373 h 398372"/>
                <a:gd name="connsiteX48" fmla="*/ 13148 w 266335"/>
                <a:gd name="connsiteY48" fmla="*/ 391799 h 398372"/>
                <a:gd name="connsiteX49" fmla="*/ 13148 w 266335"/>
                <a:gd name="connsiteY49" fmla="*/ 316564 h 398372"/>
                <a:gd name="connsiteX50" fmla="*/ 34330 w 266335"/>
                <a:gd name="connsiteY50" fmla="*/ 287347 h 398372"/>
                <a:gd name="connsiteX51" fmla="*/ 94957 w 266335"/>
                <a:gd name="connsiteY51" fmla="*/ 267625 h 398372"/>
                <a:gd name="connsiteX52" fmla="*/ 109565 w 266335"/>
                <a:gd name="connsiteY52" fmla="*/ 247173 h 398372"/>
                <a:gd name="connsiteX53" fmla="*/ 109565 w 266335"/>
                <a:gd name="connsiteY53" fmla="*/ 221608 h 398372"/>
                <a:gd name="connsiteX54" fmla="*/ 113948 w 266335"/>
                <a:gd name="connsiteY54" fmla="*/ 223800 h 398372"/>
                <a:gd name="connsiteX55" fmla="*/ 125635 w 266335"/>
                <a:gd name="connsiteY55" fmla="*/ 228182 h 398372"/>
                <a:gd name="connsiteX56" fmla="*/ 145357 w 266335"/>
                <a:gd name="connsiteY56" fmla="*/ 231834 h 398372"/>
                <a:gd name="connsiteX57" fmla="*/ 165078 w 266335"/>
                <a:gd name="connsiteY57" fmla="*/ 228182 h 398372"/>
                <a:gd name="connsiteX58" fmla="*/ 176765 w 266335"/>
                <a:gd name="connsiteY58" fmla="*/ 223800 h 398372"/>
                <a:gd name="connsiteX59" fmla="*/ 181148 w 266335"/>
                <a:gd name="connsiteY59" fmla="*/ 221608 h 398372"/>
                <a:gd name="connsiteX60" fmla="*/ 181148 w 266335"/>
                <a:gd name="connsiteY60" fmla="*/ 247904 h 398372"/>
                <a:gd name="connsiteX61" fmla="*/ 181878 w 266335"/>
                <a:gd name="connsiteY61" fmla="*/ 252286 h 398372"/>
                <a:gd name="connsiteX62" fmla="*/ 181878 w 266335"/>
                <a:gd name="connsiteY62" fmla="*/ 253017 h 398372"/>
                <a:gd name="connsiteX63" fmla="*/ 167270 w 266335"/>
                <a:gd name="connsiteY63" fmla="*/ 266895 h 398372"/>
                <a:gd name="connsiteX64" fmla="*/ 121252 w 266335"/>
                <a:gd name="connsiteY64" fmla="*/ 262512 h 398372"/>
                <a:gd name="connsiteX65" fmla="*/ 111757 w 266335"/>
                <a:gd name="connsiteY65" fmla="*/ 263973 h 398372"/>
                <a:gd name="connsiteX66" fmla="*/ 113217 w 266335"/>
                <a:gd name="connsiteY66" fmla="*/ 272738 h 398372"/>
                <a:gd name="connsiteX67" fmla="*/ 148278 w 266335"/>
                <a:gd name="connsiteY67" fmla="*/ 282234 h 398372"/>
                <a:gd name="connsiteX68" fmla="*/ 170922 w 266335"/>
                <a:gd name="connsiteY68" fmla="*/ 278582 h 398372"/>
                <a:gd name="connsiteX69" fmla="*/ 189913 w 266335"/>
                <a:gd name="connsiteY69" fmla="*/ 264704 h 398372"/>
                <a:gd name="connsiteX70" fmla="*/ 195757 w 266335"/>
                <a:gd name="connsiteY70" fmla="*/ 267625 h 398372"/>
                <a:gd name="connsiteX71" fmla="*/ 257113 w 266335"/>
                <a:gd name="connsiteY71" fmla="*/ 287347 h 398372"/>
                <a:gd name="connsiteX72" fmla="*/ 172383 w 266335"/>
                <a:gd name="connsiteY72" fmla="*/ 212113 h 398372"/>
                <a:gd name="connsiteX73" fmla="*/ 160696 w 266335"/>
                <a:gd name="connsiteY73" fmla="*/ 216495 h 398372"/>
                <a:gd name="connsiteX74" fmla="*/ 130017 w 266335"/>
                <a:gd name="connsiteY74" fmla="*/ 216495 h 398372"/>
                <a:gd name="connsiteX75" fmla="*/ 118330 w 266335"/>
                <a:gd name="connsiteY75" fmla="*/ 212113 h 398372"/>
                <a:gd name="connsiteX76" fmla="*/ 83270 w 266335"/>
                <a:gd name="connsiteY76" fmla="*/ 160983 h 398372"/>
                <a:gd name="connsiteX77" fmla="*/ 83270 w 266335"/>
                <a:gd name="connsiteY77" fmla="*/ 155869 h 398372"/>
                <a:gd name="connsiteX78" fmla="*/ 80348 w 266335"/>
                <a:gd name="connsiteY78" fmla="*/ 150756 h 398372"/>
                <a:gd name="connsiteX79" fmla="*/ 67200 w 266335"/>
                <a:gd name="connsiteY79" fmla="*/ 141991 h 398372"/>
                <a:gd name="connsiteX80" fmla="*/ 65739 w 266335"/>
                <a:gd name="connsiteY80" fmla="*/ 136148 h 398372"/>
                <a:gd name="connsiteX81" fmla="*/ 65739 w 266335"/>
                <a:gd name="connsiteY81" fmla="*/ 123731 h 398372"/>
                <a:gd name="connsiteX82" fmla="*/ 66470 w 266335"/>
                <a:gd name="connsiteY82" fmla="*/ 123000 h 398372"/>
                <a:gd name="connsiteX83" fmla="*/ 75235 w 266335"/>
                <a:gd name="connsiteY83" fmla="*/ 123000 h 398372"/>
                <a:gd name="connsiteX84" fmla="*/ 81809 w 266335"/>
                <a:gd name="connsiteY84" fmla="*/ 116426 h 398372"/>
                <a:gd name="connsiteX85" fmla="*/ 75235 w 266335"/>
                <a:gd name="connsiteY85" fmla="*/ 109852 h 398372"/>
                <a:gd name="connsiteX86" fmla="*/ 75235 w 266335"/>
                <a:gd name="connsiteY86" fmla="*/ 109852 h 398372"/>
                <a:gd name="connsiteX87" fmla="*/ 75235 w 266335"/>
                <a:gd name="connsiteY87" fmla="*/ 81366 h 398372"/>
                <a:gd name="connsiteX88" fmla="*/ 79617 w 266335"/>
                <a:gd name="connsiteY88" fmla="*/ 70409 h 398372"/>
                <a:gd name="connsiteX89" fmla="*/ 82539 w 266335"/>
                <a:gd name="connsiteY89" fmla="*/ 67487 h 398372"/>
                <a:gd name="connsiteX90" fmla="*/ 84730 w 266335"/>
                <a:gd name="connsiteY90" fmla="*/ 68948 h 398372"/>
                <a:gd name="connsiteX91" fmla="*/ 76696 w 266335"/>
                <a:gd name="connsiteY91" fmla="*/ 86479 h 398372"/>
                <a:gd name="connsiteX92" fmla="*/ 76696 w 266335"/>
                <a:gd name="connsiteY92" fmla="*/ 102548 h 398372"/>
                <a:gd name="connsiteX93" fmla="*/ 83270 w 266335"/>
                <a:gd name="connsiteY93" fmla="*/ 109122 h 398372"/>
                <a:gd name="connsiteX94" fmla="*/ 89843 w 266335"/>
                <a:gd name="connsiteY94" fmla="*/ 102548 h 398372"/>
                <a:gd name="connsiteX95" fmla="*/ 89843 w 266335"/>
                <a:gd name="connsiteY95" fmla="*/ 86479 h 398372"/>
                <a:gd name="connsiteX96" fmla="*/ 94957 w 266335"/>
                <a:gd name="connsiteY96" fmla="*/ 76983 h 398372"/>
                <a:gd name="connsiteX97" fmla="*/ 97148 w 266335"/>
                <a:gd name="connsiteY97" fmla="*/ 75522 h 398372"/>
                <a:gd name="connsiteX98" fmla="*/ 103722 w 266335"/>
                <a:gd name="connsiteY98" fmla="*/ 77713 h 398372"/>
                <a:gd name="connsiteX99" fmla="*/ 105183 w 266335"/>
                <a:gd name="connsiteY99" fmla="*/ 77713 h 398372"/>
                <a:gd name="connsiteX100" fmla="*/ 186991 w 266335"/>
                <a:gd name="connsiteY100" fmla="*/ 77713 h 398372"/>
                <a:gd name="connsiteX101" fmla="*/ 208904 w 266335"/>
                <a:gd name="connsiteY101" fmla="*/ 99626 h 398372"/>
                <a:gd name="connsiteX102" fmla="*/ 208904 w 266335"/>
                <a:gd name="connsiteY102" fmla="*/ 116426 h 398372"/>
                <a:gd name="connsiteX103" fmla="*/ 215478 w 266335"/>
                <a:gd name="connsiteY103" fmla="*/ 123000 h 398372"/>
                <a:gd name="connsiteX104" fmla="*/ 224243 w 266335"/>
                <a:gd name="connsiteY104" fmla="*/ 123000 h 398372"/>
                <a:gd name="connsiteX105" fmla="*/ 224974 w 266335"/>
                <a:gd name="connsiteY105" fmla="*/ 123731 h 398372"/>
                <a:gd name="connsiteX106" fmla="*/ 224974 w 266335"/>
                <a:gd name="connsiteY106" fmla="*/ 136148 h 398372"/>
                <a:gd name="connsiteX107" fmla="*/ 222052 w 266335"/>
                <a:gd name="connsiteY107" fmla="*/ 141261 h 398372"/>
                <a:gd name="connsiteX108" fmla="*/ 208904 w 266335"/>
                <a:gd name="connsiteY108" fmla="*/ 150026 h 398372"/>
                <a:gd name="connsiteX109" fmla="*/ 205983 w 266335"/>
                <a:gd name="connsiteY109" fmla="*/ 155139 h 398372"/>
                <a:gd name="connsiteX110" fmla="*/ 205983 w 266335"/>
                <a:gd name="connsiteY110" fmla="*/ 160252 h 398372"/>
                <a:gd name="connsiteX111" fmla="*/ 172383 w 266335"/>
                <a:gd name="connsiteY111" fmla="*/ 212113 h 398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266335" h="398372">
                  <a:moveTo>
                    <a:pt x="257113" y="287347"/>
                  </a:moveTo>
                  <a:cubicBezTo>
                    <a:pt x="257843" y="287347"/>
                    <a:pt x="258574" y="287347"/>
                    <a:pt x="259304" y="287347"/>
                  </a:cubicBezTo>
                  <a:cubicBezTo>
                    <a:pt x="262226" y="287347"/>
                    <a:pt x="264417" y="285886"/>
                    <a:pt x="265878" y="282964"/>
                  </a:cubicBezTo>
                  <a:cubicBezTo>
                    <a:pt x="267339" y="279312"/>
                    <a:pt x="265148" y="275660"/>
                    <a:pt x="261496" y="274930"/>
                  </a:cubicBezTo>
                  <a:lnTo>
                    <a:pt x="200139" y="255208"/>
                  </a:lnTo>
                  <a:cubicBezTo>
                    <a:pt x="196487" y="254478"/>
                    <a:pt x="194296" y="250826"/>
                    <a:pt x="194296" y="247173"/>
                  </a:cubicBezTo>
                  <a:lnTo>
                    <a:pt x="194296" y="213574"/>
                  </a:lnTo>
                  <a:cubicBezTo>
                    <a:pt x="210365" y="201156"/>
                    <a:pt x="219861" y="181435"/>
                    <a:pt x="219861" y="160252"/>
                  </a:cubicBezTo>
                  <a:lnTo>
                    <a:pt x="219861" y="158791"/>
                  </a:lnTo>
                  <a:lnTo>
                    <a:pt x="230087" y="151487"/>
                  </a:lnTo>
                  <a:cubicBezTo>
                    <a:pt x="235200" y="147835"/>
                    <a:pt x="238122" y="141991"/>
                    <a:pt x="238122" y="135417"/>
                  </a:cubicBezTo>
                  <a:lnTo>
                    <a:pt x="238122" y="123731"/>
                  </a:lnTo>
                  <a:cubicBezTo>
                    <a:pt x="238122" y="115696"/>
                    <a:pt x="231548" y="109852"/>
                    <a:pt x="224243" y="109852"/>
                  </a:cubicBezTo>
                  <a:lnTo>
                    <a:pt x="222052" y="109852"/>
                  </a:lnTo>
                  <a:lnTo>
                    <a:pt x="222052" y="100357"/>
                  </a:lnTo>
                  <a:cubicBezTo>
                    <a:pt x="222052" y="80635"/>
                    <a:pt x="205983" y="65296"/>
                    <a:pt x="186991" y="65296"/>
                  </a:cubicBezTo>
                  <a:lnTo>
                    <a:pt x="105913" y="65296"/>
                  </a:lnTo>
                  <a:cubicBezTo>
                    <a:pt x="101530" y="63835"/>
                    <a:pt x="78157" y="56531"/>
                    <a:pt x="78157" y="29505"/>
                  </a:cubicBezTo>
                  <a:lnTo>
                    <a:pt x="78157" y="14166"/>
                  </a:lnTo>
                  <a:cubicBezTo>
                    <a:pt x="87652" y="18548"/>
                    <a:pt x="98609" y="20740"/>
                    <a:pt x="109565" y="20740"/>
                  </a:cubicBezTo>
                  <a:lnTo>
                    <a:pt x="169461" y="20740"/>
                  </a:lnTo>
                  <a:cubicBezTo>
                    <a:pt x="199409" y="20740"/>
                    <a:pt x="223513" y="44844"/>
                    <a:pt x="223513" y="74792"/>
                  </a:cubicBezTo>
                  <a:lnTo>
                    <a:pt x="223513" y="86479"/>
                  </a:lnTo>
                  <a:cubicBezTo>
                    <a:pt x="223513" y="90131"/>
                    <a:pt x="226435" y="93052"/>
                    <a:pt x="230087" y="93052"/>
                  </a:cubicBezTo>
                  <a:cubicBezTo>
                    <a:pt x="233739" y="93052"/>
                    <a:pt x="236661" y="90131"/>
                    <a:pt x="236661" y="86479"/>
                  </a:cubicBezTo>
                  <a:lnTo>
                    <a:pt x="236661" y="74792"/>
                  </a:lnTo>
                  <a:cubicBezTo>
                    <a:pt x="236661" y="37540"/>
                    <a:pt x="206713" y="7592"/>
                    <a:pt x="169461" y="7592"/>
                  </a:cubicBezTo>
                  <a:lnTo>
                    <a:pt x="109565" y="7592"/>
                  </a:lnTo>
                  <a:cubicBezTo>
                    <a:pt x="100070" y="7592"/>
                    <a:pt x="89843" y="5401"/>
                    <a:pt x="81078" y="1018"/>
                  </a:cubicBezTo>
                  <a:cubicBezTo>
                    <a:pt x="77426" y="-443"/>
                    <a:pt x="73774" y="-443"/>
                    <a:pt x="70122" y="1749"/>
                  </a:cubicBezTo>
                  <a:cubicBezTo>
                    <a:pt x="67200" y="3209"/>
                    <a:pt x="65009" y="6862"/>
                    <a:pt x="65009" y="10514"/>
                  </a:cubicBezTo>
                  <a:lnTo>
                    <a:pt x="65009" y="28775"/>
                  </a:lnTo>
                  <a:cubicBezTo>
                    <a:pt x="65009" y="41192"/>
                    <a:pt x="68661" y="50687"/>
                    <a:pt x="73774" y="57992"/>
                  </a:cubicBezTo>
                  <a:lnTo>
                    <a:pt x="70852" y="60913"/>
                  </a:lnTo>
                  <a:cubicBezTo>
                    <a:pt x="65739" y="66757"/>
                    <a:pt x="62087" y="73331"/>
                    <a:pt x="62087" y="81366"/>
                  </a:cubicBezTo>
                  <a:lnTo>
                    <a:pt x="62087" y="110583"/>
                  </a:lnTo>
                  <a:cubicBezTo>
                    <a:pt x="56243" y="112044"/>
                    <a:pt x="52591" y="117887"/>
                    <a:pt x="52591" y="123731"/>
                  </a:cubicBezTo>
                  <a:lnTo>
                    <a:pt x="52591" y="136148"/>
                  </a:lnTo>
                  <a:cubicBezTo>
                    <a:pt x="52591" y="142722"/>
                    <a:pt x="55513" y="148565"/>
                    <a:pt x="60626" y="152217"/>
                  </a:cubicBezTo>
                  <a:lnTo>
                    <a:pt x="70852" y="159522"/>
                  </a:lnTo>
                  <a:lnTo>
                    <a:pt x="70852" y="160983"/>
                  </a:lnTo>
                  <a:cubicBezTo>
                    <a:pt x="70852" y="182165"/>
                    <a:pt x="80348" y="201887"/>
                    <a:pt x="96417" y="214304"/>
                  </a:cubicBezTo>
                  <a:lnTo>
                    <a:pt x="96417" y="247904"/>
                  </a:lnTo>
                  <a:cubicBezTo>
                    <a:pt x="96417" y="251556"/>
                    <a:pt x="94226" y="254478"/>
                    <a:pt x="90574" y="255939"/>
                  </a:cubicBezTo>
                  <a:lnTo>
                    <a:pt x="29948" y="275660"/>
                  </a:lnTo>
                  <a:cubicBezTo>
                    <a:pt x="12417" y="280773"/>
                    <a:pt x="0" y="297573"/>
                    <a:pt x="0" y="316564"/>
                  </a:cubicBezTo>
                  <a:lnTo>
                    <a:pt x="0" y="391799"/>
                  </a:lnTo>
                  <a:cubicBezTo>
                    <a:pt x="0" y="395451"/>
                    <a:pt x="2922" y="398373"/>
                    <a:pt x="6574" y="398373"/>
                  </a:cubicBezTo>
                  <a:cubicBezTo>
                    <a:pt x="10226" y="398373"/>
                    <a:pt x="13148" y="395451"/>
                    <a:pt x="13148" y="391799"/>
                  </a:cubicBezTo>
                  <a:lnTo>
                    <a:pt x="13148" y="316564"/>
                  </a:lnTo>
                  <a:cubicBezTo>
                    <a:pt x="13148" y="303417"/>
                    <a:pt x="21913" y="291730"/>
                    <a:pt x="34330" y="287347"/>
                  </a:cubicBezTo>
                  <a:lnTo>
                    <a:pt x="94957" y="267625"/>
                  </a:lnTo>
                  <a:cubicBezTo>
                    <a:pt x="103722" y="264704"/>
                    <a:pt x="109565" y="256669"/>
                    <a:pt x="109565" y="247173"/>
                  </a:cubicBezTo>
                  <a:lnTo>
                    <a:pt x="109565" y="221608"/>
                  </a:lnTo>
                  <a:cubicBezTo>
                    <a:pt x="111026" y="222339"/>
                    <a:pt x="112487" y="223069"/>
                    <a:pt x="113948" y="223800"/>
                  </a:cubicBezTo>
                  <a:lnTo>
                    <a:pt x="125635" y="228182"/>
                  </a:lnTo>
                  <a:cubicBezTo>
                    <a:pt x="132209" y="230373"/>
                    <a:pt x="138783" y="231834"/>
                    <a:pt x="145357" y="231834"/>
                  </a:cubicBezTo>
                  <a:cubicBezTo>
                    <a:pt x="151930" y="231834"/>
                    <a:pt x="159235" y="230373"/>
                    <a:pt x="165078" y="228182"/>
                  </a:cubicBezTo>
                  <a:lnTo>
                    <a:pt x="176765" y="223800"/>
                  </a:lnTo>
                  <a:cubicBezTo>
                    <a:pt x="178226" y="223069"/>
                    <a:pt x="179687" y="222339"/>
                    <a:pt x="181148" y="221608"/>
                  </a:cubicBezTo>
                  <a:lnTo>
                    <a:pt x="181148" y="247904"/>
                  </a:lnTo>
                  <a:cubicBezTo>
                    <a:pt x="181148" y="249365"/>
                    <a:pt x="181148" y="250826"/>
                    <a:pt x="181878" y="252286"/>
                  </a:cubicBezTo>
                  <a:cubicBezTo>
                    <a:pt x="181878" y="252286"/>
                    <a:pt x="181878" y="253017"/>
                    <a:pt x="181878" y="253017"/>
                  </a:cubicBezTo>
                  <a:cubicBezTo>
                    <a:pt x="179687" y="260321"/>
                    <a:pt x="173113" y="264704"/>
                    <a:pt x="167270" y="266895"/>
                  </a:cubicBezTo>
                  <a:cubicBezTo>
                    <a:pt x="152661" y="272008"/>
                    <a:pt x="132939" y="270547"/>
                    <a:pt x="121252" y="262512"/>
                  </a:cubicBezTo>
                  <a:cubicBezTo>
                    <a:pt x="118330" y="260321"/>
                    <a:pt x="113948" y="261052"/>
                    <a:pt x="111757" y="263973"/>
                  </a:cubicBezTo>
                  <a:cubicBezTo>
                    <a:pt x="109565" y="266895"/>
                    <a:pt x="110296" y="271278"/>
                    <a:pt x="113217" y="272738"/>
                  </a:cubicBezTo>
                  <a:cubicBezTo>
                    <a:pt x="122713" y="279312"/>
                    <a:pt x="135130" y="282234"/>
                    <a:pt x="148278" y="282234"/>
                  </a:cubicBezTo>
                  <a:cubicBezTo>
                    <a:pt x="156313" y="282234"/>
                    <a:pt x="164348" y="280773"/>
                    <a:pt x="170922" y="278582"/>
                  </a:cubicBezTo>
                  <a:cubicBezTo>
                    <a:pt x="178957" y="275660"/>
                    <a:pt x="185530" y="270547"/>
                    <a:pt x="189913" y="264704"/>
                  </a:cubicBezTo>
                  <a:cubicBezTo>
                    <a:pt x="191374" y="266165"/>
                    <a:pt x="193565" y="266895"/>
                    <a:pt x="195757" y="267625"/>
                  </a:cubicBezTo>
                  <a:lnTo>
                    <a:pt x="257113" y="287347"/>
                  </a:lnTo>
                  <a:close/>
                  <a:moveTo>
                    <a:pt x="172383" y="212113"/>
                  </a:moveTo>
                  <a:lnTo>
                    <a:pt x="160696" y="216495"/>
                  </a:lnTo>
                  <a:cubicBezTo>
                    <a:pt x="151200" y="220147"/>
                    <a:pt x="140243" y="220147"/>
                    <a:pt x="130017" y="216495"/>
                  </a:cubicBezTo>
                  <a:lnTo>
                    <a:pt x="118330" y="212113"/>
                  </a:lnTo>
                  <a:cubicBezTo>
                    <a:pt x="97148" y="204078"/>
                    <a:pt x="83270" y="183626"/>
                    <a:pt x="83270" y="160983"/>
                  </a:cubicBezTo>
                  <a:lnTo>
                    <a:pt x="83270" y="155869"/>
                  </a:lnTo>
                  <a:cubicBezTo>
                    <a:pt x="83270" y="153678"/>
                    <a:pt x="82539" y="151487"/>
                    <a:pt x="80348" y="150756"/>
                  </a:cubicBezTo>
                  <a:lnTo>
                    <a:pt x="67200" y="141991"/>
                  </a:lnTo>
                  <a:cubicBezTo>
                    <a:pt x="66470" y="140530"/>
                    <a:pt x="65739" y="138339"/>
                    <a:pt x="65739" y="136148"/>
                  </a:cubicBezTo>
                  <a:lnTo>
                    <a:pt x="65739" y="123731"/>
                  </a:lnTo>
                  <a:cubicBezTo>
                    <a:pt x="65739" y="123000"/>
                    <a:pt x="66470" y="123000"/>
                    <a:pt x="66470" y="123000"/>
                  </a:cubicBezTo>
                  <a:lnTo>
                    <a:pt x="75235" y="123000"/>
                  </a:lnTo>
                  <a:cubicBezTo>
                    <a:pt x="78887" y="123000"/>
                    <a:pt x="81809" y="120078"/>
                    <a:pt x="81809" y="116426"/>
                  </a:cubicBezTo>
                  <a:cubicBezTo>
                    <a:pt x="81809" y="112774"/>
                    <a:pt x="78887" y="109852"/>
                    <a:pt x="75235" y="109852"/>
                  </a:cubicBezTo>
                  <a:lnTo>
                    <a:pt x="75235" y="109852"/>
                  </a:lnTo>
                  <a:lnTo>
                    <a:pt x="75235" y="81366"/>
                  </a:lnTo>
                  <a:cubicBezTo>
                    <a:pt x="75235" y="76983"/>
                    <a:pt x="76696" y="73331"/>
                    <a:pt x="79617" y="70409"/>
                  </a:cubicBezTo>
                  <a:lnTo>
                    <a:pt x="82539" y="67487"/>
                  </a:lnTo>
                  <a:cubicBezTo>
                    <a:pt x="83270" y="68218"/>
                    <a:pt x="84000" y="68218"/>
                    <a:pt x="84730" y="68948"/>
                  </a:cubicBezTo>
                  <a:cubicBezTo>
                    <a:pt x="79617" y="73331"/>
                    <a:pt x="76696" y="79905"/>
                    <a:pt x="76696" y="86479"/>
                  </a:cubicBezTo>
                  <a:lnTo>
                    <a:pt x="76696" y="102548"/>
                  </a:lnTo>
                  <a:cubicBezTo>
                    <a:pt x="76696" y="106200"/>
                    <a:pt x="79617" y="109122"/>
                    <a:pt x="83270" y="109122"/>
                  </a:cubicBezTo>
                  <a:cubicBezTo>
                    <a:pt x="86922" y="109122"/>
                    <a:pt x="89843" y="106200"/>
                    <a:pt x="89843" y="102548"/>
                  </a:cubicBezTo>
                  <a:lnTo>
                    <a:pt x="89843" y="86479"/>
                  </a:lnTo>
                  <a:cubicBezTo>
                    <a:pt x="89843" y="82826"/>
                    <a:pt x="91304" y="79174"/>
                    <a:pt x="94957" y="76983"/>
                  </a:cubicBezTo>
                  <a:lnTo>
                    <a:pt x="97148" y="75522"/>
                  </a:lnTo>
                  <a:cubicBezTo>
                    <a:pt x="99339" y="76253"/>
                    <a:pt x="101530" y="76983"/>
                    <a:pt x="103722" y="77713"/>
                  </a:cubicBezTo>
                  <a:cubicBezTo>
                    <a:pt x="104452" y="77713"/>
                    <a:pt x="104452" y="77713"/>
                    <a:pt x="105183" y="77713"/>
                  </a:cubicBezTo>
                  <a:lnTo>
                    <a:pt x="186991" y="77713"/>
                  </a:lnTo>
                  <a:cubicBezTo>
                    <a:pt x="199409" y="77713"/>
                    <a:pt x="208904" y="87939"/>
                    <a:pt x="208904" y="99626"/>
                  </a:cubicBezTo>
                  <a:lnTo>
                    <a:pt x="208904" y="116426"/>
                  </a:lnTo>
                  <a:cubicBezTo>
                    <a:pt x="208904" y="120078"/>
                    <a:pt x="211826" y="123000"/>
                    <a:pt x="215478" y="123000"/>
                  </a:cubicBezTo>
                  <a:lnTo>
                    <a:pt x="224243" y="123000"/>
                  </a:lnTo>
                  <a:cubicBezTo>
                    <a:pt x="224974" y="123000"/>
                    <a:pt x="224974" y="123731"/>
                    <a:pt x="224974" y="123731"/>
                  </a:cubicBezTo>
                  <a:lnTo>
                    <a:pt x="224974" y="136148"/>
                  </a:lnTo>
                  <a:cubicBezTo>
                    <a:pt x="224974" y="138339"/>
                    <a:pt x="224243" y="140530"/>
                    <a:pt x="222052" y="141261"/>
                  </a:cubicBezTo>
                  <a:lnTo>
                    <a:pt x="208904" y="150026"/>
                  </a:lnTo>
                  <a:cubicBezTo>
                    <a:pt x="207443" y="151487"/>
                    <a:pt x="205983" y="152948"/>
                    <a:pt x="205983" y="155139"/>
                  </a:cubicBezTo>
                  <a:lnTo>
                    <a:pt x="205983" y="160252"/>
                  </a:lnTo>
                  <a:cubicBezTo>
                    <a:pt x="207443" y="183626"/>
                    <a:pt x="193565" y="203347"/>
                    <a:pt x="172383" y="212113"/>
                  </a:cubicBezTo>
                  <a:close/>
                </a:path>
              </a:pathLst>
            </a:custGeom>
            <a:grpFill/>
            <a:ln w="7178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 dirty="0">
                <a:ln>
                  <a:solidFill>
                    <a:srgbClr val="308B2B"/>
                  </a:solidFill>
                </a:ln>
                <a:solidFill>
                  <a:srgbClr val="308B2B"/>
                </a:solidFill>
              </a:endParaRPr>
            </a:p>
          </p:txBody>
        </p:sp>
      </p:grpSp>
      <p:pic>
        <p:nvPicPr>
          <p:cNvPr id="24" name="Grafika 436">
            <a:extLst>
              <a:ext uri="{FF2B5EF4-FFF2-40B4-BE49-F238E27FC236}">
                <a16:creationId xmlns:a16="http://schemas.microsoft.com/office/drawing/2014/main" id="{60FDF5B8-C826-F8D2-7493-8154ECEFA4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9533" y="3972276"/>
            <a:ext cx="580188" cy="580188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18E0598-54BB-456E-7CEF-8A861FBA327B}"/>
              </a:ext>
            </a:extLst>
          </p:cNvPr>
          <p:cNvCxnSpPr>
            <a:cxnSpLocks/>
          </p:cNvCxnSpPr>
          <p:nvPr/>
        </p:nvCxnSpPr>
        <p:spPr>
          <a:xfrm>
            <a:off x="899733" y="3429000"/>
            <a:ext cx="1041859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F727A78-EC5C-EE4D-FF87-837AFE7FA086}"/>
              </a:ext>
            </a:extLst>
          </p:cNvPr>
          <p:cNvCxnSpPr>
            <a:cxnSpLocks/>
          </p:cNvCxnSpPr>
          <p:nvPr/>
        </p:nvCxnSpPr>
        <p:spPr>
          <a:xfrm>
            <a:off x="829507" y="4891881"/>
            <a:ext cx="1041859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bject 10">
            <a:extLst>
              <a:ext uri="{FF2B5EF4-FFF2-40B4-BE49-F238E27FC236}">
                <a16:creationId xmlns:a16="http://schemas.microsoft.com/office/drawing/2014/main" id="{D7EF5C49-0C38-AAEC-FD5A-5E35D00FE357}"/>
              </a:ext>
            </a:extLst>
          </p:cNvPr>
          <p:cNvSpPr txBox="1"/>
          <p:nvPr/>
        </p:nvSpPr>
        <p:spPr>
          <a:xfrm>
            <a:off x="11534695" y="6494941"/>
            <a:ext cx="207163" cy="1554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04">
              <a:lnSpc>
                <a:spcPts val="1198"/>
              </a:lnSpc>
            </a:pPr>
            <a:fld id="{81D60167-4931-47E6-BA6A-407CBD079E47}" type="slidenum">
              <a:rPr sz="1182" spc="6" smtClean="0">
                <a:solidFill>
                  <a:srgbClr val="B51828"/>
                </a:solidFill>
                <a:latin typeface="Calibri Light"/>
                <a:cs typeface="Calibri Light"/>
              </a:rPr>
              <a:pPr marL="23104">
                <a:lnSpc>
                  <a:spcPts val="1198"/>
                </a:lnSpc>
              </a:pPr>
              <a:t>15</a:t>
            </a:fld>
            <a:endParaRPr sz="1182" dirty="0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6389018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FF1DF254-9888-EE73-7283-709F3BFEBB83}"/>
              </a:ext>
            </a:extLst>
          </p:cNvPr>
          <p:cNvSpPr txBox="1">
            <a:spLocks/>
          </p:cNvSpPr>
          <p:nvPr/>
        </p:nvSpPr>
        <p:spPr>
          <a:xfrm>
            <a:off x="854565" y="477119"/>
            <a:ext cx="8893442" cy="1007695"/>
          </a:xfrm>
          <a:prstGeom prst="rect">
            <a:avLst/>
          </a:prstGeom>
        </p:spPr>
        <p:txBody>
          <a:bodyPr vert="horz" wrap="square" lIns="0" tIns="10397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701">
              <a:spcBef>
                <a:spcPts val="82"/>
              </a:spcBef>
            </a:pPr>
            <a:r>
              <a:rPr lang="en-US" sz="3600" spc="-58" dirty="0">
                <a:solidFill>
                  <a:srgbClr val="308B2B"/>
                </a:solidFill>
                <a:latin typeface="Georgia" panose="02040502050405020303" pitchFamily="18" charset="0"/>
              </a:rPr>
              <a:t>Other undesirable situations in offers based on experience with POIR 3/3</a:t>
            </a:r>
            <a:endParaRPr lang="pl-PL" sz="3600" dirty="0">
              <a:solidFill>
                <a:srgbClr val="308B2B"/>
              </a:solidFill>
              <a:latin typeface="Georgia" panose="02040502050405020303" pitchFamily="18" charset="0"/>
            </a:endParaRPr>
          </a:p>
        </p:txBody>
      </p:sp>
      <p:pic>
        <p:nvPicPr>
          <p:cNvPr id="3" name="Obraz 10">
            <a:extLst>
              <a:ext uri="{FF2B5EF4-FFF2-40B4-BE49-F238E27FC236}">
                <a16:creationId xmlns:a16="http://schemas.microsoft.com/office/drawing/2014/main" id="{CE615D82-0E27-5FCF-4245-5E70A8969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60363" y="722276"/>
            <a:ext cx="1874332" cy="658050"/>
          </a:xfrm>
          <a:prstGeom prst="rect">
            <a:avLst/>
          </a:prstGeom>
        </p:spPr>
      </p:pic>
      <p:sp>
        <p:nvSpPr>
          <p:cNvPr id="5" name="object 4">
            <a:extLst>
              <a:ext uri="{FF2B5EF4-FFF2-40B4-BE49-F238E27FC236}">
                <a16:creationId xmlns:a16="http://schemas.microsoft.com/office/drawing/2014/main" id="{8E65E336-59B8-4734-0DBB-F3BDFDA6612F}"/>
              </a:ext>
            </a:extLst>
          </p:cNvPr>
          <p:cNvSpPr txBox="1"/>
          <p:nvPr/>
        </p:nvSpPr>
        <p:spPr>
          <a:xfrm>
            <a:off x="909066" y="1931894"/>
            <a:ext cx="10049841" cy="244308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>
              <a:lnSpc>
                <a:spcPct val="101499"/>
              </a:lnSpc>
              <a:spcBef>
                <a:spcPts val="55"/>
              </a:spcBef>
            </a:pPr>
            <a:r>
              <a:rPr lang="en-US" sz="1577" b="1" spc="-12" dirty="0">
                <a:solidFill>
                  <a:srgbClr val="94C11E"/>
                </a:solidFill>
                <a:latin typeface="Calibri Light"/>
                <a:cs typeface="Calibri Light"/>
              </a:rPr>
              <a:t>Investment decision process and criteria</a:t>
            </a:r>
            <a:endParaRPr sz="1577" b="1" dirty="0">
              <a:solidFill>
                <a:srgbClr val="94C11E"/>
              </a:solidFill>
              <a:latin typeface="Calibri Light"/>
              <a:cs typeface="Calibri Light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F7B93772-300C-3CF8-81DB-EBFF2CDD9EAD}"/>
              </a:ext>
            </a:extLst>
          </p:cNvPr>
          <p:cNvSpPr txBox="1"/>
          <p:nvPr/>
        </p:nvSpPr>
        <p:spPr>
          <a:xfrm>
            <a:off x="873256" y="3784469"/>
            <a:ext cx="10049841" cy="260658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defTabSz="554492">
              <a:lnSpc>
                <a:spcPct val="110000"/>
              </a:lnSpc>
              <a:spcBef>
                <a:spcPts val="606"/>
              </a:spcBef>
              <a:defRPr/>
            </a:pPr>
            <a:r>
              <a:rPr lang="en-US" sz="1577" b="1" spc="-12" dirty="0">
                <a:solidFill>
                  <a:srgbClr val="94C11E"/>
                </a:solidFill>
                <a:latin typeface="Calibri Light"/>
                <a:cs typeface="Calibri Light"/>
              </a:rPr>
              <a:t>Management of conflicts of interest</a:t>
            </a:r>
            <a:endParaRPr lang="pl-PL" sz="1577" b="1" spc="-12" dirty="0">
              <a:solidFill>
                <a:srgbClr val="94C11E"/>
              </a:solidFill>
              <a:latin typeface="Calibri Light"/>
              <a:cs typeface="Calibri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A9E67C-5710-CC34-6AA2-B289B6DFB958}"/>
              </a:ext>
            </a:extLst>
          </p:cNvPr>
          <p:cNvSpPr txBox="1"/>
          <p:nvPr/>
        </p:nvSpPr>
        <p:spPr>
          <a:xfrm>
            <a:off x="1666889" y="4192186"/>
            <a:ext cx="9660770" cy="1317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07935" indent="-207935" algn="just" defTabSz="277246">
              <a:lnSpc>
                <a:spcPct val="140000"/>
              </a:lnSpc>
              <a:buClr>
                <a:srgbClr val="94C11E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No market-based valuation validation rules for investments in companies affiliated with Key Personnel or Private Investors</a:t>
            </a:r>
            <a:endParaRPr lang="pl-PL" sz="1455" dirty="0">
              <a:solidFill>
                <a:srgbClr val="626769"/>
              </a:solidFill>
              <a:highlight>
                <a:srgbClr val="FFFFFF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07935" indent="-207935" algn="just" defTabSz="277246">
              <a:lnSpc>
                <a:spcPct val="140000"/>
              </a:lnSpc>
              <a:buClr>
                <a:srgbClr val="94C11E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Affiliations of Team members with other funds/incubators/venture builders generating conflict of interest risks</a:t>
            </a:r>
            <a:endParaRPr lang="pl-PL" sz="1455" dirty="0">
              <a:solidFill>
                <a:srgbClr val="626769"/>
              </a:solidFill>
              <a:highlight>
                <a:srgbClr val="FFFFFF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07935" indent="-207935" algn="just" defTabSz="277246">
              <a:lnSpc>
                <a:spcPct val="140000"/>
              </a:lnSpc>
              <a:buClr>
                <a:srgbClr val="94C11E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Direct investments by KP members or funds affiliated with KP members in competition with the fund</a:t>
            </a:r>
            <a:endParaRPr lang="pl-PL" sz="1455" dirty="0">
              <a:solidFill>
                <a:srgbClr val="626769"/>
              </a:solidFill>
              <a:highlight>
                <a:srgbClr val="FFFFFF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07935" indent="-207935" algn="just" defTabSz="277246">
              <a:lnSpc>
                <a:spcPct val="140000"/>
              </a:lnSpc>
              <a:buClr>
                <a:srgbClr val="94C11E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Management of another VC fund that is in the investment period and engaged in competitive activities</a:t>
            </a:r>
            <a:endParaRPr lang="pl-PL" sz="1455" dirty="0">
              <a:solidFill>
                <a:srgbClr val="626769"/>
              </a:solidFill>
              <a:highlight>
                <a:srgbClr val="FFFFFF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AF3F81-8CEB-7ED8-58A0-452CE70FFD06}"/>
              </a:ext>
            </a:extLst>
          </p:cNvPr>
          <p:cNvSpPr txBox="1"/>
          <p:nvPr/>
        </p:nvSpPr>
        <p:spPr>
          <a:xfrm>
            <a:off x="1679779" y="2387706"/>
            <a:ext cx="9647880" cy="6901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07935" indent="-207935" algn="just" defTabSz="277246">
              <a:lnSpc>
                <a:spcPct val="140000"/>
              </a:lnSpc>
              <a:buClr>
                <a:srgbClr val="94C11E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Limited</a:t>
            </a:r>
            <a:r>
              <a:rPr lang="pl-PL" sz="1455" dirty="0">
                <a:solidFill>
                  <a:srgbClr val="626769"/>
                </a:solidFill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pl-PL" sz="1455" dirty="0" err="1">
                <a:solidFill>
                  <a:srgbClr val="626769"/>
                </a:solidFill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participation</a:t>
            </a:r>
            <a:r>
              <a:rPr lang="pl-PL" sz="1455" dirty="0">
                <a:solidFill>
                  <a:srgbClr val="626769"/>
                </a:solidFill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in</a:t>
            </a:r>
            <a:r>
              <a:rPr lang="en-US" sz="1455" dirty="0">
                <a:solidFill>
                  <a:srgbClr val="626769"/>
                </a:solidFill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decision-making of Key Personnel members declaring full time commitment </a:t>
            </a:r>
            <a:endParaRPr lang="pl-PL" sz="1455" dirty="0">
              <a:solidFill>
                <a:srgbClr val="626769"/>
              </a:solidFill>
              <a:highlight>
                <a:srgbClr val="FFFFFF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07935" indent="-207935" algn="just" defTabSz="277246">
              <a:lnSpc>
                <a:spcPct val="140000"/>
              </a:lnSpc>
              <a:buClr>
                <a:srgbClr val="94C11E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455" dirty="0">
                <a:solidFill>
                  <a:srgbClr val="626769"/>
                </a:solidFill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No / low declared contributions to the fund by those making investment decisions</a:t>
            </a:r>
            <a:endParaRPr lang="pl-PL" sz="1455" dirty="0">
              <a:solidFill>
                <a:srgbClr val="626769"/>
              </a:solidFill>
              <a:highlight>
                <a:srgbClr val="FFFFFF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11" name="Grafika 66">
            <a:extLst>
              <a:ext uri="{FF2B5EF4-FFF2-40B4-BE49-F238E27FC236}">
                <a16:creationId xmlns:a16="http://schemas.microsoft.com/office/drawing/2014/main" id="{62A53037-5A28-5366-CA2A-2B4A9E66BE4C}"/>
              </a:ext>
            </a:extLst>
          </p:cNvPr>
          <p:cNvGrpSpPr/>
          <p:nvPr/>
        </p:nvGrpSpPr>
        <p:grpSpPr>
          <a:xfrm>
            <a:off x="930840" y="2572050"/>
            <a:ext cx="558434" cy="620096"/>
            <a:chOff x="1110770" y="3234052"/>
            <a:chExt cx="420319" cy="464467"/>
          </a:xfrm>
          <a:solidFill>
            <a:srgbClr val="308B2B"/>
          </a:solidFill>
        </p:grpSpPr>
        <p:sp>
          <p:nvSpPr>
            <p:cNvPr id="12" name="Dowolny kształt: kształt 126">
              <a:extLst>
                <a:ext uri="{FF2B5EF4-FFF2-40B4-BE49-F238E27FC236}">
                  <a16:creationId xmlns:a16="http://schemas.microsoft.com/office/drawing/2014/main" id="{3D8CF2CE-DB63-0795-669E-30B97624716B}"/>
                </a:ext>
              </a:extLst>
            </p:cNvPr>
            <p:cNvSpPr/>
            <p:nvPr/>
          </p:nvSpPr>
          <p:spPr>
            <a:xfrm>
              <a:off x="1185827" y="3313523"/>
              <a:ext cx="270205" cy="384996"/>
            </a:xfrm>
            <a:custGeom>
              <a:avLst/>
              <a:gdLst>
                <a:gd name="connsiteX0" fmla="*/ 0 w 270205"/>
                <a:gd name="connsiteY0" fmla="*/ 135102 h 384996"/>
                <a:gd name="connsiteX1" fmla="*/ 63578 w 270205"/>
                <a:gd name="connsiteY1" fmla="*/ 249011 h 384996"/>
                <a:gd name="connsiteX2" fmla="*/ 63578 w 270205"/>
                <a:gd name="connsiteY2" fmla="*/ 313472 h 384996"/>
                <a:gd name="connsiteX3" fmla="*/ 135103 w 270205"/>
                <a:gd name="connsiteY3" fmla="*/ 384996 h 384996"/>
                <a:gd name="connsiteX4" fmla="*/ 206628 w 270205"/>
                <a:gd name="connsiteY4" fmla="*/ 313472 h 384996"/>
                <a:gd name="connsiteX5" fmla="*/ 206628 w 270205"/>
                <a:gd name="connsiteY5" fmla="*/ 249011 h 384996"/>
                <a:gd name="connsiteX6" fmla="*/ 270206 w 270205"/>
                <a:gd name="connsiteY6" fmla="*/ 135102 h 384996"/>
                <a:gd name="connsiteX7" fmla="*/ 135103 w 270205"/>
                <a:gd name="connsiteY7" fmla="*/ 0 h 384996"/>
                <a:gd name="connsiteX8" fmla="*/ 0 w 270205"/>
                <a:gd name="connsiteY8" fmla="*/ 135102 h 384996"/>
                <a:gd name="connsiteX9" fmla="*/ 135103 w 270205"/>
                <a:gd name="connsiteY9" fmla="*/ 369102 h 384996"/>
                <a:gd name="connsiteX10" fmla="*/ 79472 w 270205"/>
                <a:gd name="connsiteY10" fmla="*/ 313472 h 384996"/>
                <a:gd name="connsiteX11" fmla="*/ 79472 w 270205"/>
                <a:gd name="connsiteY11" fmla="*/ 286098 h 384996"/>
                <a:gd name="connsiteX12" fmla="*/ 190733 w 270205"/>
                <a:gd name="connsiteY12" fmla="*/ 286098 h 384996"/>
                <a:gd name="connsiteX13" fmla="*/ 190733 w 270205"/>
                <a:gd name="connsiteY13" fmla="*/ 313472 h 384996"/>
                <a:gd name="connsiteX14" fmla="*/ 135103 w 270205"/>
                <a:gd name="connsiteY14" fmla="*/ 369102 h 384996"/>
                <a:gd name="connsiteX15" fmla="*/ 254311 w 270205"/>
                <a:gd name="connsiteY15" fmla="*/ 135102 h 384996"/>
                <a:gd name="connsiteX16" fmla="*/ 195149 w 270205"/>
                <a:gd name="connsiteY16" fmla="*/ 237532 h 384996"/>
                <a:gd name="connsiteX17" fmla="*/ 191616 w 270205"/>
                <a:gd name="connsiteY17" fmla="*/ 244596 h 384996"/>
                <a:gd name="connsiteX18" fmla="*/ 191616 w 270205"/>
                <a:gd name="connsiteY18" fmla="*/ 270204 h 384996"/>
                <a:gd name="connsiteX19" fmla="*/ 79472 w 270205"/>
                <a:gd name="connsiteY19" fmla="*/ 270204 h 384996"/>
                <a:gd name="connsiteX20" fmla="*/ 79472 w 270205"/>
                <a:gd name="connsiteY20" fmla="*/ 244596 h 384996"/>
                <a:gd name="connsiteX21" fmla="*/ 75940 w 270205"/>
                <a:gd name="connsiteY21" fmla="*/ 237532 h 384996"/>
                <a:gd name="connsiteX22" fmla="*/ 16777 w 270205"/>
                <a:gd name="connsiteY22" fmla="*/ 135102 h 384996"/>
                <a:gd name="connsiteX23" fmla="*/ 135986 w 270205"/>
                <a:gd name="connsiteY23" fmla="*/ 15894 h 384996"/>
                <a:gd name="connsiteX24" fmla="*/ 254311 w 270205"/>
                <a:gd name="connsiteY24" fmla="*/ 135102 h 384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0205" h="384996">
                  <a:moveTo>
                    <a:pt x="0" y="135102"/>
                  </a:moveTo>
                  <a:cubicBezTo>
                    <a:pt x="0" y="181019"/>
                    <a:pt x="23842" y="225170"/>
                    <a:pt x="63578" y="249011"/>
                  </a:cubicBezTo>
                  <a:lnTo>
                    <a:pt x="63578" y="313472"/>
                  </a:lnTo>
                  <a:cubicBezTo>
                    <a:pt x="63578" y="353208"/>
                    <a:pt x="95367" y="384996"/>
                    <a:pt x="135103" y="384996"/>
                  </a:cubicBezTo>
                  <a:cubicBezTo>
                    <a:pt x="174839" y="384996"/>
                    <a:pt x="206628" y="353208"/>
                    <a:pt x="206628" y="313472"/>
                  </a:cubicBezTo>
                  <a:lnTo>
                    <a:pt x="206628" y="249011"/>
                  </a:lnTo>
                  <a:cubicBezTo>
                    <a:pt x="245481" y="224287"/>
                    <a:pt x="270206" y="181019"/>
                    <a:pt x="270206" y="135102"/>
                  </a:cubicBezTo>
                  <a:cubicBezTo>
                    <a:pt x="270206" y="60928"/>
                    <a:pt x="210160" y="0"/>
                    <a:pt x="135103" y="0"/>
                  </a:cubicBezTo>
                  <a:cubicBezTo>
                    <a:pt x="60046" y="0"/>
                    <a:pt x="0" y="60928"/>
                    <a:pt x="0" y="135102"/>
                  </a:cubicBezTo>
                  <a:close/>
                  <a:moveTo>
                    <a:pt x="135103" y="369102"/>
                  </a:moveTo>
                  <a:cubicBezTo>
                    <a:pt x="104197" y="369102"/>
                    <a:pt x="79472" y="344377"/>
                    <a:pt x="79472" y="313472"/>
                  </a:cubicBezTo>
                  <a:lnTo>
                    <a:pt x="79472" y="286098"/>
                  </a:lnTo>
                  <a:lnTo>
                    <a:pt x="190733" y="286098"/>
                  </a:lnTo>
                  <a:lnTo>
                    <a:pt x="190733" y="313472"/>
                  </a:lnTo>
                  <a:cubicBezTo>
                    <a:pt x="190733" y="344377"/>
                    <a:pt x="166009" y="369102"/>
                    <a:pt x="135103" y="369102"/>
                  </a:cubicBezTo>
                  <a:close/>
                  <a:moveTo>
                    <a:pt x="254311" y="135102"/>
                  </a:moveTo>
                  <a:cubicBezTo>
                    <a:pt x="254311" y="177487"/>
                    <a:pt x="231353" y="216340"/>
                    <a:pt x="195149" y="237532"/>
                  </a:cubicBezTo>
                  <a:cubicBezTo>
                    <a:pt x="192499" y="239298"/>
                    <a:pt x="191616" y="241947"/>
                    <a:pt x="191616" y="244596"/>
                  </a:cubicBezTo>
                  <a:lnTo>
                    <a:pt x="191616" y="270204"/>
                  </a:lnTo>
                  <a:lnTo>
                    <a:pt x="79472" y="270204"/>
                  </a:lnTo>
                  <a:lnTo>
                    <a:pt x="79472" y="244596"/>
                  </a:lnTo>
                  <a:cubicBezTo>
                    <a:pt x="79472" y="241947"/>
                    <a:pt x="77706" y="239298"/>
                    <a:pt x="75940" y="237532"/>
                  </a:cubicBezTo>
                  <a:cubicBezTo>
                    <a:pt x="38853" y="216340"/>
                    <a:pt x="16777" y="176604"/>
                    <a:pt x="16777" y="135102"/>
                  </a:cubicBezTo>
                  <a:cubicBezTo>
                    <a:pt x="16777" y="69758"/>
                    <a:pt x="69759" y="15894"/>
                    <a:pt x="135986" y="15894"/>
                  </a:cubicBezTo>
                  <a:cubicBezTo>
                    <a:pt x="202213" y="15894"/>
                    <a:pt x="254311" y="69758"/>
                    <a:pt x="254311" y="135102"/>
                  </a:cubicBezTo>
                  <a:close/>
                </a:path>
              </a:pathLst>
            </a:custGeom>
            <a:grpFill/>
            <a:ln w="87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13" name="Dowolny kształt: kształt 127">
              <a:extLst>
                <a:ext uri="{FF2B5EF4-FFF2-40B4-BE49-F238E27FC236}">
                  <a16:creationId xmlns:a16="http://schemas.microsoft.com/office/drawing/2014/main" id="{E1835AE2-3167-A16E-A61F-B0C47F75D8C4}"/>
                </a:ext>
              </a:extLst>
            </p:cNvPr>
            <p:cNvSpPr/>
            <p:nvPr/>
          </p:nvSpPr>
          <p:spPr>
            <a:xfrm>
              <a:off x="1288258" y="3622580"/>
              <a:ext cx="66226" cy="15894"/>
            </a:xfrm>
            <a:custGeom>
              <a:avLst/>
              <a:gdLst>
                <a:gd name="connsiteX0" fmla="*/ 58280 w 66226"/>
                <a:gd name="connsiteY0" fmla="*/ 0 h 15894"/>
                <a:gd name="connsiteX1" fmla="*/ 7947 w 66226"/>
                <a:gd name="connsiteY1" fmla="*/ 0 h 15894"/>
                <a:gd name="connsiteX2" fmla="*/ 0 w 66226"/>
                <a:gd name="connsiteY2" fmla="*/ 7947 h 15894"/>
                <a:gd name="connsiteX3" fmla="*/ 7947 w 66226"/>
                <a:gd name="connsiteY3" fmla="*/ 15894 h 15894"/>
                <a:gd name="connsiteX4" fmla="*/ 58280 w 66226"/>
                <a:gd name="connsiteY4" fmla="*/ 15894 h 15894"/>
                <a:gd name="connsiteX5" fmla="*/ 66227 w 66226"/>
                <a:gd name="connsiteY5" fmla="*/ 7947 h 15894"/>
                <a:gd name="connsiteX6" fmla="*/ 58280 w 66226"/>
                <a:gd name="connsiteY6" fmla="*/ 0 h 1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226" h="15894">
                  <a:moveTo>
                    <a:pt x="58280" y="0"/>
                  </a:moveTo>
                  <a:lnTo>
                    <a:pt x="7947" y="0"/>
                  </a:lnTo>
                  <a:cubicBezTo>
                    <a:pt x="3532" y="0"/>
                    <a:pt x="0" y="3532"/>
                    <a:pt x="0" y="7947"/>
                  </a:cubicBezTo>
                  <a:cubicBezTo>
                    <a:pt x="0" y="12362"/>
                    <a:pt x="3532" y="15894"/>
                    <a:pt x="7947" y="15894"/>
                  </a:cubicBezTo>
                  <a:lnTo>
                    <a:pt x="58280" y="15894"/>
                  </a:lnTo>
                  <a:cubicBezTo>
                    <a:pt x="62695" y="15894"/>
                    <a:pt x="66227" y="12362"/>
                    <a:pt x="66227" y="7947"/>
                  </a:cubicBezTo>
                  <a:cubicBezTo>
                    <a:pt x="66227" y="3532"/>
                    <a:pt x="62695" y="0"/>
                    <a:pt x="58280" y="0"/>
                  </a:cubicBezTo>
                  <a:close/>
                </a:path>
              </a:pathLst>
            </a:custGeom>
            <a:grpFill/>
            <a:ln w="87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14" name="Dowolny kształt: kształt 128">
              <a:extLst>
                <a:ext uri="{FF2B5EF4-FFF2-40B4-BE49-F238E27FC236}">
                  <a16:creationId xmlns:a16="http://schemas.microsoft.com/office/drawing/2014/main" id="{A4DE5DA6-C0BE-BEC5-3BA6-B41DEB06FD6E}"/>
                </a:ext>
              </a:extLst>
            </p:cNvPr>
            <p:cNvSpPr/>
            <p:nvPr/>
          </p:nvSpPr>
          <p:spPr>
            <a:xfrm>
              <a:off x="1250318" y="3362801"/>
              <a:ext cx="59301" cy="47854"/>
            </a:xfrm>
            <a:custGeom>
              <a:avLst/>
              <a:gdLst>
                <a:gd name="connsiteX0" fmla="*/ 49419 w 59301"/>
                <a:gd name="connsiteY0" fmla="*/ 171 h 47854"/>
                <a:gd name="connsiteX1" fmla="*/ 853 w 59301"/>
                <a:gd name="connsiteY1" fmla="*/ 36375 h 47854"/>
                <a:gd name="connsiteX2" fmla="*/ 4385 w 59301"/>
                <a:gd name="connsiteY2" fmla="*/ 46971 h 47854"/>
                <a:gd name="connsiteX3" fmla="*/ 7917 w 59301"/>
                <a:gd name="connsiteY3" fmla="*/ 47854 h 47854"/>
                <a:gd name="connsiteX4" fmla="*/ 14981 w 59301"/>
                <a:gd name="connsiteY4" fmla="*/ 43439 h 47854"/>
                <a:gd name="connsiteX5" fmla="*/ 52951 w 59301"/>
                <a:gd name="connsiteY5" fmla="*/ 15182 h 47854"/>
                <a:gd name="connsiteX6" fmla="*/ 59132 w 59301"/>
                <a:gd name="connsiteY6" fmla="*/ 5469 h 47854"/>
                <a:gd name="connsiteX7" fmla="*/ 49419 w 59301"/>
                <a:gd name="connsiteY7" fmla="*/ 171 h 4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301" h="47854">
                  <a:moveTo>
                    <a:pt x="49419" y="171"/>
                  </a:moveTo>
                  <a:cubicBezTo>
                    <a:pt x="29110" y="4586"/>
                    <a:pt x="11449" y="17832"/>
                    <a:pt x="853" y="36375"/>
                  </a:cubicBezTo>
                  <a:cubicBezTo>
                    <a:pt x="-913" y="39907"/>
                    <a:pt x="-30" y="45205"/>
                    <a:pt x="4385" y="46971"/>
                  </a:cubicBezTo>
                  <a:cubicBezTo>
                    <a:pt x="5268" y="47854"/>
                    <a:pt x="7034" y="47854"/>
                    <a:pt x="7917" y="47854"/>
                  </a:cubicBezTo>
                  <a:cubicBezTo>
                    <a:pt x="10566" y="47854"/>
                    <a:pt x="13215" y="46088"/>
                    <a:pt x="14981" y="43439"/>
                  </a:cubicBezTo>
                  <a:cubicBezTo>
                    <a:pt x="22928" y="29311"/>
                    <a:pt x="37057" y="18715"/>
                    <a:pt x="52951" y="15182"/>
                  </a:cubicBezTo>
                  <a:cubicBezTo>
                    <a:pt x="57366" y="14299"/>
                    <a:pt x="60015" y="9884"/>
                    <a:pt x="59132" y="5469"/>
                  </a:cubicBezTo>
                  <a:cubicBezTo>
                    <a:pt x="57366" y="1937"/>
                    <a:pt x="53834" y="-712"/>
                    <a:pt x="49419" y="171"/>
                  </a:cubicBezTo>
                  <a:close/>
                </a:path>
              </a:pathLst>
            </a:custGeom>
            <a:grpFill/>
            <a:ln w="87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15" name="Dowolny kształt: kształt 129">
              <a:extLst>
                <a:ext uri="{FF2B5EF4-FFF2-40B4-BE49-F238E27FC236}">
                  <a16:creationId xmlns:a16="http://schemas.microsoft.com/office/drawing/2014/main" id="{EFDDE3E4-4D12-E632-3016-C70E4EDFFC42}"/>
                </a:ext>
              </a:extLst>
            </p:cNvPr>
            <p:cNvSpPr/>
            <p:nvPr/>
          </p:nvSpPr>
          <p:spPr>
            <a:xfrm>
              <a:off x="1312982" y="3234052"/>
              <a:ext cx="15894" cy="56513"/>
            </a:xfrm>
            <a:custGeom>
              <a:avLst/>
              <a:gdLst>
                <a:gd name="connsiteX0" fmla="*/ 15894 w 15894"/>
                <a:gd name="connsiteY0" fmla="*/ 48566 h 56513"/>
                <a:gd name="connsiteX1" fmla="*/ 15894 w 15894"/>
                <a:gd name="connsiteY1" fmla="*/ 7947 h 56513"/>
                <a:gd name="connsiteX2" fmla="*/ 7947 w 15894"/>
                <a:gd name="connsiteY2" fmla="*/ 0 h 56513"/>
                <a:gd name="connsiteX3" fmla="*/ 0 w 15894"/>
                <a:gd name="connsiteY3" fmla="*/ 7947 h 56513"/>
                <a:gd name="connsiteX4" fmla="*/ 0 w 15894"/>
                <a:gd name="connsiteY4" fmla="*/ 48566 h 56513"/>
                <a:gd name="connsiteX5" fmla="*/ 7947 w 15894"/>
                <a:gd name="connsiteY5" fmla="*/ 56513 h 56513"/>
                <a:gd name="connsiteX6" fmla="*/ 15894 w 15894"/>
                <a:gd name="connsiteY6" fmla="*/ 48566 h 5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94" h="56513">
                  <a:moveTo>
                    <a:pt x="15894" y="48566"/>
                  </a:moveTo>
                  <a:lnTo>
                    <a:pt x="15894" y="7947"/>
                  </a:lnTo>
                  <a:cubicBezTo>
                    <a:pt x="15894" y="3532"/>
                    <a:pt x="12362" y="0"/>
                    <a:pt x="7947" y="0"/>
                  </a:cubicBezTo>
                  <a:cubicBezTo>
                    <a:pt x="3532" y="0"/>
                    <a:pt x="0" y="3532"/>
                    <a:pt x="0" y="7947"/>
                  </a:cubicBezTo>
                  <a:lnTo>
                    <a:pt x="0" y="48566"/>
                  </a:lnTo>
                  <a:cubicBezTo>
                    <a:pt x="0" y="52981"/>
                    <a:pt x="3532" y="56513"/>
                    <a:pt x="7947" y="56513"/>
                  </a:cubicBezTo>
                  <a:cubicBezTo>
                    <a:pt x="12362" y="56513"/>
                    <a:pt x="15894" y="52981"/>
                    <a:pt x="15894" y="48566"/>
                  </a:cubicBezTo>
                  <a:close/>
                </a:path>
              </a:pathLst>
            </a:custGeom>
            <a:grpFill/>
            <a:ln w="87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16" name="Dowolny kształt: kształt 130">
              <a:extLst>
                <a:ext uri="{FF2B5EF4-FFF2-40B4-BE49-F238E27FC236}">
                  <a16:creationId xmlns:a16="http://schemas.microsoft.com/office/drawing/2014/main" id="{048A3DFB-7C84-96EA-1A91-711776531EE1}"/>
                </a:ext>
              </a:extLst>
            </p:cNvPr>
            <p:cNvSpPr/>
            <p:nvPr/>
          </p:nvSpPr>
          <p:spPr>
            <a:xfrm>
              <a:off x="1164953" y="3293876"/>
              <a:ext cx="43831" cy="45254"/>
            </a:xfrm>
            <a:custGeom>
              <a:avLst/>
              <a:gdLst>
                <a:gd name="connsiteX0" fmla="*/ 30586 w 43831"/>
                <a:gd name="connsiteY0" fmla="*/ 42606 h 45254"/>
                <a:gd name="connsiteX1" fmla="*/ 35885 w 43831"/>
                <a:gd name="connsiteY1" fmla="*/ 45255 h 45254"/>
                <a:gd name="connsiteX2" fmla="*/ 41183 w 43831"/>
                <a:gd name="connsiteY2" fmla="*/ 42606 h 45254"/>
                <a:gd name="connsiteX3" fmla="*/ 41183 w 43831"/>
                <a:gd name="connsiteY3" fmla="*/ 31126 h 45254"/>
                <a:gd name="connsiteX4" fmla="*/ 12926 w 43831"/>
                <a:gd name="connsiteY4" fmla="*/ 1987 h 45254"/>
                <a:gd name="connsiteX5" fmla="*/ 2330 w 43831"/>
                <a:gd name="connsiteY5" fmla="*/ 1987 h 45254"/>
                <a:gd name="connsiteX6" fmla="*/ 2330 w 43831"/>
                <a:gd name="connsiteY6" fmla="*/ 13466 h 45254"/>
                <a:gd name="connsiteX7" fmla="*/ 30586 w 43831"/>
                <a:gd name="connsiteY7" fmla="*/ 42606 h 4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831" h="45254">
                  <a:moveTo>
                    <a:pt x="30586" y="42606"/>
                  </a:moveTo>
                  <a:cubicBezTo>
                    <a:pt x="32353" y="44372"/>
                    <a:pt x="34119" y="45255"/>
                    <a:pt x="35885" y="45255"/>
                  </a:cubicBezTo>
                  <a:cubicBezTo>
                    <a:pt x="37651" y="45255"/>
                    <a:pt x="40300" y="44372"/>
                    <a:pt x="41183" y="42606"/>
                  </a:cubicBezTo>
                  <a:cubicBezTo>
                    <a:pt x="44715" y="39074"/>
                    <a:pt x="44715" y="34658"/>
                    <a:pt x="41183" y="31126"/>
                  </a:cubicBezTo>
                  <a:lnTo>
                    <a:pt x="12926" y="1987"/>
                  </a:lnTo>
                  <a:cubicBezTo>
                    <a:pt x="10277" y="-662"/>
                    <a:pt x="4979" y="-662"/>
                    <a:pt x="2330" y="1987"/>
                  </a:cubicBezTo>
                  <a:cubicBezTo>
                    <a:pt x="-319" y="4636"/>
                    <a:pt x="-1202" y="9934"/>
                    <a:pt x="2330" y="13466"/>
                  </a:cubicBezTo>
                  <a:lnTo>
                    <a:pt x="30586" y="42606"/>
                  </a:lnTo>
                  <a:close/>
                </a:path>
              </a:pathLst>
            </a:custGeom>
            <a:grpFill/>
            <a:ln w="87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17" name="Dowolny kształt: kształt 131">
              <a:extLst>
                <a:ext uri="{FF2B5EF4-FFF2-40B4-BE49-F238E27FC236}">
                  <a16:creationId xmlns:a16="http://schemas.microsoft.com/office/drawing/2014/main" id="{CAF0698F-A052-C9EF-B0C0-E847388D6EF8}"/>
                </a:ext>
              </a:extLst>
            </p:cNvPr>
            <p:cNvSpPr/>
            <p:nvPr/>
          </p:nvSpPr>
          <p:spPr>
            <a:xfrm>
              <a:off x="1429542" y="3293533"/>
              <a:ext cx="45917" cy="44714"/>
            </a:xfrm>
            <a:custGeom>
              <a:avLst/>
              <a:gdLst>
                <a:gd name="connsiteX0" fmla="*/ 7947 w 45917"/>
                <a:gd name="connsiteY0" fmla="*/ 44715 h 44714"/>
                <a:gd name="connsiteX1" fmla="*/ 13245 w 45917"/>
                <a:gd name="connsiteY1" fmla="*/ 42065 h 44714"/>
                <a:gd name="connsiteX2" fmla="*/ 43268 w 45917"/>
                <a:gd name="connsiteY2" fmla="*/ 13809 h 44714"/>
                <a:gd name="connsiteX3" fmla="*/ 43268 w 45917"/>
                <a:gd name="connsiteY3" fmla="*/ 2330 h 44714"/>
                <a:gd name="connsiteX4" fmla="*/ 31789 w 45917"/>
                <a:gd name="connsiteY4" fmla="*/ 2330 h 44714"/>
                <a:gd name="connsiteX5" fmla="*/ 2649 w 45917"/>
                <a:gd name="connsiteY5" fmla="*/ 31469 h 44714"/>
                <a:gd name="connsiteX6" fmla="*/ 2649 w 45917"/>
                <a:gd name="connsiteY6" fmla="*/ 42949 h 44714"/>
                <a:gd name="connsiteX7" fmla="*/ 7947 w 45917"/>
                <a:gd name="connsiteY7" fmla="*/ 44715 h 4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917" h="44714">
                  <a:moveTo>
                    <a:pt x="7947" y="44715"/>
                  </a:moveTo>
                  <a:cubicBezTo>
                    <a:pt x="9713" y="44715"/>
                    <a:pt x="12362" y="43832"/>
                    <a:pt x="13245" y="42065"/>
                  </a:cubicBezTo>
                  <a:lnTo>
                    <a:pt x="43268" y="13809"/>
                  </a:lnTo>
                  <a:cubicBezTo>
                    <a:pt x="46800" y="10277"/>
                    <a:pt x="46800" y="5862"/>
                    <a:pt x="43268" y="2330"/>
                  </a:cubicBezTo>
                  <a:cubicBezTo>
                    <a:pt x="39736" y="-1202"/>
                    <a:pt x="34438" y="-319"/>
                    <a:pt x="31789" y="2330"/>
                  </a:cubicBezTo>
                  <a:lnTo>
                    <a:pt x="2649" y="31469"/>
                  </a:lnTo>
                  <a:cubicBezTo>
                    <a:pt x="-883" y="35001"/>
                    <a:pt x="-883" y="39416"/>
                    <a:pt x="2649" y="42949"/>
                  </a:cubicBezTo>
                  <a:cubicBezTo>
                    <a:pt x="4415" y="43832"/>
                    <a:pt x="6181" y="44715"/>
                    <a:pt x="7947" y="44715"/>
                  </a:cubicBezTo>
                  <a:close/>
                </a:path>
              </a:pathLst>
            </a:custGeom>
            <a:grpFill/>
            <a:ln w="87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18" name="Dowolny kształt: kształt 132">
              <a:extLst>
                <a:ext uri="{FF2B5EF4-FFF2-40B4-BE49-F238E27FC236}">
                  <a16:creationId xmlns:a16="http://schemas.microsoft.com/office/drawing/2014/main" id="{B3C3A015-4408-E561-E069-DBBAF38A280B}"/>
                </a:ext>
              </a:extLst>
            </p:cNvPr>
            <p:cNvSpPr/>
            <p:nvPr/>
          </p:nvSpPr>
          <p:spPr>
            <a:xfrm>
              <a:off x="1110770" y="3435380"/>
              <a:ext cx="56513" cy="15894"/>
            </a:xfrm>
            <a:custGeom>
              <a:avLst/>
              <a:gdLst>
                <a:gd name="connsiteX0" fmla="*/ 7947 w 56513"/>
                <a:gd name="connsiteY0" fmla="*/ 0 h 15894"/>
                <a:gd name="connsiteX1" fmla="*/ 0 w 56513"/>
                <a:gd name="connsiteY1" fmla="*/ 7947 h 15894"/>
                <a:gd name="connsiteX2" fmla="*/ 7947 w 56513"/>
                <a:gd name="connsiteY2" fmla="*/ 15894 h 15894"/>
                <a:gd name="connsiteX3" fmla="*/ 48566 w 56513"/>
                <a:gd name="connsiteY3" fmla="*/ 15894 h 15894"/>
                <a:gd name="connsiteX4" fmla="*/ 56514 w 56513"/>
                <a:gd name="connsiteY4" fmla="*/ 7947 h 15894"/>
                <a:gd name="connsiteX5" fmla="*/ 48566 w 56513"/>
                <a:gd name="connsiteY5" fmla="*/ 0 h 15894"/>
                <a:gd name="connsiteX6" fmla="*/ 7947 w 56513"/>
                <a:gd name="connsiteY6" fmla="*/ 0 h 1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513" h="15894">
                  <a:moveTo>
                    <a:pt x="7947" y="0"/>
                  </a:moveTo>
                  <a:cubicBezTo>
                    <a:pt x="3532" y="0"/>
                    <a:pt x="0" y="3532"/>
                    <a:pt x="0" y="7947"/>
                  </a:cubicBezTo>
                  <a:cubicBezTo>
                    <a:pt x="0" y="12362"/>
                    <a:pt x="3532" y="15894"/>
                    <a:pt x="7947" y="15894"/>
                  </a:cubicBezTo>
                  <a:lnTo>
                    <a:pt x="48566" y="15894"/>
                  </a:lnTo>
                  <a:cubicBezTo>
                    <a:pt x="52982" y="15894"/>
                    <a:pt x="56514" y="12362"/>
                    <a:pt x="56514" y="7947"/>
                  </a:cubicBezTo>
                  <a:cubicBezTo>
                    <a:pt x="56514" y="3532"/>
                    <a:pt x="52982" y="0"/>
                    <a:pt x="48566" y="0"/>
                  </a:cubicBezTo>
                  <a:lnTo>
                    <a:pt x="7947" y="0"/>
                  </a:lnTo>
                  <a:close/>
                </a:path>
              </a:pathLst>
            </a:custGeom>
            <a:grpFill/>
            <a:ln w="87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19" name="Dowolny kształt: kształt 133">
              <a:extLst>
                <a:ext uri="{FF2B5EF4-FFF2-40B4-BE49-F238E27FC236}">
                  <a16:creationId xmlns:a16="http://schemas.microsoft.com/office/drawing/2014/main" id="{C1953FDE-1004-6237-57D0-EE88B38D92D7}"/>
                </a:ext>
              </a:extLst>
            </p:cNvPr>
            <p:cNvSpPr/>
            <p:nvPr/>
          </p:nvSpPr>
          <p:spPr>
            <a:xfrm>
              <a:off x="1164634" y="3549289"/>
              <a:ext cx="45917" cy="45917"/>
            </a:xfrm>
            <a:custGeom>
              <a:avLst/>
              <a:gdLst>
                <a:gd name="connsiteX0" fmla="*/ 8830 w 45917"/>
                <a:gd name="connsiteY0" fmla="*/ 45917 h 45917"/>
                <a:gd name="connsiteX1" fmla="*/ 14128 w 45917"/>
                <a:gd name="connsiteY1" fmla="*/ 43268 h 45917"/>
                <a:gd name="connsiteX2" fmla="*/ 43268 w 45917"/>
                <a:gd name="connsiteY2" fmla="*/ 14128 h 45917"/>
                <a:gd name="connsiteX3" fmla="*/ 43268 w 45917"/>
                <a:gd name="connsiteY3" fmla="*/ 2649 h 45917"/>
                <a:gd name="connsiteX4" fmla="*/ 31789 w 45917"/>
                <a:gd name="connsiteY4" fmla="*/ 2649 h 45917"/>
                <a:gd name="connsiteX5" fmla="*/ 2649 w 45917"/>
                <a:gd name="connsiteY5" fmla="*/ 31789 h 45917"/>
                <a:gd name="connsiteX6" fmla="*/ 2649 w 45917"/>
                <a:gd name="connsiteY6" fmla="*/ 43268 h 45917"/>
                <a:gd name="connsiteX7" fmla="*/ 8830 w 45917"/>
                <a:gd name="connsiteY7" fmla="*/ 45917 h 45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917" h="45917">
                  <a:moveTo>
                    <a:pt x="8830" y="45917"/>
                  </a:moveTo>
                  <a:cubicBezTo>
                    <a:pt x="10596" y="45917"/>
                    <a:pt x="13245" y="45034"/>
                    <a:pt x="14128" y="43268"/>
                  </a:cubicBezTo>
                  <a:lnTo>
                    <a:pt x="43268" y="14128"/>
                  </a:lnTo>
                  <a:cubicBezTo>
                    <a:pt x="46800" y="10596"/>
                    <a:pt x="46800" y="6181"/>
                    <a:pt x="43268" y="2649"/>
                  </a:cubicBezTo>
                  <a:cubicBezTo>
                    <a:pt x="39736" y="-883"/>
                    <a:pt x="35321" y="-883"/>
                    <a:pt x="31789" y="2649"/>
                  </a:cubicBezTo>
                  <a:lnTo>
                    <a:pt x="2649" y="31789"/>
                  </a:lnTo>
                  <a:cubicBezTo>
                    <a:pt x="-883" y="35321"/>
                    <a:pt x="-883" y="39736"/>
                    <a:pt x="2649" y="43268"/>
                  </a:cubicBezTo>
                  <a:cubicBezTo>
                    <a:pt x="5298" y="45034"/>
                    <a:pt x="7064" y="45917"/>
                    <a:pt x="8830" y="45917"/>
                  </a:cubicBezTo>
                  <a:close/>
                </a:path>
              </a:pathLst>
            </a:custGeom>
            <a:grpFill/>
            <a:ln w="87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 dirty="0"/>
            </a:p>
          </p:txBody>
        </p:sp>
        <p:sp>
          <p:nvSpPr>
            <p:cNvPr id="20" name="Dowolny kształt: kształt 134">
              <a:extLst>
                <a:ext uri="{FF2B5EF4-FFF2-40B4-BE49-F238E27FC236}">
                  <a16:creationId xmlns:a16="http://schemas.microsoft.com/office/drawing/2014/main" id="{9ADB3C7B-9700-C615-DFAC-683DB7EC5E7A}"/>
                </a:ext>
              </a:extLst>
            </p:cNvPr>
            <p:cNvSpPr/>
            <p:nvPr/>
          </p:nvSpPr>
          <p:spPr>
            <a:xfrm>
              <a:off x="1430425" y="3550172"/>
              <a:ext cx="45034" cy="45916"/>
            </a:xfrm>
            <a:custGeom>
              <a:avLst/>
              <a:gdLst>
                <a:gd name="connsiteX0" fmla="*/ 14128 w 45034"/>
                <a:gd name="connsiteY0" fmla="*/ 2649 h 45916"/>
                <a:gd name="connsiteX1" fmla="*/ 2649 w 45034"/>
                <a:gd name="connsiteY1" fmla="*/ 2649 h 45916"/>
                <a:gd name="connsiteX2" fmla="*/ 2649 w 45034"/>
                <a:gd name="connsiteY2" fmla="*/ 14128 h 45916"/>
                <a:gd name="connsiteX3" fmla="*/ 31789 w 45034"/>
                <a:gd name="connsiteY3" fmla="*/ 43268 h 45916"/>
                <a:gd name="connsiteX4" fmla="*/ 37087 w 45034"/>
                <a:gd name="connsiteY4" fmla="*/ 45917 h 45916"/>
                <a:gd name="connsiteX5" fmla="*/ 42385 w 45034"/>
                <a:gd name="connsiteY5" fmla="*/ 43268 h 45916"/>
                <a:gd name="connsiteX6" fmla="*/ 42385 w 45034"/>
                <a:gd name="connsiteY6" fmla="*/ 31789 h 45916"/>
                <a:gd name="connsiteX7" fmla="*/ 14128 w 45034"/>
                <a:gd name="connsiteY7" fmla="*/ 2649 h 45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034" h="45916">
                  <a:moveTo>
                    <a:pt x="14128" y="2649"/>
                  </a:moveTo>
                  <a:cubicBezTo>
                    <a:pt x="10596" y="-883"/>
                    <a:pt x="6181" y="-883"/>
                    <a:pt x="2649" y="2649"/>
                  </a:cubicBezTo>
                  <a:cubicBezTo>
                    <a:pt x="-883" y="6181"/>
                    <a:pt x="-883" y="10596"/>
                    <a:pt x="2649" y="14128"/>
                  </a:cubicBezTo>
                  <a:lnTo>
                    <a:pt x="31789" y="43268"/>
                  </a:lnTo>
                  <a:cubicBezTo>
                    <a:pt x="33555" y="45034"/>
                    <a:pt x="35321" y="45917"/>
                    <a:pt x="37087" y="45917"/>
                  </a:cubicBezTo>
                  <a:cubicBezTo>
                    <a:pt x="38853" y="45917"/>
                    <a:pt x="41502" y="45034"/>
                    <a:pt x="42385" y="43268"/>
                  </a:cubicBezTo>
                  <a:cubicBezTo>
                    <a:pt x="45917" y="39736"/>
                    <a:pt x="45917" y="35321"/>
                    <a:pt x="42385" y="31789"/>
                  </a:cubicBezTo>
                  <a:lnTo>
                    <a:pt x="14128" y="2649"/>
                  </a:lnTo>
                  <a:close/>
                </a:path>
              </a:pathLst>
            </a:custGeom>
            <a:grpFill/>
            <a:ln w="87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  <p:sp>
          <p:nvSpPr>
            <p:cNvPr id="21" name="Dowolny kształt: kształt 135">
              <a:extLst>
                <a:ext uri="{FF2B5EF4-FFF2-40B4-BE49-F238E27FC236}">
                  <a16:creationId xmlns:a16="http://schemas.microsoft.com/office/drawing/2014/main" id="{9A00140E-ACA6-C27F-553A-F4FFA6ABD645}"/>
                </a:ext>
              </a:extLst>
            </p:cNvPr>
            <p:cNvSpPr/>
            <p:nvPr/>
          </p:nvSpPr>
          <p:spPr>
            <a:xfrm>
              <a:off x="1474576" y="3431848"/>
              <a:ext cx="56513" cy="15894"/>
            </a:xfrm>
            <a:custGeom>
              <a:avLst/>
              <a:gdLst>
                <a:gd name="connsiteX0" fmla="*/ 7947 w 56513"/>
                <a:gd name="connsiteY0" fmla="*/ 15894 h 15894"/>
                <a:gd name="connsiteX1" fmla="*/ 48566 w 56513"/>
                <a:gd name="connsiteY1" fmla="*/ 15894 h 15894"/>
                <a:gd name="connsiteX2" fmla="*/ 56514 w 56513"/>
                <a:gd name="connsiteY2" fmla="*/ 7947 h 15894"/>
                <a:gd name="connsiteX3" fmla="*/ 48566 w 56513"/>
                <a:gd name="connsiteY3" fmla="*/ 0 h 15894"/>
                <a:gd name="connsiteX4" fmla="*/ 7947 w 56513"/>
                <a:gd name="connsiteY4" fmla="*/ 0 h 15894"/>
                <a:gd name="connsiteX5" fmla="*/ 0 w 56513"/>
                <a:gd name="connsiteY5" fmla="*/ 7947 h 15894"/>
                <a:gd name="connsiteX6" fmla="*/ 7947 w 56513"/>
                <a:gd name="connsiteY6" fmla="*/ 15894 h 1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513" h="15894">
                  <a:moveTo>
                    <a:pt x="7947" y="15894"/>
                  </a:moveTo>
                  <a:lnTo>
                    <a:pt x="48566" y="15894"/>
                  </a:lnTo>
                  <a:cubicBezTo>
                    <a:pt x="52982" y="15894"/>
                    <a:pt x="56514" y="12362"/>
                    <a:pt x="56514" y="7947"/>
                  </a:cubicBezTo>
                  <a:cubicBezTo>
                    <a:pt x="56514" y="3532"/>
                    <a:pt x="52982" y="0"/>
                    <a:pt x="48566" y="0"/>
                  </a:cubicBezTo>
                  <a:lnTo>
                    <a:pt x="7947" y="0"/>
                  </a:lnTo>
                  <a:cubicBezTo>
                    <a:pt x="3532" y="0"/>
                    <a:pt x="0" y="3532"/>
                    <a:pt x="0" y="7947"/>
                  </a:cubicBezTo>
                  <a:cubicBezTo>
                    <a:pt x="0" y="12362"/>
                    <a:pt x="3532" y="15894"/>
                    <a:pt x="7947" y="15894"/>
                  </a:cubicBezTo>
                  <a:close/>
                </a:path>
              </a:pathLst>
            </a:custGeom>
            <a:grpFill/>
            <a:ln w="87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/>
            </a:p>
          </p:txBody>
        </p:sp>
      </p:grpSp>
      <p:grpSp>
        <p:nvGrpSpPr>
          <p:cNvPr id="22" name="Grafika 58">
            <a:extLst>
              <a:ext uri="{FF2B5EF4-FFF2-40B4-BE49-F238E27FC236}">
                <a16:creationId xmlns:a16="http://schemas.microsoft.com/office/drawing/2014/main" id="{0D1E2BC0-396F-BDCE-2AFB-D2FC2560D3DC}"/>
              </a:ext>
            </a:extLst>
          </p:cNvPr>
          <p:cNvGrpSpPr/>
          <p:nvPr/>
        </p:nvGrpSpPr>
        <p:grpSpPr>
          <a:xfrm>
            <a:off x="928891" y="4859934"/>
            <a:ext cx="562332" cy="586898"/>
            <a:chOff x="4275094" y="2289307"/>
            <a:chExt cx="468000" cy="468000"/>
          </a:xfrm>
          <a:solidFill>
            <a:srgbClr val="308B2B"/>
          </a:solidFill>
        </p:grpSpPr>
        <p:sp>
          <p:nvSpPr>
            <p:cNvPr id="23" name="Dowolny kształt: kształt 107">
              <a:extLst>
                <a:ext uri="{FF2B5EF4-FFF2-40B4-BE49-F238E27FC236}">
                  <a16:creationId xmlns:a16="http://schemas.microsoft.com/office/drawing/2014/main" id="{247E3616-C3D6-57F1-E919-08D321041A0F}"/>
                </a:ext>
              </a:extLst>
            </p:cNvPr>
            <p:cNvSpPr/>
            <p:nvPr/>
          </p:nvSpPr>
          <p:spPr>
            <a:xfrm>
              <a:off x="4275094" y="2289307"/>
              <a:ext cx="468000" cy="468000"/>
            </a:xfrm>
            <a:custGeom>
              <a:avLst/>
              <a:gdLst>
                <a:gd name="connsiteX0" fmla="*/ 234000 w 468000"/>
                <a:gd name="connsiteY0" fmla="*/ 0 h 468000"/>
                <a:gd name="connsiteX1" fmla="*/ 0 w 468000"/>
                <a:gd name="connsiteY1" fmla="*/ 234000 h 468000"/>
                <a:gd name="connsiteX2" fmla="*/ 234000 w 468000"/>
                <a:gd name="connsiteY2" fmla="*/ 468000 h 468000"/>
                <a:gd name="connsiteX3" fmla="*/ 468000 w 468000"/>
                <a:gd name="connsiteY3" fmla="*/ 234000 h 468000"/>
                <a:gd name="connsiteX4" fmla="*/ 234000 w 468000"/>
                <a:gd name="connsiteY4" fmla="*/ 0 h 468000"/>
                <a:gd name="connsiteX5" fmla="*/ 234000 w 468000"/>
                <a:gd name="connsiteY5" fmla="*/ 448240 h 468000"/>
                <a:gd name="connsiteX6" fmla="*/ 18720 w 468000"/>
                <a:gd name="connsiteY6" fmla="*/ 232960 h 468000"/>
                <a:gd name="connsiteX7" fmla="*/ 234000 w 468000"/>
                <a:gd name="connsiteY7" fmla="*/ 18720 h 468000"/>
                <a:gd name="connsiteX8" fmla="*/ 449280 w 468000"/>
                <a:gd name="connsiteY8" fmla="*/ 234000 h 468000"/>
                <a:gd name="connsiteX9" fmla="*/ 234000 w 468000"/>
                <a:gd name="connsiteY9" fmla="*/ 448240 h 46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8000" h="468000">
                  <a:moveTo>
                    <a:pt x="234000" y="0"/>
                  </a:moveTo>
                  <a:cubicBezTo>
                    <a:pt x="105040" y="0"/>
                    <a:pt x="0" y="105040"/>
                    <a:pt x="0" y="234000"/>
                  </a:cubicBezTo>
                  <a:cubicBezTo>
                    <a:pt x="0" y="362960"/>
                    <a:pt x="105040" y="468000"/>
                    <a:pt x="234000" y="468000"/>
                  </a:cubicBezTo>
                  <a:cubicBezTo>
                    <a:pt x="362960" y="468000"/>
                    <a:pt x="468000" y="362960"/>
                    <a:pt x="468000" y="234000"/>
                  </a:cubicBezTo>
                  <a:cubicBezTo>
                    <a:pt x="468000" y="105040"/>
                    <a:pt x="361920" y="0"/>
                    <a:pt x="234000" y="0"/>
                  </a:cubicBezTo>
                  <a:close/>
                  <a:moveTo>
                    <a:pt x="234000" y="448240"/>
                  </a:moveTo>
                  <a:cubicBezTo>
                    <a:pt x="115440" y="448240"/>
                    <a:pt x="18720" y="351520"/>
                    <a:pt x="18720" y="232960"/>
                  </a:cubicBezTo>
                  <a:cubicBezTo>
                    <a:pt x="18720" y="114400"/>
                    <a:pt x="115440" y="18720"/>
                    <a:pt x="234000" y="18720"/>
                  </a:cubicBezTo>
                  <a:cubicBezTo>
                    <a:pt x="352560" y="18720"/>
                    <a:pt x="449280" y="115440"/>
                    <a:pt x="449280" y="234000"/>
                  </a:cubicBezTo>
                  <a:cubicBezTo>
                    <a:pt x="449280" y="352560"/>
                    <a:pt x="351520" y="448240"/>
                    <a:pt x="234000" y="448240"/>
                  </a:cubicBezTo>
                  <a:close/>
                </a:path>
              </a:pathLst>
            </a:custGeom>
            <a:grpFill/>
            <a:ln w="1037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 dirty="0">
                <a:ln>
                  <a:solidFill>
                    <a:srgbClr val="308B2B"/>
                  </a:solidFill>
                </a:ln>
                <a:solidFill>
                  <a:srgbClr val="308B2B"/>
                </a:solidFill>
              </a:endParaRPr>
            </a:p>
          </p:txBody>
        </p:sp>
        <p:sp>
          <p:nvSpPr>
            <p:cNvPr id="24" name="Dowolny kształt: kształt 108">
              <a:extLst>
                <a:ext uri="{FF2B5EF4-FFF2-40B4-BE49-F238E27FC236}">
                  <a16:creationId xmlns:a16="http://schemas.microsoft.com/office/drawing/2014/main" id="{B968BEE7-5CD2-063E-ED2F-9CA18D5D8B98}"/>
                </a:ext>
              </a:extLst>
            </p:cNvPr>
            <p:cNvSpPr/>
            <p:nvPr/>
          </p:nvSpPr>
          <p:spPr>
            <a:xfrm>
              <a:off x="4469038" y="2378747"/>
              <a:ext cx="79768" cy="200719"/>
            </a:xfrm>
            <a:custGeom>
              <a:avLst/>
              <a:gdLst>
                <a:gd name="connsiteX0" fmla="*/ 40055 w 79768"/>
                <a:gd name="connsiteY0" fmla="*/ 0 h 200719"/>
                <a:gd name="connsiteX1" fmla="*/ 9895 w 79768"/>
                <a:gd name="connsiteY1" fmla="*/ 13520 h 200719"/>
                <a:gd name="connsiteX2" fmla="*/ 535 w 79768"/>
                <a:gd name="connsiteY2" fmla="*/ 44720 h 200719"/>
                <a:gd name="connsiteX3" fmla="*/ 18215 w 79768"/>
                <a:gd name="connsiteY3" fmla="*/ 180960 h 200719"/>
                <a:gd name="connsiteX4" fmla="*/ 40055 w 79768"/>
                <a:gd name="connsiteY4" fmla="*/ 200720 h 200719"/>
                <a:gd name="connsiteX5" fmla="*/ 61895 w 79768"/>
                <a:gd name="connsiteY5" fmla="*/ 182000 h 200719"/>
                <a:gd name="connsiteX6" fmla="*/ 79575 w 79768"/>
                <a:gd name="connsiteY6" fmla="*/ 45760 h 200719"/>
                <a:gd name="connsiteX7" fmla="*/ 69175 w 79768"/>
                <a:gd name="connsiteY7" fmla="*/ 14560 h 200719"/>
                <a:gd name="connsiteX8" fmla="*/ 40055 w 79768"/>
                <a:gd name="connsiteY8" fmla="*/ 0 h 200719"/>
                <a:gd name="connsiteX9" fmla="*/ 60855 w 79768"/>
                <a:gd name="connsiteY9" fmla="*/ 41600 h 200719"/>
                <a:gd name="connsiteX10" fmla="*/ 43175 w 79768"/>
                <a:gd name="connsiteY10" fmla="*/ 177840 h 200719"/>
                <a:gd name="connsiteX11" fmla="*/ 36935 w 79768"/>
                <a:gd name="connsiteY11" fmla="*/ 177840 h 200719"/>
                <a:gd name="connsiteX12" fmla="*/ 19255 w 79768"/>
                <a:gd name="connsiteY12" fmla="*/ 41600 h 200719"/>
                <a:gd name="connsiteX13" fmla="*/ 24455 w 79768"/>
                <a:gd name="connsiteY13" fmla="*/ 24960 h 200719"/>
                <a:gd name="connsiteX14" fmla="*/ 40055 w 79768"/>
                <a:gd name="connsiteY14" fmla="*/ 17680 h 200719"/>
                <a:gd name="connsiteX15" fmla="*/ 55655 w 79768"/>
                <a:gd name="connsiteY15" fmla="*/ 24960 h 200719"/>
                <a:gd name="connsiteX16" fmla="*/ 60855 w 79768"/>
                <a:gd name="connsiteY16" fmla="*/ 41600 h 20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9768" h="200719">
                  <a:moveTo>
                    <a:pt x="40055" y="0"/>
                  </a:moveTo>
                  <a:cubicBezTo>
                    <a:pt x="28615" y="0"/>
                    <a:pt x="18215" y="5200"/>
                    <a:pt x="9895" y="13520"/>
                  </a:cubicBezTo>
                  <a:cubicBezTo>
                    <a:pt x="2615" y="21840"/>
                    <a:pt x="-1545" y="33280"/>
                    <a:pt x="535" y="44720"/>
                  </a:cubicBezTo>
                  <a:lnTo>
                    <a:pt x="18215" y="180960"/>
                  </a:lnTo>
                  <a:cubicBezTo>
                    <a:pt x="19255" y="192400"/>
                    <a:pt x="28615" y="200720"/>
                    <a:pt x="40055" y="200720"/>
                  </a:cubicBezTo>
                  <a:cubicBezTo>
                    <a:pt x="51495" y="200720"/>
                    <a:pt x="60855" y="192400"/>
                    <a:pt x="61895" y="182000"/>
                  </a:cubicBezTo>
                  <a:lnTo>
                    <a:pt x="79575" y="45760"/>
                  </a:lnTo>
                  <a:cubicBezTo>
                    <a:pt x="80615" y="34320"/>
                    <a:pt x="77495" y="22880"/>
                    <a:pt x="69175" y="14560"/>
                  </a:cubicBezTo>
                  <a:cubicBezTo>
                    <a:pt x="61895" y="4160"/>
                    <a:pt x="50455" y="0"/>
                    <a:pt x="40055" y="0"/>
                  </a:cubicBezTo>
                  <a:close/>
                  <a:moveTo>
                    <a:pt x="60855" y="41600"/>
                  </a:moveTo>
                  <a:lnTo>
                    <a:pt x="43175" y="177840"/>
                  </a:lnTo>
                  <a:cubicBezTo>
                    <a:pt x="43175" y="180960"/>
                    <a:pt x="36935" y="180960"/>
                    <a:pt x="36935" y="177840"/>
                  </a:cubicBezTo>
                  <a:lnTo>
                    <a:pt x="19255" y="41600"/>
                  </a:lnTo>
                  <a:cubicBezTo>
                    <a:pt x="18215" y="35360"/>
                    <a:pt x="20295" y="29120"/>
                    <a:pt x="24455" y="24960"/>
                  </a:cubicBezTo>
                  <a:cubicBezTo>
                    <a:pt x="28615" y="20800"/>
                    <a:pt x="33815" y="17680"/>
                    <a:pt x="40055" y="17680"/>
                  </a:cubicBezTo>
                  <a:cubicBezTo>
                    <a:pt x="46295" y="17680"/>
                    <a:pt x="51495" y="19760"/>
                    <a:pt x="55655" y="24960"/>
                  </a:cubicBezTo>
                  <a:cubicBezTo>
                    <a:pt x="59815" y="30160"/>
                    <a:pt x="61895" y="36400"/>
                    <a:pt x="60855" y="41600"/>
                  </a:cubicBezTo>
                  <a:close/>
                </a:path>
              </a:pathLst>
            </a:custGeom>
            <a:grpFill/>
            <a:ln w="1037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>
                <a:ln>
                  <a:solidFill>
                    <a:srgbClr val="308B2B"/>
                  </a:solidFill>
                </a:ln>
                <a:solidFill>
                  <a:srgbClr val="308B2B"/>
                </a:solidFill>
              </a:endParaRPr>
            </a:p>
          </p:txBody>
        </p:sp>
        <p:sp>
          <p:nvSpPr>
            <p:cNvPr id="25" name="Dowolny kształt: kształt 109">
              <a:extLst>
                <a:ext uri="{FF2B5EF4-FFF2-40B4-BE49-F238E27FC236}">
                  <a16:creationId xmlns:a16="http://schemas.microsoft.com/office/drawing/2014/main" id="{220AEAB0-7769-D002-736D-038AD1A346ED}"/>
                </a:ext>
              </a:extLst>
            </p:cNvPr>
            <p:cNvSpPr/>
            <p:nvPr/>
          </p:nvSpPr>
          <p:spPr>
            <a:xfrm>
              <a:off x="4477894" y="2594026"/>
              <a:ext cx="62400" cy="62400"/>
            </a:xfrm>
            <a:custGeom>
              <a:avLst/>
              <a:gdLst>
                <a:gd name="connsiteX0" fmla="*/ 31200 w 62400"/>
                <a:gd name="connsiteY0" fmla="*/ 0 h 62400"/>
                <a:gd name="connsiteX1" fmla="*/ 0 w 62400"/>
                <a:gd name="connsiteY1" fmla="*/ 31200 h 62400"/>
                <a:gd name="connsiteX2" fmla="*/ 31200 w 62400"/>
                <a:gd name="connsiteY2" fmla="*/ 62400 h 62400"/>
                <a:gd name="connsiteX3" fmla="*/ 62400 w 62400"/>
                <a:gd name="connsiteY3" fmla="*/ 31200 h 62400"/>
                <a:gd name="connsiteX4" fmla="*/ 31200 w 62400"/>
                <a:gd name="connsiteY4" fmla="*/ 0 h 62400"/>
                <a:gd name="connsiteX5" fmla="*/ 31200 w 62400"/>
                <a:gd name="connsiteY5" fmla="*/ 43680 h 62400"/>
                <a:gd name="connsiteX6" fmla="*/ 18720 w 62400"/>
                <a:gd name="connsiteY6" fmla="*/ 31200 h 62400"/>
                <a:gd name="connsiteX7" fmla="*/ 31200 w 62400"/>
                <a:gd name="connsiteY7" fmla="*/ 18720 h 62400"/>
                <a:gd name="connsiteX8" fmla="*/ 43680 w 62400"/>
                <a:gd name="connsiteY8" fmla="*/ 31200 h 62400"/>
                <a:gd name="connsiteX9" fmla="*/ 31200 w 62400"/>
                <a:gd name="connsiteY9" fmla="*/ 43680 h 6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400" h="62400">
                  <a:moveTo>
                    <a:pt x="31200" y="0"/>
                  </a:moveTo>
                  <a:cubicBezTo>
                    <a:pt x="13520" y="0"/>
                    <a:pt x="0" y="14560"/>
                    <a:pt x="0" y="31200"/>
                  </a:cubicBezTo>
                  <a:cubicBezTo>
                    <a:pt x="0" y="47840"/>
                    <a:pt x="14560" y="62400"/>
                    <a:pt x="31200" y="62400"/>
                  </a:cubicBezTo>
                  <a:cubicBezTo>
                    <a:pt x="47840" y="62400"/>
                    <a:pt x="62400" y="47840"/>
                    <a:pt x="62400" y="31200"/>
                  </a:cubicBezTo>
                  <a:cubicBezTo>
                    <a:pt x="62400" y="14560"/>
                    <a:pt x="47840" y="0"/>
                    <a:pt x="31200" y="0"/>
                  </a:cubicBezTo>
                  <a:close/>
                  <a:moveTo>
                    <a:pt x="31200" y="43680"/>
                  </a:moveTo>
                  <a:cubicBezTo>
                    <a:pt x="23920" y="43680"/>
                    <a:pt x="18720" y="37440"/>
                    <a:pt x="18720" y="31200"/>
                  </a:cubicBezTo>
                  <a:cubicBezTo>
                    <a:pt x="18720" y="24960"/>
                    <a:pt x="24960" y="18720"/>
                    <a:pt x="31200" y="18720"/>
                  </a:cubicBezTo>
                  <a:cubicBezTo>
                    <a:pt x="37440" y="18720"/>
                    <a:pt x="43680" y="24960"/>
                    <a:pt x="43680" y="31200"/>
                  </a:cubicBezTo>
                  <a:cubicBezTo>
                    <a:pt x="43680" y="37440"/>
                    <a:pt x="37440" y="43680"/>
                    <a:pt x="31200" y="43680"/>
                  </a:cubicBezTo>
                  <a:close/>
                </a:path>
              </a:pathLst>
            </a:custGeom>
            <a:grpFill/>
            <a:ln w="1037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092">
                <a:ln>
                  <a:solidFill>
                    <a:srgbClr val="308B2B"/>
                  </a:solidFill>
                </a:ln>
                <a:solidFill>
                  <a:srgbClr val="308B2B"/>
                </a:solidFill>
              </a:endParaRPr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537ED2E-C1CF-A45C-FFE5-F22ED61EF85E}"/>
              </a:ext>
            </a:extLst>
          </p:cNvPr>
          <p:cNvCxnSpPr>
            <a:cxnSpLocks/>
          </p:cNvCxnSpPr>
          <p:nvPr/>
        </p:nvCxnSpPr>
        <p:spPr>
          <a:xfrm>
            <a:off x="909066" y="3562350"/>
            <a:ext cx="1041859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bject 10">
            <a:extLst>
              <a:ext uri="{FF2B5EF4-FFF2-40B4-BE49-F238E27FC236}">
                <a16:creationId xmlns:a16="http://schemas.microsoft.com/office/drawing/2014/main" id="{F277E3C2-6CC8-25CF-5F37-7FD7787E2E64}"/>
              </a:ext>
            </a:extLst>
          </p:cNvPr>
          <p:cNvSpPr txBox="1"/>
          <p:nvPr/>
        </p:nvSpPr>
        <p:spPr>
          <a:xfrm>
            <a:off x="11534695" y="6494941"/>
            <a:ext cx="207163" cy="1554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04">
              <a:lnSpc>
                <a:spcPts val="1198"/>
              </a:lnSpc>
            </a:pPr>
            <a:fld id="{81D60167-4931-47E6-BA6A-407CBD079E47}" type="slidenum">
              <a:rPr sz="1182" spc="6" smtClean="0">
                <a:solidFill>
                  <a:srgbClr val="B51828"/>
                </a:solidFill>
                <a:latin typeface="Calibri Light"/>
                <a:cs typeface="Calibri Light"/>
              </a:rPr>
              <a:pPr marL="23104">
                <a:lnSpc>
                  <a:spcPts val="1198"/>
                </a:lnSpc>
              </a:pPr>
              <a:t>16</a:t>
            </a:fld>
            <a:endParaRPr sz="1182" dirty="0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7588443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2" y="31"/>
            <a:ext cx="12191037" cy="6857458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3" name="object 3"/>
          <p:cNvSpPr txBox="1"/>
          <p:nvPr/>
        </p:nvSpPr>
        <p:spPr>
          <a:xfrm>
            <a:off x="807622" y="2507737"/>
            <a:ext cx="10155942" cy="68463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7701">
              <a:spcBef>
                <a:spcPts val="64"/>
              </a:spcBef>
            </a:pPr>
            <a:r>
              <a:rPr lang="pl-PL" sz="4396" spc="-82" dirty="0">
                <a:solidFill>
                  <a:srgbClr val="FFFFFF"/>
                </a:solidFill>
                <a:latin typeface="Georgia"/>
                <a:cs typeface="Georgia"/>
              </a:rPr>
              <a:t>Call Schedule</a:t>
            </a:r>
            <a:endParaRPr sz="4396" dirty="0">
              <a:latin typeface="Georgia"/>
              <a:cs typeface="Georgia"/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FB2DA316-0E27-4000-AFD9-9696D7842D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0363" y="720429"/>
            <a:ext cx="1874332" cy="66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1152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2">
            <a:extLst>
              <a:ext uri="{FF2B5EF4-FFF2-40B4-BE49-F238E27FC236}">
                <a16:creationId xmlns:a16="http://schemas.microsoft.com/office/drawing/2014/main" id="{BEDB94AB-AD73-002E-0859-C1FE06AF76C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15109" y="777435"/>
            <a:ext cx="9134395" cy="512303"/>
          </a:xfrm>
          <a:prstGeom prst="rect">
            <a:avLst/>
          </a:prstGeom>
        </p:spPr>
        <p:txBody>
          <a:bodyPr vert="horz" wrap="square" lIns="0" tIns="10397" rIns="0" bIns="0" rtlCol="0" anchor="ctr">
            <a:spAutoFit/>
          </a:bodyPr>
          <a:lstStyle/>
          <a:p>
            <a:pPr marL="7701">
              <a:spcBef>
                <a:spcPts val="82"/>
              </a:spcBef>
            </a:pPr>
            <a:r>
              <a:rPr lang="en-US" sz="3600" spc="-58" dirty="0">
                <a:solidFill>
                  <a:srgbClr val="308B2B"/>
                </a:solidFill>
                <a:latin typeface="Georgia" panose="02040502050405020303" pitchFamily="18" charset="0"/>
              </a:rPr>
              <a:t>Call schedule for the PFR Starter program</a:t>
            </a:r>
            <a:endParaRPr sz="3600" dirty="0">
              <a:solidFill>
                <a:srgbClr val="308B2B"/>
              </a:solidFill>
              <a:latin typeface="Georgia" panose="02040502050405020303" pitchFamily="18" charset="0"/>
            </a:endParaRPr>
          </a:p>
        </p:txBody>
      </p:sp>
      <p:pic>
        <p:nvPicPr>
          <p:cNvPr id="17" name="Obraz 16">
            <a:extLst>
              <a:ext uri="{FF2B5EF4-FFF2-40B4-BE49-F238E27FC236}">
                <a16:creationId xmlns:a16="http://schemas.microsoft.com/office/drawing/2014/main" id="{67304B10-7D95-12D2-D01F-F8B353EE3F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60363" y="722276"/>
            <a:ext cx="1874332" cy="658050"/>
          </a:xfrm>
          <a:prstGeom prst="rect">
            <a:avLst/>
          </a:prstGeom>
        </p:spPr>
      </p:pic>
      <p:sp>
        <p:nvSpPr>
          <p:cNvPr id="26" name="Strzałka: pięciokąt 25">
            <a:extLst>
              <a:ext uri="{FF2B5EF4-FFF2-40B4-BE49-F238E27FC236}">
                <a16:creationId xmlns:a16="http://schemas.microsoft.com/office/drawing/2014/main" id="{66B775ED-AD77-2FD3-DA6B-F943165325BE}"/>
              </a:ext>
            </a:extLst>
          </p:cNvPr>
          <p:cNvSpPr/>
          <p:nvPr/>
        </p:nvSpPr>
        <p:spPr>
          <a:xfrm>
            <a:off x="7962838" y="3050417"/>
            <a:ext cx="3240000" cy="396000"/>
          </a:xfrm>
          <a:prstGeom prst="homePlate">
            <a:avLst/>
          </a:prstGeom>
          <a:solidFill>
            <a:srgbClr val="31942B"/>
          </a:solidFill>
          <a:ln>
            <a:solidFill>
              <a:srgbClr val="31942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  V-VII 2024</a:t>
            </a:r>
          </a:p>
        </p:txBody>
      </p:sp>
      <p:sp>
        <p:nvSpPr>
          <p:cNvPr id="28" name="Strzałka: pięciokąt 27">
            <a:extLst>
              <a:ext uri="{FF2B5EF4-FFF2-40B4-BE49-F238E27FC236}">
                <a16:creationId xmlns:a16="http://schemas.microsoft.com/office/drawing/2014/main" id="{1DE99B15-6657-49E9-BD20-A3C06D567E40}"/>
              </a:ext>
            </a:extLst>
          </p:cNvPr>
          <p:cNvSpPr/>
          <p:nvPr/>
        </p:nvSpPr>
        <p:spPr>
          <a:xfrm>
            <a:off x="6453049" y="2635846"/>
            <a:ext cx="3240000" cy="396000"/>
          </a:xfrm>
          <a:prstGeom prst="homePlate">
            <a:avLst/>
          </a:prstGeom>
          <a:solidFill>
            <a:srgbClr val="94C11F"/>
          </a:solidFill>
          <a:ln>
            <a:solidFill>
              <a:srgbClr val="94C11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 IV-VI 2024</a:t>
            </a:r>
          </a:p>
        </p:txBody>
      </p:sp>
      <p:sp>
        <p:nvSpPr>
          <p:cNvPr id="30" name="Strzałka: pięciokąt 29">
            <a:extLst>
              <a:ext uri="{FF2B5EF4-FFF2-40B4-BE49-F238E27FC236}">
                <a16:creationId xmlns:a16="http://schemas.microsoft.com/office/drawing/2014/main" id="{F1D921B3-A7D8-5B01-995A-84637B8BA412}"/>
              </a:ext>
            </a:extLst>
          </p:cNvPr>
          <p:cNvSpPr/>
          <p:nvPr/>
        </p:nvSpPr>
        <p:spPr>
          <a:xfrm>
            <a:off x="3211537" y="2239846"/>
            <a:ext cx="3240000" cy="396000"/>
          </a:xfrm>
          <a:prstGeom prst="homePlate">
            <a:avLst/>
          </a:prstGeom>
          <a:solidFill>
            <a:srgbClr val="31942B"/>
          </a:solidFill>
          <a:ln>
            <a:solidFill>
              <a:srgbClr val="31942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  II-IV 2024</a:t>
            </a:r>
          </a:p>
        </p:txBody>
      </p:sp>
      <p:sp>
        <p:nvSpPr>
          <p:cNvPr id="34" name="Strzałka: pięciokąt 33">
            <a:extLst>
              <a:ext uri="{FF2B5EF4-FFF2-40B4-BE49-F238E27FC236}">
                <a16:creationId xmlns:a16="http://schemas.microsoft.com/office/drawing/2014/main" id="{AD8D08EA-3F93-7BC3-B53D-D6D5CD9BD1FB}"/>
              </a:ext>
            </a:extLst>
          </p:cNvPr>
          <p:cNvSpPr/>
          <p:nvPr/>
        </p:nvSpPr>
        <p:spPr>
          <a:xfrm>
            <a:off x="1854368" y="1839767"/>
            <a:ext cx="1394575" cy="396000"/>
          </a:xfrm>
          <a:prstGeom prst="homePlate">
            <a:avLst/>
          </a:prstGeom>
          <a:solidFill>
            <a:srgbClr val="94C11F"/>
          </a:solidFill>
          <a:ln>
            <a:solidFill>
              <a:srgbClr val="94C11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/>
              <a:t>12-18 II 2024</a:t>
            </a:r>
          </a:p>
        </p:txBody>
      </p:sp>
      <p:sp>
        <p:nvSpPr>
          <p:cNvPr id="37" name="Strzałka: pagon 36">
            <a:extLst>
              <a:ext uri="{FF2B5EF4-FFF2-40B4-BE49-F238E27FC236}">
                <a16:creationId xmlns:a16="http://schemas.microsoft.com/office/drawing/2014/main" id="{06E977A1-D89B-2726-B5AD-CE5386A520D3}"/>
              </a:ext>
            </a:extLst>
          </p:cNvPr>
          <p:cNvSpPr/>
          <p:nvPr/>
        </p:nvSpPr>
        <p:spPr>
          <a:xfrm rot="16200000">
            <a:off x="2223030" y="3678786"/>
            <a:ext cx="269965" cy="409575"/>
          </a:xfrm>
          <a:prstGeom prst="chevron">
            <a:avLst/>
          </a:prstGeom>
          <a:solidFill>
            <a:schemeClr val="bg1"/>
          </a:solidFill>
          <a:ln>
            <a:solidFill>
              <a:srgbClr val="31942B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38" name="Strzałka: pagon 37">
            <a:extLst>
              <a:ext uri="{FF2B5EF4-FFF2-40B4-BE49-F238E27FC236}">
                <a16:creationId xmlns:a16="http://schemas.microsoft.com/office/drawing/2014/main" id="{F0DCC2F9-EFDE-6C60-021A-E7CEBF008017}"/>
              </a:ext>
            </a:extLst>
          </p:cNvPr>
          <p:cNvSpPr/>
          <p:nvPr/>
        </p:nvSpPr>
        <p:spPr>
          <a:xfrm rot="16200000">
            <a:off x="4575401" y="3694231"/>
            <a:ext cx="269965" cy="409575"/>
          </a:xfrm>
          <a:prstGeom prst="chevron">
            <a:avLst/>
          </a:prstGeom>
          <a:solidFill>
            <a:schemeClr val="bg1"/>
          </a:solidFill>
          <a:ln>
            <a:solidFill>
              <a:srgbClr val="31942B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39" name="Strzałka: pagon 38">
            <a:extLst>
              <a:ext uri="{FF2B5EF4-FFF2-40B4-BE49-F238E27FC236}">
                <a16:creationId xmlns:a16="http://schemas.microsoft.com/office/drawing/2014/main" id="{310E1EEC-E427-0833-06A0-D305489368BB}"/>
              </a:ext>
            </a:extLst>
          </p:cNvPr>
          <p:cNvSpPr/>
          <p:nvPr/>
        </p:nvSpPr>
        <p:spPr>
          <a:xfrm rot="16200000">
            <a:off x="7050779" y="3678787"/>
            <a:ext cx="269965" cy="409575"/>
          </a:xfrm>
          <a:prstGeom prst="chevron">
            <a:avLst/>
          </a:prstGeom>
          <a:solidFill>
            <a:schemeClr val="bg1"/>
          </a:solidFill>
          <a:ln>
            <a:solidFill>
              <a:srgbClr val="31942B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40" name="Strzałka: pagon 39">
            <a:extLst>
              <a:ext uri="{FF2B5EF4-FFF2-40B4-BE49-F238E27FC236}">
                <a16:creationId xmlns:a16="http://schemas.microsoft.com/office/drawing/2014/main" id="{9906290E-3733-C490-BBC4-BB94DFF5EE0A}"/>
              </a:ext>
            </a:extLst>
          </p:cNvPr>
          <p:cNvSpPr/>
          <p:nvPr/>
        </p:nvSpPr>
        <p:spPr>
          <a:xfrm rot="16200000">
            <a:off x="9558065" y="3678788"/>
            <a:ext cx="269965" cy="409575"/>
          </a:xfrm>
          <a:prstGeom prst="chevron">
            <a:avLst/>
          </a:prstGeom>
          <a:solidFill>
            <a:schemeClr val="bg1"/>
          </a:solidFill>
          <a:ln>
            <a:solidFill>
              <a:srgbClr val="31942B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44" name="Prostokąt: zaokrąglone rogi 5">
            <a:extLst>
              <a:ext uri="{FF2B5EF4-FFF2-40B4-BE49-F238E27FC236}">
                <a16:creationId xmlns:a16="http://schemas.microsoft.com/office/drawing/2014/main" id="{3C392EFC-5029-755E-10AE-6E5DD5FC5C2A}"/>
              </a:ext>
            </a:extLst>
          </p:cNvPr>
          <p:cNvSpPr/>
          <p:nvPr/>
        </p:nvSpPr>
        <p:spPr>
          <a:xfrm>
            <a:off x="8835638" y="4399177"/>
            <a:ext cx="1714823" cy="1211870"/>
          </a:xfrm>
          <a:prstGeom prst="roundRect">
            <a:avLst>
              <a:gd name="adj" fmla="val 12177"/>
            </a:avLst>
          </a:prstGeom>
          <a:solidFill>
            <a:schemeClr val="bg2"/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5" name="Prostokąt: zaokrąglone rogi u góry 44">
            <a:extLst>
              <a:ext uri="{FF2B5EF4-FFF2-40B4-BE49-F238E27FC236}">
                <a16:creationId xmlns:a16="http://schemas.microsoft.com/office/drawing/2014/main" id="{C7BACE8E-B065-EC43-7F86-3AC7B33D5A4D}"/>
              </a:ext>
            </a:extLst>
          </p:cNvPr>
          <p:cNvSpPr/>
          <p:nvPr/>
        </p:nvSpPr>
        <p:spPr>
          <a:xfrm>
            <a:off x="8835637" y="4399176"/>
            <a:ext cx="1714823" cy="512301"/>
          </a:xfrm>
          <a:prstGeom prst="round2SameRect">
            <a:avLst/>
          </a:prstGeom>
          <a:solidFill>
            <a:srgbClr val="94C11F"/>
          </a:solidFill>
          <a:ln>
            <a:solidFill>
              <a:srgbClr val="94C11F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Signing</a:t>
            </a:r>
            <a:r>
              <a:rPr lang="pl-PL" sz="1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of </a:t>
            </a:r>
            <a:r>
              <a:rPr lang="pl-PL" sz="14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LPAs</a:t>
            </a:r>
            <a:endParaRPr lang="pl-PL" sz="1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6" name="pole tekstowe 45">
            <a:extLst>
              <a:ext uri="{FF2B5EF4-FFF2-40B4-BE49-F238E27FC236}">
                <a16:creationId xmlns:a16="http://schemas.microsoft.com/office/drawing/2014/main" id="{6FE3C5CB-BA77-6A1B-61DB-21E581BBDFFA}"/>
              </a:ext>
            </a:extLst>
          </p:cNvPr>
          <p:cNvSpPr txBox="1"/>
          <p:nvPr/>
        </p:nvSpPr>
        <p:spPr>
          <a:xfrm>
            <a:off x="9077535" y="5194768"/>
            <a:ext cx="1231023" cy="176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04" algn="l">
              <a:lnSpc>
                <a:spcPts val="1198"/>
              </a:lnSpc>
            </a:pPr>
            <a:r>
              <a:rPr lang="pl-PL" dirty="0">
                <a:latin typeface="Calibri Light" panose="020F0302020204030204" pitchFamily="34" charset="0"/>
                <a:cs typeface="Calibri Light" panose="020F0302020204030204" pitchFamily="34" charset="0"/>
              </a:rPr>
              <a:t>1-2 </a:t>
            </a:r>
            <a:r>
              <a:rPr lang="pl-PL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months</a:t>
            </a:r>
            <a:endParaRPr lang="pl-PL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7" name="Prostokąt: zaokrąglone rogi 5">
            <a:extLst>
              <a:ext uri="{FF2B5EF4-FFF2-40B4-BE49-F238E27FC236}">
                <a16:creationId xmlns:a16="http://schemas.microsoft.com/office/drawing/2014/main" id="{489C44FE-2FF7-38F9-3EDB-DD5D47843EF1}"/>
              </a:ext>
            </a:extLst>
          </p:cNvPr>
          <p:cNvSpPr/>
          <p:nvPr/>
        </p:nvSpPr>
        <p:spPr>
          <a:xfrm>
            <a:off x="6328625" y="4398993"/>
            <a:ext cx="1714823" cy="1211870"/>
          </a:xfrm>
          <a:prstGeom prst="roundRect">
            <a:avLst>
              <a:gd name="adj" fmla="val 12177"/>
            </a:avLst>
          </a:prstGeom>
          <a:solidFill>
            <a:schemeClr val="bg2"/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8" name="Prostokąt: zaokrąglone rogi u góry 47">
            <a:extLst>
              <a:ext uri="{FF2B5EF4-FFF2-40B4-BE49-F238E27FC236}">
                <a16:creationId xmlns:a16="http://schemas.microsoft.com/office/drawing/2014/main" id="{38ED2228-7640-918E-9343-048E1B331027}"/>
              </a:ext>
            </a:extLst>
          </p:cNvPr>
          <p:cNvSpPr/>
          <p:nvPr/>
        </p:nvSpPr>
        <p:spPr>
          <a:xfrm>
            <a:off x="6328624" y="4398992"/>
            <a:ext cx="1714823" cy="512301"/>
          </a:xfrm>
          <a:prstGeom prst="round2SameRect">
            <a:avLst/>
          </a:prstGeom>
          <a:solidFill>
            <a:srgbClr val="31942B"/>
          </a:solidFill>
          <a:ln>
            <a:solidFill>
              <a:srgbClr val="31942B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Due</a:t>
            </a:r>
            <a:r>
              <a:rPr lang="pl-PL" sz="1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pl-PL" sz="14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Diligence</a:t>
            </a:r>
            <a:endParaRPr lang="pl-PL" sz="1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9" name="pole tekstowe 48">
            <a:extLst>
              <a:ext uri="{FF2B5EF4-FFF2-40B4-BE49-F238E27FC236}">
                <a16:creationId xmlns:a16="http://schemas.microsoft.com/office/drawing/2014/main" id="{C15C96E2-8336-D518-F13B-1F32A653B71D}"/>
              </a:ext>
            </a:extLst>
          </p:cNvPr>
          <p:cNvSpPr txBox="1"/>
          <p:nvPr/>
        </p:nvSpPr>
        <p:spPr>
          <a:xfrm>
            <a:off x="6636015" y="5194584"/>
            <a:ext cx="1185658" cy="176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04" algn="l">
              <a:lnSpc>
                <a:spcPts val="1198"/>
              </a:lnSpc>
            </a:pPr>
            <a:r>
              <a:rPr lang="pl-PL" dirty="0">
                <a:latin typeface="Calibri Light" panose="020F0302020204030204" pitchFamily="34" charset="0"/>
                <a:cs typeface="Calibri Light" panose="020F0302020204030204" pitchFamily="34" charset="0"/>
              </a:rPr>
              <a:t>1-2 </a:t>
            </a:r>
            <a:r>
              <a:rPr lang="pl-PL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months</a:t>
            </a:r>
            <a:endParaRPr lang="pl-PL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0" name="Prostokąt: zaokrąglone rogi 5">
            <a:extLst>
              <a:ext uri="{FF2B5EF4-FFF2-40B4-BE49-F238E27FC236}">
                <a16:creationId xmlns:a16="http://schemas.microsoft.com/office/drawing/2014/main" id="{419B2F02-86E5-628E-9372-5BABDD30472D}"/>
              </a:ext>
            </a:extLst>
          </p:cNvPr>
          <p:cNvSpPr/>
          <p:nvPr/>
        </p:nvSpPr>
        <p:spPr>
          <a:xfrm>
            <a:off x="3821614" y="4399177"/>
            <a:ext cx="1714823" cy="1211870"/>
          </a:xfrm>
          <a:prstGeom prst="roundRect">
            <a:avLst>
              <a:gd name="adj" fmla="val 12177"/>
            </a:avLst>
          </a:prstGeom>
          <a:solidFill>
            <a:schemeClr val="bg2"/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1" name="Prostokąt: zaokrąglone rogi u góry 50">
            <a:extLst>
              <a:ext uri="{FF2B5EF4-FFF2-40B4-BE49-F238E27FC236}">
                <a16:creationId xmlns:a16="http://schemas.microsoft.com/office/drawing/2014/main" id="{533A6DD1-6C1F-D52C-DAF2-1515C848DBF7}"/>
              </a:ext>
            </a:extLst>
          </p:cNvPr>
          <p:cNvSpPr/>
          <p:nvPr/>
        </p:nvSpPr>
        <p:spPr>
          <a:xfrm>
            <a:off x="3821613" y="4399176"/>
            <a:ext cx="1714823" cy="512301"/>
          </a:xfrm>
          <a:prstGeom prst="round2SameRect">
            <a:avLst/>
          </a:prstGeom>
          <a:solidFill>
            <a:srgbClr val="94C11F"/>
          </a:solidFill>
          <a:ln>
            <a:solidFill>
              <a:srgbClr val="94C11F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l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Analysis and evaluation of offers</a:t>
            </a:r>
            <a:endParaRPr lang="pl-PL" sz="1400" b="1" dirty="0">
              <a:solidFill>
                <a:schemeClr val="lt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2" name="pole tekstowe 51">
            <a:extLst>
              <a:ext uri="{FF2B5EF4-FFF2-40B4-BE49-F238E27FC236}">
                <a16:creationId xmlns:a16="http://schemas.microsoft.com/office/drawing/2014/main" id="{23215730-DBB7-D0EE-C9FE-CC276FF31D28}"/>
              </a:ext>
            </a:extLst>
          </p:cNvPr>
          <p:cNvSpPr txBox="1"/>
          <p:nvPr/>
        </p:nvSpPr>
        <p:spPr>
          <a:xfrm>
            <a:off x="4171406" y="5194768"/>
            <a:ext cx="1076794" cy="176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04" algn="l">
              <a:lnSpc>
                <a:spcPts val="1198"/>
              </a:lnSpc>
            </a:pPr>
            <a:r>
              <a:rPr lang="pl-PL" dirty="0">
                <a:latin typeface="Calibri Light" panose="020F0302020204030204" pitchFamily="34" charset="0"/>
                <a:cs typeface="Calibri Light" panose="020F0302020204030204" pitchFamily="34" charset="0"/>
              </a:rPr>
              <a:t>2 </a:t>
            </a:r>
            <a:r>
              <a:rPr lang="pl-PL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months</a:t>
            </a:r>
            <a:endParaRPr lang="pl-PL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3" name="Prostokąt: zaokrąglone rogi 5">
            <a:extLst>
              <a:ext uri="{FF2B5EF4-FFF2-40B4-BE49-F238E27FC236}">
                <a16:creationId xmlns:a16="http://schemas.microsoft.com/office/drawing/2014/main" id="{543B5DC2-CBE7-D6F6-17F0-3AECA7F3D89B}"/>
              </a:ext>
            </a:extLst>
          </p:cNvPr>
          <p:cNvSpPr/>
          <p:nvPr/>
        </p:nvSpPr>
        <p:spPr>
          <a:xfrm>
            <a:off x="1404645" y="4399176"/>
            <a:ext cx="1714823" cy="1211870"/>
          </a:xfrm>
          <a:prstGeom prst="roundRect">
            <a:avLst>
              <a:gd name="adj" fmla="val 12177"/>
            </a:avLst>
          </a:prstGeom>
          <a:solidFill>
            <a:schemeClr val="bg2"/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4" name="Prostokąt: zaokrąglone rogi u góry 53">
            <a:extLst>
              <a:ext uri="{FF2B5EF4-FFF2-40B4-BE49-F238E27FC236}">
                <a16:creationId xmlns:a16="http://schemas.microsoft.com/office/drawing/2014/main" id="{939ADA2E-49EB-1259-AF9D-75FF0A367C9E}"/>
              </a:ext>
            </a:extLst>
          </p:cNvPr>
          <p:cNvSpPr/>
          <p:nvPr/>
        </p:nvSpPr>
        <p:spPr>
          <a:xfrm>
            <a:off x="1404644" y="4399175"/>
            <a:ext cx="1714823" cy="512301"/>
          </a:xfrm>
          <a:prstGeom prst="round2SameRect">
            <a:avLst/>
          </a:prstGeom>
          <a:solidFill>
            <a:srgbClr val="31942B"/>
          </a:solidFill>
          <a:ln>
            <a:solidFill>
              <a:srgbClr val="31942B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Call</a:t>
            </a:r>
          </a:p>
        </p:txBody>
      </p:sp>
      <p:sp>
        <p:nvSpPr>
          <p:cNvPr id="55" name="pole tekstowe 54">
            <a:extLst>
              <a:ext uri="{FF2B5EF4-FFF2-40B4-BE49-F238E27FC236}">
                <a16:creationId xmlns:a16="http://schemas.microsoft.com/office/drawing/2014/main" id="{95F72509-C3CF-7AC6-8E91-821CF077776A}"/>
              </a:ext>
            </a:extLst>
          </p:cNvPr>
          <p:cNvSpPr txBox="1"/>
          <p:nvPr/>
        </p:nvSpPr>
        <p:spPr>
          <a:xfrm>
            <a:off x="1884797" y="5194767"/>
            <a:ext cx="946433" cy="176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04" algn="l">
              <a:lnSpc>
                <a:spcPts val="1198"/>
              </a:lnSpc>
            </a:pPr>
            <a:r>
              <a:rPr lang="pl-PL" dirty="0">
                <a:latin typeface="Calibri Light" panose="020F0302020204030204" pitchFamily="34" charset="0"/>
                <a:cs typeface="Calibri Light" panose="020F0302020204030204" pitchFamily="34" charset="0"/>
              </a:rPr>
              <a:t>1 </a:t>
            </a:r>
            <a:r>
              <a:rPr lang="pl-PL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week</a:t>
            </a:r>
            <a:endParaRPr lang="pl-PL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1087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2" y="31"/>
            <a:ext cx="12191037" cy="6857458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3" name="object 3"/>
          <p:cNvSpPr txBox="1"/>
          <p:nvPr/>
        </p:nvSpPr>
        <p:spPr>
          <a:xfrm>
            <a:off x="807622" y="2507737"/>
            <a:ext cx="10155942" cy="684632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7701">
              <a:spcBef>
                <a:spcPts val="64"/>
              </a:spcBef>
            </a:pPr>
            <a:r>
              <a:rPr lang="pl-PL" sz="4396" spc="-82" dirty="0">
                <a:solidFill>
                  <a:srgbClr val="FFFFFF"/>
                </a:solidFill>
                <a:latin typeface="Georgia"/>
                <a:cs typeface="Georgia"/>
              </a:rPr>
              <a:t>Q&amp;A</a:t>
            </a:r>
            <a:endParaRPr sz="4396" dirty="0">
              <a:latin typeface="Georgia"/>
              <a:cs typeface="Georgia"/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FB2DA316-0E27-4000-AFD9-9696D7842D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0363" y="720429"/>
            <a:ext cx="1874332" cy="66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036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upa 2">
            <a:extLst>
              <a:ext uri="{FF2B5EF4-FFF2-40B4-BE49-F238E27FC236}">
                <a16:creationId xmlns:a16="http://schemas.microsoft.com/office/drawing/2014/main" id="{3F3E7367-0E9F-7DB4-9D67-91F65FD6664D}"/>
              </a:ext>
            </a:extLst>
          </p:cNvPr>
          <p:cNvGrpSpPr/>
          <p:nvPr/>
        </p:nvGrpSpPr>
        <p:grpSpPr>
          <a:xfrm>
            <a:off x="3351894" y="207632"/>
            <a:ext cx="8840106" cy="6650368"/>
            <a:chOff x="1861487" y="243944"/>
            <a:chExt cx="8122413" cy="6110452"/>
          </a:xfrm>
        </p:grpSpPr>
        <p:pic>
          <p:nvPicPr>
            <p:cNvPr id="36" name="Obraz 3">
              <a:extLst>
                <a:ext uri="{FF2B5EF4-FFF2-40B4-BE49-F238E27FC236}">
                  <a16:creationId xmlns:a16="http://schemas.microsoft.com/office/drawing/2014/main" id="{57646AD0-4DDF-86DF-48C5-BEE5699286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b="12411"/>
            <a:stretch/>
          </p:blipFill>
          <p:spPr>
            <a:xfrm>
              <a:off x="1861487" y="612833"/>
              <a:ext cx="8045715" cy="5741563"/>
            </a:xfrm>
            <a:prstGeom prst="rect">
              <a:avLst/>
            </a:prstGeom>
          </p:spPr>
        </p:pic>
        <p:sp>
          <p:nvSpPr>
            <p:cNvPr id="37" name="Prostokąt 4">
              <a:extLst>
                <a:ext uri="{FF2B5EF4-FFF2-40B4-BE49-F238E27FC236}">
                  <a16:creationId xmlns:a16="http://schemas.microsoft.com/office/drawing/2014/main" id="{D16B3996-CC5A-DB62-46C0-565EC1F9AAA1}"/>
                </a:ext>
              </a:extLst>
            </p:cNvPr>
            <p:cNvSpPr/>
            <p:nvPr/>
          </p:nvSpPr>
          <p:spPr>
            <a:xfrm>
              <a:off x="8005693" y="243944"/>
              <a:ext cx="1978207" cy="6110451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5516" y="719581"/>
            <a:ext cx="7195638" cy="512303"/>
          </a:xfrm>
          <a:prstGeom prst="rect">
            <a:avLst/>
          </a:prstGeom>
        </p:spPr>
        <p:txBody>
          <a:bodyPr vert="horz" wrap="square" lIns="0" tIns="10397" rIns="0" bIns="0" rtlCol="0" anchor="ctr">
            <a:spAutoFit/>
          </a:bodyPr>
          <a:lstStyle/>
          <a:p>
            <a:pPr marL="7701">
              <a:spcBef>
                <a:spcPts val="82"/>
              </a:spcBef>
            </a:pPr>
            <a:r>
              <a:rPr lang="pl-PL" sz="3600" spc="-58" dirty="0">
                <a:solidFill>
                  <a:srgbClr val="308B2B"/>
                </a:solidFill>
              </a:rPr>
              <a:t>Agenda</a:t>
            </a:r>
            <a:endParaRPr sz="3600" dirty="0">
              <a:solidFill>
                <a:srgbClr val="308B2B"/>
              </a:solidFill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534695" y="6504466"/>
            <a:ext cx="207163" cy="1554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04">
              <a:lnSpc>
                <a:spcPts val="1198"/>
              </a:lnSpc>
            </a:pPr>
            <a:fld id="{81D60167-4931-47E6-BA6A-407CBD079E47}" type="slidenum">
              <a:rPr sz="1182" spc="6" smtClean="0">
                <a:solidFill>
                  <a:srgbClr val="B51828"/>
                </a:solidFill>
                <a:latin typeface="Calibri Light"/>
                <a:cs typeface="Calibri Light"/>
              </a:rPr>
              <a:pPr marL="23104">
                <a:lnSpc>
                  <a:spcPts val="1198"/>
                </a:lnSpc>
              </a:pPr>
              <a:t>2</a:t>
            </a:fld>
            <a:endParaRPr sz="1182" dirty="0">
              <a:latin typeface="Calibri Light"/>
              <a:cs typeface="Calibri Light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48AB30B3-0956-4E35-AD98-6CDFB46F8F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60363" y="722276"/>
            <a:ext cx="1874332" cy="658050"/>
          </a:xfrm>
          <a:prstGeom prst="rect">
            <a:avLst/>
          </a:prstGeom>
        </p:spPr>
      </p:pic>
      <p:sp>
        <p:nvSpPr>
          <p:cNvPr id="7" name="Prostokąt: zaokrąglone rogi 5">
            <a:extLst>
              <a:ext uri="{FF2B5EF4-FFF2-40B4-BE49-F238E27FC236}">
                <a16:creationId xmlns:a16="http://schemas.microsoft.com/office/drawing/2014/main" id="{1B140C54-1D60-DC3E-F7E5-7EE9F59C63D8}"/>
              </a:ext>
            </a:extLst>
          </p:cNvPr>
          <p:cNvSpPr/>
          <p:nvPr/>
        </p:nvSpPr>
        <p:spPr>
          <a:xfrm>
            <a:off x="918676" y="1565010"/>
            <a:ext cx="6701324" cy="673201"/>
          </a:xfrm>
          <a:prstGeom prst="roundRect">
            <a:avLst>
              <a:gd name="adj" fmla="val 12177"/>
            </a:avLst>
          </a:prstGeom>
          <a:solidFill>
            <a:srgbClr val="94C11E">
              <a:alpha val="75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</a:rPr>
              <a:t>Summary of past tenders under the P</a:t>
            </a:r>
            <a:r>
              <a:rPr lang="pl-PL" sz="1800" dirty="0">
                <a:solidFill>
                  <a:schemeClr val="bg1"/>
                </a:solidFill>
                <a:latin typeface="Calibri" panose="020F0502020204030204" pitchFamily="34" charset="0"/>
              </a:rPr>
              <a:t>O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</a:rPr>
              <a:t>IR</a:t>
            </a:r>
            <a:endParaRPr lang="pl-PL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Prostokąt: zaokrąglone rogi 6">
            <a:extLst>
              <a:ext uri="{FF2B5EF4-FFF2-40B4-BE49-F238E27FC236}">
                <a16:creationId xmlns:a16="http://schemas.microsoft.com/office/drawing/2014/main" id="{AC373226-1248-BD56-E1FA-47D10C422ACC}"/>
              </a:ext>
            </a:extLst>
          </p:cNvPr>
          <p:cNvSpPr/>
          <p:nvPr/>
        </p:nvSpPr>
        <p:spPr>
          <a:xfrm>
            <a:off x="918676" y="2356052"/>
            <a:ext cx="6701324" cy="673201"/>
          </a:xfrm>
          <a:prstGeom prst="roundRect">
            <a:avLst>
              <a:gd name="adj" fmla="val 12177"/>
            </a:avLst>
          </a:prstGeom>
          <a:solidFill>
            <a:srgbClr val="3B9136">
              <a:alpha val="75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r>
              <a:rPr lang="pl-PL" dirty="0">
                <a:solidFill>
                  <a:schemeClr val="bg1"/>
                </a:solidFill>
                <a:latin typeface="Calibri" panose="020F0502020204030204" pitchFamily="34" charset="0"/>
              </a:rPr>
              <a:t>FENG </a:t>
            </a:r>
            <a:r>
              <a:rPr lang="pl-PL" dirty="0" err="1">
                <a:solidFill>
                  <a:schemeClr val="bg1"/>
                </a:solidFill>
                <a:latin typeface="Calibri" panose="020F0502020204030204" pitchFamily="34" charset="0"/>
              </a:rPr>
              <a:t>perspective</a:t>
            </a:r>
            <a:r>
              <a:rPr lang="pl-PL" dirty="0">
                <a:solidFill>
                  <a:schemeClr val="bg1"/>
                </a:solidFill>
                <a:latin typeface="Calibri" panose="020F0502020204030204" pitchFamily="34" charset="0"/>
              </a:rPr>
              <a:t> Program </a:t>
            </a:r>
            <a:r>
              <a:rPr lang="pl-PL" dirty="0" err="1">
                <a:solidFill>
                  <a:schemeClr val="bg1"/>
                </a:solidFill>
                <a:latin typeface="Calibri" panose="020F0502020204030204" pitchFamily="34" charset="0"/>
              </a:rPr>
              <a:t>assumptions</a:t>
            </a:r>
            <a:endParaRPr lang="pl-PL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Prostokąt: zaokrąglone rogi 7">
            <a:extLst>
              <a:ext uri="{FF2B5EF4-FFF2-40B4-BE49-F238E27FC236}">
                <a16:creationId xmlns:a16="http://schemas.microsoft.com/office/drawing/2014/main" id="{60AEEE2C-E0FB-4118-7DE5-97425F3E1615}"/>
              </a:ext>
            </a:extLst>
          </p:cNvPr>
          <p:cNvSpPr/>
          <p:nvPr/>
        </p:nvSpPr>
        <p:spPr>
          <a:xfrm>
            <a:off x="938075" y="3135892"/>
            <a:ext cx="6701324" cy="673201"/>
          </a:xfrm>
          <a:prstGeom prst="roundRect">
            <a:avLst>
              <a:gd name="adj" fmla="val 12177"/>
            </a:avLst>
          </a:prstGeom>
          <a:solidFill>
            <a:srgbClr val="94C11E">
              <a:alpha val="75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r>
              <a:rPr lang="en-US" sz="1800" dirty="0">
                <a:effectLst/>
                <a:latin typeface="Segoe UI" panose="020B0502040204020203" pitchFamily="34" charset="0"/>
              </a:rPr>
              <a:t>POIR vs FENG - revisions from the previous perspective</a:t>
            </a:r>
            <a:endParaRPr lang="pl-PL" sz="1800" dirty="0">
              <a:effectLst/>
              <a:latin typeface="Arial" panose="020B0604020202020204" pitchFamily="34" charset="0"/>
            </a:endParaRPr>
          </a:p>
        </p:txBody>
      </p:sp>
      <p:sp>
        <p:nvSpPr>
          <p:cNvPr id="14" name="Prostokąt: zaokrąglone rogi 8">
            <a:extLst>
              <a:ext uri="{FF2B5EF4-FFF2-40B4-BE49-F238E27FC236}">
                <a16:creationId xmlns:a16="http://schemas.microsoft.com/office/drawing/2014/main" id="{C4CB2031-5A48-DE55-B001-41FFE6DE2814}"/>
              </a:ext>
            </a:extLst>
          </p:cNvPr>
          <p:cNvSpPr/>
          <p:nvPr/>
        </p:nvSpPr>
        <p:spPr>
          <a:xfrm>
            <a:off x="918676" y="3938136"/>
            <a:ext cx="6701324" cy="673201"/>
          </a:xfrm>
          <a:prstGeom prst="roundRect">
            <a:avLst>
              <a:gd name="adj" fmla="val 12177"/>
            </a:avLst>
          </a:prstGeom>
          <a:solidFill>
            <a:srgbClr val="3B9136">
              <a:alpha val="75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r>
              <a:rPr lang="pl-PL" dirty="0" err="1">
                <a:solidFill>
                  <a:schemeClr val="bg1"/>
                </a:solidFill>
                <a:latin typeface="Calibri" panose="020F0502020204030204" pitchFamily="34" charset="0"/>
              </a:rPr>
              <a:t>Criteria</a:t>
            </a:r>
            <a:r>
              <a:rPr lang="pl-PL" dirty="0">
                <a:solidFill>
                  <a:schemeClr val="bg1"/>
                </a:solidFill>
                <a:latin typeface="Calibri" panose="020F0502020204030204" pitchFamily="34" charset="0"/>
              </a:rPr>
              <a:t> for </a:t>
            </a:r>
            <a:r>
              <a:rPr lang="pl-PL" dirty="0" err="1">
                <a:solidFill>
                  <a:schemeClr val="bg1"/>
                </a:solidFill>
                <a:latin typeface="Calibri" panose="020F0502020204030204" pitchFamily="34" charset="0"/>
              </a:rPr>
              <a:t>selection</a:t>
            </a:r>
            <a:r>
              <a:rPr lang="pl-PL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for VC Fund Managers</a:t>
            </a:r>
            <a:endParaRPr lang="pl-PL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Prostokąt: zaokrąglone rogi 9">
            <a:extLst>
              <a:ext uri="{FF2B5EF4-FFF2-40B4-BE49-F238E27FC236}">
                <a16:creationId xmlns:a16="http://schemas.microsoft.com/office/drawing/2014/main" id="{EC5DA113-BCEE-AC4E-ACB9-0BFA00D614FC}"/>
              </a:ext>
            </a:extLst>
          </p:cNvPr>
          <p:cNvSpPr/>
          <p:nvPr/>
        </p:nvSpPr>
        <p:spPr>
          <a:xfrm>
            <a:off x="918676" y="4729178"/>
            <a:ext cx="6701324" cy="673201"/>
          </a:xfrm>
          <a:prstGeom prst="roundRect">
            <a:avLst>
              <a:gd name="adj" fmla="val 12177"/>
            </a:avLst>
          </a:prstGeom>
          <a:solidFill>
            <a:srgbClr val="94C11E">
              <a:alpha val="75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r>
              <a:rPr lang="pl-PL" dirty="0">
                <a:solidFill>
                  <a:schemeClr val="bg1"/>
                </a:solidFill>
                <a:latin typeface="Calibri" panose="020F0502020204030204" pitchFamily="34" charset="0"/>
              </a:rPr>
              <a:t>Call </a:t>
            </a:r>
            <a:r>
              <a:rPr lang="pl-PL" dirty="0" err="1">
                <a:solidFill>
                  <a:schemeClr val="bg1"/>
                </a:solidFill>
                <a:latin typeface="Calibri" panose="020F0502020204030204" pitchFamily="34" charset="0"/>
              </a:rPr>
              <a:t>schedule</a:t>
            </a:r>
            <a:endParaRPr lang="pl-PL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Prostokąt: zaokrąglone rogi 10">
            <a:extLst>
              <a:ext uri="{FF2B5EF4-FFF2-40B4-BE49-F238E27FC236}">
                <a16:creationId xmlns:a16="http://schemas.microsoft.com/office/drawing/2014/main" id="{24079984-BF49-3557-51DF-2FCF2A6C0070}"/>
              </a:ext>
            </a:extLst>
          </p:cNvPr>
          <p:cNvSpPr/>
          <p:nvPr/>
        </p:nvSpPr>
        <p:spPr>
          <a:xfrm>
            <a:off x="918676" y="5520219"/>
            <a:ext cx="6701324" cy="673201"/>
          </a:xfrm>
          <a:prstGeom prst="roundRect">
            <a:avLst>
              <a:gd name="adj" fmla="val 12177"/>
            </a:avLst>
          </a:prstGeom>
          <a:solidFill>
            <a:srgbClr val="3B9136">
              <a:alpha val="75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r>
              <a:rPr lang="pl-PL" dirty="0">
                <a:solidFill>
                  <a:schemeClr val="bg1"/>
                </a:solidFill>
                <a:latin typeface="Calibri" panose="020F0502020204030204" pitchFamily="34" charset="0"/>
              </a:rPr>
              <a:t>Q&amp;A</a:t>
            </a:r>
          </a:p>
        </p:txBody>
      </p:sp>
      <p:grpSp>
        <p:nvGrpSpPr>
          <p:cNvPr id="17" name="Grupa 11">
            <a:extLst>
              <a:ext uri="{FF2B5EF4-FFF2-40B4-BE49-F238E27FC236}">
                <a16:creationId xmlns:a16="http://schemas.microsoft.com/office/drawing/2014/main" id="{D81E8F32-D63A-4368-B5D6-DED405C7ACEF}"/>
              </a:ext>
            </a:extLst>
          </p:cNvPr>
          <p:cNvGrpSpPr>
            <a:grpSpLocks noChangeAspect="1"/>
          </p:cNvGrpSpPr>
          <p:nvPr/>
        </p:nvGrpSpPr>
        <p:grpSpPr>
          <a:xfrm>
            <a:off x="1140930" y="2552948"/>
            <a:ext cx="288000" cy="288000"/>
            <a:chOff x="248021" y="1293778"/>
            <a:chExt cx="180000" cy="180000"/>
          </a:xfrm>
        </p:grpSpPr>
        <p:sp>
          <p:nvSpPr>
            <p:cNvPr id="18" name="Owal 12">
              <a:extLst>
                <a:ext uri="{FF2B5EF4-FFF2-40B4-BE49-F238E27FC236}">
                  <a16:creationId xmlns:a16="http://schemas.microsoft.com/office/drawing/2014/main" id="{9A8369BE-DCDE-0F08-9DA1-573CEFCEF1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8021" y="1293778"/>
              <a:ext cx="180000" cy="18000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9" name="Prostokąt 7">
              <a:extLst>
                <a:ext uri="{FF2B5EF4-FFF2-40B4-BE49-F238E27FC236}">
                  <a16:creationId xmlns:a16="http://schemas.microsoft.com/office/drawing/2014/main" id="{8BFF3AE7-FC9A-FB93-00FA-F08F3FCDB176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98481" y="1356778"/>
              <a:ext cx="54000" cy="54000"/>
            </a:xfrm>
            <a:custGeom>
              <a:avLst/>
              <a:gdLst>
                <a:gd name="connsiteX0" fmla="*/ 0 w 233498"/>
                <a:gd name="connsiteY0" fmla="*/ 0 h 233498"/>
                <a:gd name="connsiteX1" fmla="*/ 233498 w 233498"/>
                <a:gd name="connsiteY1" fmla="*/ 0 h 233498"/>
                <a:gd name="connsiteX2" fmla="*/ 233498 w 233498"/>
                <a:gd name="connsiteY2" fmla="*/ 233498 h 233498"/>
                <a:gd name="connsiteX3" fmla="*/ 0 w 233498"/>
                <a:gd name="connsiteY3" fmla="*/ 233498 h 233498"/>
                <a:gd name="connsiteX4" fmla="*/ 0 w 233498"/>
                <a:gd name="connsiteY4" fmla="*/ 0 h 233498"/>
                <a:gd name="connsiteX0" fmla="*/ 0 w 233498"/>
                <a:gd name="connsiteY0" fmla="*/ 233498 h 324938"/>
                <a:gd name="connsiteX1" fmla="*/ 0 w 233498"/>
                <a:gd name="connsiteY1" fmla="*/ 0 h 324938"/>
                <a:gd name="connsiteX2" fmla="*/ 233498 w 233498"/>
                <a:gd name="connsiteY2" fmla="*/ 0 h 324938"/>
                <a:gd name="connsiteX3" fmla="*/ 233498 w 233498"/>
                <a:gd name="connsiteY3" fmla="*/ 233498 h 324938"/>
                <a:gd name="connsiteX4" fmla="*/ 91440 w 233498"/>
                <a:gd name="connsiteY4" fmla="*/ 324938 h 324938"/>
                <a:gd name="connsiteX0" fmla="*/ 0 w 233498"/>
                <a:gd name="connsiteY0" fmla="*/ 233498 h 233498"/>
                <a:gd name="connsiteX1" fmla="*/ 0 w 233498"/>
                <a:gd name="connsiteY1" fmla="*/ 0 h 233498"/>
                <a:gd name="connsiteX2" fmla="*/ 233498 w 233498"/>
                <a:gd name="connsiteY2" fmla="*/ 0 h 233498"/>
                <a:gd name="connsiteX3" fmla="*/ 233498 w 233498"/>
                <a:gd name="connsiteY3" fmla="*/ 233498 h 233498"/>
                <a:gd name="connsiteX0" fmla="*/ 0 w 233498"/>
                <a:gd name="connsiteY0" fmla="*/ 0 h 233498"/>
                <a:gd name="connsiteX1" fmla="*/ 233498 w 233498"/>
                <a:gd name="connsiteY1" fmla="*/ 0 h 233498"/>
                <a:gd name="connsiteX2" fmla="*/ 233498 w 233498"/>
                <a:gd name="connsiteY2" fmla="*/ 233498 h 233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498" h="233498">
                  <a:moveTo>
                    <a:pt x="0" y="0"/>
                  </a:moveTo>
                  <a:lnTo>
                    <a:pt x="233498" y="0"/>
                  </a:lnTo>
                  <a:lnTo>
                    <a:pt x="233498" y="233498"/>
                  </a:ln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20" name="Grupa 14">
            <a:extLst>
              <a:ext uri="{FF2B5EF4-FFF2-40B4-BE49-F238E27FC236}">
                <a16:creationId xmlns:a16="http://schemas.microsoft.com/office/drawing/2014/main" id="{1EC51F19-36F9-A463-3AA3-328AE9D3A13F}"/>
              </a:ext>
            </a:extLst>
          </p:cNvPr>
          <p:cNvGrpSpPr>
            <a:grpSpLocks noChangeAspect="1"/>
          </p:cNvGrpSpPr>
          <p:nvPr/>
        </p:nvGrpSpPr>
        <p:grpSpPr>
          <a:xfrm>
            <a:off x="1140930" y="3340834"/>
            <a:ext cx="288000" cy="288000"/>
            <a:chOff x="248021" y="1293778"/>
            <a:chExt cx="180000" cy="180000"/>
          </a:xfrm>
        </p:grpSpPr>
        <p:sp>
          <p:nvSpPr>
            <p:cNvPr id="21" name="Owal 15">
              <a:extLst>
                <a:ext uri="{FF2B5EF4-FFF2-40B4-BE49-F238E27FC236}">
                  <a16:creationId xmlns:a16="http://schemas.microsoft.com/office/drawing/2014/main" id="{AF96ACF1-CBB8-66DC-01AB-9983CBED3B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8021" y="1293778"/>
              <a:ext cx="180000" cy="18000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2" name="Prostokąt 7">
              <a:extLst>
                <a:ext uri="{FF2B5EF4-FFF2-40B4-BE49-F238E27FC236}">
                  <a16:creationId xmlns:a16="http://schemas.microsoft.com/office/drawing/2014/main" id="{CFA107AB-F65A-2826-3584-FEFB120234F9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98481" y="1356778"/>
              <a:ext cx="54000" cy="54000"/>
            </a:xfrm>
            <a:custGeom>
              <a:avLst/>
              <a:gdLst>
                <a:gd name="connsiteX0" fmla="*/ 0 w 233498"/>
                <a:gd name="connsiteY0" fmla="*/ 0 h 233498"/>
                <a:gd name="connsiteX1" fmla="*/ 233498 w 233498"/>
                <a:gd name="connsiteY1" fmla="*/ 0 h 233498"/>
                <a:gd name="connsiteX2" fmla="*/ 233498 w 233498"/>
                <a:gd name="connsiteY2" fmla="*/ 233498 h 233498"/>
                <a:gd name="connsiteX3" fmla="*/ 0 w 233498"/>
                <a:gd name="connsiteY3" fmla="*/ 233498 h 233498"/>
                <a:gd name="connsiteX4" fmla="*/ 0 w 233498"/>
                <a:gd name="connsiteY4" fmla="*/ 0 h 233498"/>
                <a:gd name="connsiteX0" fmla="*/ 0 w 233498"/>
                <a:gd name="connsiteY0" fmla="*/ 233498 h 324938"/>
                <a:gd name="connsiteX1" fmla="*/ 0 w 233498"/>
                <a:gd name="connsiteY1" fmla="*/ 0 h 324938"/>
                <a:gd name="connsiteX2" fmla="*/ 233498 w 233498"/>
                <a:gd name="connsiteY2" fmla="*/ 0 h 324938"/>
                <a:gd name="connsiteX3" fmla="*/ 233498 w 233498"/>
                <a:gd name="connsiteY3" fmla="*/ 233498 h 324938"/>
                <a:gd name="connsiteX4" fmla="*/ 91440 w 233498"/>
                <a:gd name="connsiteY4" fmla="*/ 324938 h 324938"/>
                <a:gd name="connsiteX0" fmla="*/ 0 w 233498"/>
                <a:gd name="connsiteY0" fmla="*/ 233498 h 233498"/>
                <a:gd name="connsiteX1" fmla="*/ 0 w 233498"/>
                <a:gd name="connsiteY1" fmla="*/ 0 h 233498"/>
                <a:gd name="connsiteX2" fmla="*/ 233498 w 233498"/>
                <a:gd name="connsiteY2" fmla="*/ 0 h 233498"/>
                <a:gd name="connsiteX3" fmla="*/ 233498 w 233498"/>
                <a:gd name="connsiteY3" fmla="*/ 233498 h 233498"/>
                <a:gd name="connsiteX0" fmla="*/ 0 w 233498"/>
                <a:gd name="connsiteY0" fmla="*/ 0 h 233498"/>
                <a:gd name="connsiteX1" fmla="*/ 233498 w 233498"/>
                <a:gd name="connsiteY1" fmla="*/ 0 h 233498"/>
                <a:gd name="connsiteX2" fmla="*/ 233498 w 233498"/>
                <a:gd name="connsiteY2" fmla="*/ 233498 h 233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498" h="233498">
                  <a:moveTo>
                    <a:pt x="0" y="0"/>
                  </a:moveTo>
                  <a:lnTo>
                    <a:pt x="233498" y="0"/>
                  </a:lnTo>
                  <a:lnTo>
                    <a:pt x="233498" y="233498"/>
                  </a:ln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23" name="Grupa 17">
            <a:extLst>
              <a:ext uri="{FF2B5EF4-FFF2-40B4-BE49-F238E27FC236}">
                <a16:creationId xmlns:a16="http://schemas.microsoft.com/office/drawing/2014/main" id="{E131EC9D-4C27-97AF-DC5D-B1A62B798C4D}"/>
              </a:ext>
            </a:extLst>
          </p:cNvPr>
          <p:cNvGrpSpPr>
            <a:grpSpLocks noChangeAspect="1"/>
          </p:cNvGrpSpPr>
          <p:nvPr/>
        </p:nvGrpSpPr>
        <p:grpSpPr>
          <a:xfrm>
            <a:off x="1140930" y="4128720"/>
            <a:ext cx="288000" cy="288000"/>
            <a:chOff x="248021" y="1293778"/>
            <a:chExt cx="180000" cy="180000"/>
          </a:xfrm>
        </p:grpSpPr>
        <p:sp>
          <p:nvSpPr>
            <p:cNvPr id="24" name="Owal 18">
              <a:extLst>
                <a:ext uri="{FF2B5EF4-FFF2-40B4-BE49-F238E27FC236}">
                  <a16:creationId xmlns:a16="http://schemas.microsoft.com/office/drawing/2014/main" id="{BD0F107C-45D4-61C2-2472-1EE297E6083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8021" y="1293778"/>
              <a:ext cx="180000" cy="18000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5" name="Prostokąt 7">
              <a:extLst>
                <a:ext uri="{FF2B5EF4-FFF2-40B4-BE49-F238E27FC236}">
                  <a16:creationId xmlns:a16="http://schemas.microsoft.com/office/drawing/2014/main" id="{5658CC1D-7B90-DD46-9064-91727C6D36E0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98481" y="1356778"/>
              <a:ext cx="54000" cy="54000"/>
            </a:xfrm>
            <a:custGeom>
              <a:avLst/>
              <a:gdLst>
                <a:gd name="connsiteX0" fmla="*/ 0 w 233498"/>
                <a:gd name="connsiteY0" fmla="*/ 0 h 233498"/>
                <a:gd name="connsiteX1" fmla="*/ 233498 w 233498"/>
                <a:gd name="connsiteY1" fmla="*/ 0 h 233498"/>
                <a:gd name="connsiteX2" fmla="*/ 233498 w 233498"/>
                <a:gd name="connsiteY2" fmla="*/ 233498 h 233498"/>
                <a:gd name="connsiteX3" fmla="*/ 0 w 233498"/>
                <a:gd name="connsiteY3" fmla="*/ 233498 h 233498"/>
                <a:gd name="connsiteX4" fmla="*/ 0 w 233498"/>
                <a:gd name="connsiteY4" fmla="*/ 0 h 233498"/>
                <a:gd name="connsiteX0" fmla="*/ 0 w 233498"/>
                <a:gd name="connsiteY0" fmla="*/ 233498 h 324938"/>
                <a:gd name="connsiteX1" fmla="*/ 0 w 233498"/>
                <a:gd name="connsiteY1" fmla="*/ 0 h 324938"/>
                <a:gd name="connsiteX2" fmla="*/ 233498 w 233498"/>
                <a:gd name="connsiteY2" fmla="*/ 0 h 324938"/>
                <a:gd name="connsiteX3" fmla="*/ 233498 w 233498"/>
                <a:gd name="connsiteY3" fmla="*/ 233498 h 324938"/>
                <a:gd name="connsiteX4" fmla="*/ 91440 w 233498"/>
                <a:gd name="connsiteY4" fmla="*/ 324938 h 324938"/>
                <a:gd name="connsiteX0" fmla="*/ 0 w 233498"/>
                <a:gd name="connsiteY0" fmla="*/ 233498 h 233498"/>
                <a:gd name="connsiteX1" fmla="*/ 0 w 233498"/>
                <a:gd name="connsiteY1" fmla="*/ 0 h 233498"/>
                <a:gd name="connsiteX2" fmla="*/ 233498 w 233498"/>
                <a:gd name="connsiteY2" fmla="*/ 0 h 233498"/>
                <a:gd name="connsiteX3" fmla="*/ 233498 w 233498"/>
                <a:gd name="connsiteY3" fmla="*/ 233498 h 233498"/>
                <a:gd name="connsiteX0" fmla="*/ 0 w 233498"/>
                <a:gd name="connsiteY0" fmla="*/ 0 h 233498"/>
                <a:gd name="connsiteX1" fmla="*/ 233498 w 233498"/>
                <a:gd name="connsiteY1" fmla="*/ 0 h 233498"/>
                <a:gd name="connsiteX2" fmla="*/ 233498 w 233498"/>
                <a:gd name="connsiteY2" fmla="*/ 233498 h 233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498" h="233498">
                  <a:moveTo>
                    <a:pt x="0" y="0"/>
                  </a:moveTo>
                  <a:lnTo>
                    <a:pt x="233498" y="0"/>
                  </a:lnTo>
                  <a:lnTo>
                    <a:pt x="233498" y="233498"/>
                  </a:ln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26" name="Grupa 20">
            <a:extLst>
              <a:ext uri="{FF2B5EF4-FFF2-40B4-BE49-F238E27FC236}">
                <a16:creationId xmlns:a16="http://schemas.microsoft.com/office/drawing/2014/main" id="{65EA54A4-7FFF-C910-C04E-96D0654435B6}"/>
              </a:ext>
            </a:extLst>
          </p:cNvPr>
          <p:cNvGrpSpPr>
            <a:grpSpLocks noChangeAspect="1"/>
          </p:cNvGrpSpPr>
          <p:nvPr/>
        </p:nvGrpSpPr>
        <p:grpSpPr>
          <a:xfrm>
            <a:off x="1140930" y="4916606"/>
            <a:ext cx="288000" cy="288000"/>
            <a:chOff x="248021" y="1293778"/>
            <a:chExt cx="180000" cy="180000"/>
          </a:xfrm>
        </p:grpSpPr>
        <p:sp>
          <p:nvSpPr>
            <p:cNvPr id="27" name="Owal 21">
              <a:extLst>
                <a:ext uri="{FF2B5EF4-FFF2-40B4-BE49-F238E27FC236}">
                  <a16:creationId xmlns:a16="http://schemas.microsoft.com/office/drawing/2014/main" id="{2AED5CAF-9622-2709-9E56-4922A5F043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8021" y="1293778"/>
              <a:ext cx="180000" cy="18000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8" name="Prostokąt 7">
              <a:extLst>
                <a:ext uri="{FF2B5EF4-FFF2-40B4-BE49-F238E27FC236}">
                  <a16:creationId xmlns:a16="http://schemas.microsoft.com/office/drawing/2014/main" id="{1C62EE06-00EF-50F8-D7D0-FE7C3149848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98481" y="1356778"/>
              <a:ext cx="54000" cy="54000"/>
            </a:xfrm>
            <a:custGeom>
              <a:avLst/>
              <a:gdLst>
                <a:gd name="connsiteX0" fmla="*/ 0 w 233498"/>
                <a:gd name="connsiteY0" fmla="*/ 0 h 233498"/>
                <a:gd name="connsiteX1" fmla="*/ 233498 w 233498"/>
                <a:gd name="connsiteY1" fmla="*/ 0 h 233498"/>
                <a:gd name="connsiteX2" fmla="*/ 233498 w 233498"/>
                <a:gd name="connsiteY2" fmla="*/ 233498 h 233498"/>
                <a:gd name="connsiteX3" fmla="*/ 0 w 233498"/>
                <a:gd name="connsiteY3" fmla="*/ 233498 h 233498"/>
                <a:gd name="connsiteX4" fmla="*/ 0 w 233498"/>
                <a:gd name="connsiteY4" fmla="*/ 0 h 233498"/>
                <a:gd name="connsiteX0" fmla="*/ 0 w 233498"/>
                <a:gd name="connsiteY0" fmla="*/ 233498 h 324938"/>
                <a:gd name="connsiteX1" fmla="*/ 0 w 233498"/>
                <a:gd name="connsiteY1" fmla="*/ 0 h 324938"/>
                <a:gd name="connsiteX2" fmla="*/ 233498 w 233498"/>
                <a:gd name="connsiteY2" fmla="*/ 0 h 324938"/>
                <a:gd name="connsiteX3" fmla="*/ 233498 w 233498"/>
                <a:gd name="connsiteY3" fmla="*/ 233498 h 324938"/>
                <a:gd name="connsiteX4" fmla="*/ 91440 w 233498"/>
                <a:gd name="connsiteY4" fmla="*/ 324938 h 324938"/>
                <a:gd name="connsiteX0" fmla="*/ 0 w 233498"/>
                <a:gd name="connsiteY0" fmla="*/ 233498 h 233498"/>
                <a:gd name="connsiteX1" fmla="*/ 0 w 233498"/>
                <a:gd name="connsiteY1" fmla="*/ 0 h 233498"/>
                <a:gd name="connsiteX2" fmla="*/ 233498 w 233498"/>
                <a:gd name="connsiteY2" fmla="*/ 0 h 233498"/>
                <a:gd name="connsiteX3" fmla="*/ 233498 w 233498"/>
                <a:gd name="connsiteY3" fmla="*/ 233498 h 233498"/>
                <a:gd name="connsiteX0" fmla="*/ 0 w 233498"/>
                <a:gd name="connsiteY0" fmla="*/ 0 h 233498"/>
                <a:gd name="connsiteX1" fmla="*/ 233498 w 233498"/>
                <a:gd name="connsiteY1" fmla="*/ 0 h 233498"/>
                <a:gd name="connsiteX2" fmla="*/ 233498 w 233498"/>
                <a:gd name="connsiteY2" fmla="*/ 233498 h 233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498" h="233498">
                  <a:moveTo>
                    <a:pt x="0" y="0"/>
                  </a:moveTo>
                  <a:lnTo>
                    <a:pt x="233498" y="0"/>
                  </a:lnTo>
                  <a:lnTo>
                    <a:pt x="233498" y="233498"/>
                  </a:ln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29" name="Grupa 23">
            <a:extLst>
              <a:ext uri="{FF2B5EF4-FFF2-40B4-BE49-F238E27FC236}">
                <a16:creationId xmlns:a16="http://schemas.microsoft.com/office/drawing/2014/main" id="{221F062D-EBFD-69E7-6C7E-8F050BDB6C50}"/>
              </a:ext>
            </a:extLst>
          </p:cNvPr>
          <p:cNvGrpSpPr>
            <a:grpSpLocks noChangeAspect="1"/>
          </p:cNvGrpSpPr>
          <p:nvPr/>
        </p:nvGrpSpPr>
        <p:grpSpPr>
          <a:xfrm>
            <a:off x="1120866" y="1765062"/>
            <a:ext cx="288000" cy="288000"/>
            <a:chOff x="248021" y="1293778"/>
            <a:chExt cx="180000" cy="180000"/>
          </a:xfrm>
        </p:grpSpPr>
        <p:sp>
          <p:nvSpPr>
            <p:cNvPr id="30" name="Owal 24">
              <a:extLst>
                <a:ext uri="{FF2B5EF4-FFF2-40B4-BE49-F238E27FC236}">
                  <a16:creationId xmlns:a16="http://schemas.microsoft.com/office/drawing/2014/main" id="{4421997B-36DF-AEE8-B0F8-F923C2F68F6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8021" y="1293778"/>
              <a:ext cx="180000" cy="18000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1" name="Prostokąt 7">
              <a:extLst>
                <a:ext uri="{FF2B5EF4-FFF2-40B4-BE49-F238E27FC236}">
                  <a16:creationId xmlns:a16="http://schemas.microsoft.com/office/drawing/2014/main" id="{BBFEDD95-6EEA-6E8A-A0FE-33C45284F3FD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98481" y="1356778"/>
              <a:ext cx="54000" cy="54000"/>
            </a:xfrm>
            <a:custGeom>
              <a:avLst/>
              <a:gdLst>
                <a:gd name="connsiteX0" fmla="*/ 0 w 233498"/>
                <a:gd name="connsiteY0" fmla="*/ 0 h 233498"/>
                <a:gd name="connsiteX1" fmla="*/ 233498 w 233498"/>
                <a:gd name="connsiteY1" fmla="*/ 0 h 233498"/>
                <a:gd name="connsiteX2" fmla="*/ 233498 w 233498"/>
                <a:gd name="connsiteY2" fmla="*/ 233498 h 233498"/>
                <a:gd name="connsiteX3" fmla="*/ 0 w 233498"/>
                <a:gd name="connsiteY3" fmla="*/ 233498 h 233498"/>
                <a:gd name="connsiteX4" fmla="*/ 0 w 233498"/>
                <a:gd name="connsiteY4" fmla="*/ 0 h 233498"/>
                <a:gd name="connsiteX0" fmla="*/ 0 w 233498"/>
                <a:gd name="connsiteY0" fmla="*/ 233498 h 324938"/>
                <a:gd name="connsiteX1" fmla="*/ 0 w 233498"/>
                <a:gd name="connsiteY1" fmla="*/ 0 h 324938"/>
                <a:gd name="connsiteX2" fmla="*/ 233498 w 233498"/>
                <a:gd name="connsiteY2" fmla="*/ 0 h 324938"/>
                <a:gd name="connsiteX3" fmla="*/ 233498 w 233498"/>
                <a:gd name="connsiteY3" fmla="*/ 233498 h 324938"/>
                <a:gd name="connsiteX4" fmla="*/ 91440 w 233498"/>
                <a:gd name="connsiteY4" fmla="*/ 324938 h 324938"/>
                <a:gd name="connsiteX0" fmla="*/ 0 w 233498"/>
                <a:gd name="connsiteY0" fmla="*/ 233498 h 233498"/>
                <a:gd name="connsiteX1" fmla="*/ 0 w 233498"/>
                <a:gd name="connsiteY1" fmla="*/ 0 h 233498"/>
                <a:gd name="connsiteX2" fmla="*/ 233498 w 233498"/>
                <a:gd name="connsiteY2" fmla="*/ 0 h 233498"/>
                <a:gd name="connsiteX3" fmla="*/ 233498 w 233498"/>
                <a:gd name="connsiteY3" fmla="*/ 233498 h 233498"/>
                <a:gd name="connsiteX0" fmla="*/ 0 w 233498"/>
                <a:gd name="connsiteY0" fmla="*/ 0 h 233498"/>
                <a:gd name="connsiteX1" fmla="*/ 233498 w 233498"/>
                <a:gd name="connsiteY1" fmla="*/ 0 h 233498"/>
                <a:gd name="connsiteX2" fmla="*/ 233498 w 233498"/>
                <a:gd name="connsiteY2" fmla="*/ 233498 h 233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498" h="233498">
                  <a:moveTo>
                    <a:pt x="0" y="0"/>
                  </a:moveTo>
                  <a:lnTo>
                    <a:pt x="233498" y="0"/>
                  </a:lnTo>
                  <a:lnTo>
                    <a:pt x="233498" y="233498"/>
                  </a:ln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32" name="Grupa 26">
            <a:extLst>
              <a:ext uri="{FF2B5EF4-FFF2-40B4-BE49-F238E27FC236}">
                <a16:creationId xmlns:a16="http://schemas.microsoft.com/office/drawing/2014/main" id="{AA9E5C56-AF8A-6738-5667-30DF8B5DBDD1}"/>
              </a:ext>
            </a:extLst>
          </p:cNvPr>
          <p:cNvGrpSpPr>
            <a:grpSpLocks noChangeAspect="1"/>
          </p:cNvGrpSpPr>
          <p:nvPr/>
        </p:nvGrpSpPr>
        <p:grpSpPr>
          <a:xfrm>
            <a:off x="1140930" y="5704492"/>
            <a:ext cx="288000" cy="288000"/>
            <a:chOff x="248021" y="1293778"/>
            <a:chExt cx="180000" cy="180000"/>
          </a:xfrm>
        </p:grpSpPr>
        <p:sp>
          <p:nvSpPr>
            <p:cNvPr id="33" name="Owal 27">
              <a:extLst>
                <a:ext uri="{FF2B5EF4-FFF2-40B4-BE49-F238E27FC236}">
                  <a16:creationId xmlns:a16="http://schemas.microsoft.com/office/drawing/2014/main" id="{54EFD225-EE0C-B379-8A1D-26AE1E4035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8021" y="1293778"/>
              <a:ext cx="180000" cy="18000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4" name="Prostokąt 7">
              <a:extLst>
                <a:ext uri="{FF2B5EF4-FFF2-40B4-BE49-F238E27FC236}">
                  <a16:creationId xmlns:a16="http://schemas.microsoft.com/office/drawing/2014/main" id="{3A758CC6-CEC8-60D3-73D3-3D3145484B82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98481" y="1356778"/>
              <a:ext cx="54000" cy="54000"/>
            </a:xfrm>
            <a:custGeom>
              <a:avLst/>
              <a:gdLst>
                <a:gd name="connsiteX0" fmla="*/ 0 w 233498"/>
                <a:gd name="connsiteY0" fmla="*/ 0 h 233498"/>
                <a:gd name="connsiteX1" fmla="*/ 233498 w 233498"/>
                <a:gd name="connsiteY1" fmla="*/ 0 h 233498"/>
                <a:gd name="connsiteX2" fmla="*/ 233498 w 233498"/>
                <a:gd name="connsiteY2" fmla="*/ 233498 h 233498"/>
                <a:gd name="connsiteX3" fmla="*/ 0 w 233498"/>
                <a:gd name="connsiteY3" fmla="*/ 233498 h 233498"/>
                <a:gd name="connsiteX4" fmla="*/ 0 w 233498"/>
                <a:gd name="connsiteY4" fmla="*/ 0 h 233498"/>
                <a:gd name="connsiteX0" fmla="*/ 0 w 233498"/>
                <a:gd name="connsiteY0" fmla="*/ 233498 h 324938"/>
                <a:gd name="connsiteX1" fmla="*/ 0 w 233498"/>
                <a:gd name="connsiteY1" fmla="*/ 0 h 324938"/>
                <a:gd name="connsiteX2" fmla="*/ 233498 w 233498"/>
                <a:gd name="connsiteY2" fmla="*/ 0 h 324938"/>
                <a:gd name="connsiteX3" fmla="*/ 233498 w 233498"/>
                <a:gd name="connsiteY3" fmla="*/ 233498 h 324938"/>
                <a:gd name="connsiteX4" fmla="*/ 91440 w 233498"/>
                <a:gd name="connsiteY4" fmla="*/ 324938 h 324938"/>
                <a:gd name="connsiteX0" fmla="*/ 0 w 233498"/>
                <a:gd name="connsiteY0" fmla="*/ 233498 h 233498"/>
                <a:gd name="connsiteX1" fmla="*/ 0 w 233498"/>
                <a:gd name="connsiteY1" fmla="*/ 0 h 233498"/>
                <a:gd name="connsiteX2" fmla="*/ 233498 w 233498"/>
                <a:gd name="connsiteY2" fmla="*/ 0 h 233498"/>
                <a:gd name="connsiteX3" fmla="*/ 233498 w 233498"/>
                <a:gd name="connsiteY3" fmla="*/ 233498 h 233498"/>
                <a:gd name="connsiteX0" fmla="*/ 0 w 233498"/>
                <a:gd name="connsiteY0" fmla="*/ 0 h 233498"/>
                <a:gd name="connsiteX1" fmla="*/ 233498 w 233498"/>
                <a:gd name="connsiteY1" fmla="*/ 0 h 233498"/>
                <a:gd name="connsiteX2" fmla="*/ 233498 w 233498"/>
                <a:gd name="connsiteY2" fmla="*/ 233498 h 233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498" h="233498">
                  <a:moveTo>
                    <a:pt x="0" y="0"/>
                  </a:moveTo>
                  <a:lnTo>
                    <a:pt x="233498" y="0"/>
                  </a:lnTo>
                  <a:lnTo>
                    <a:pt x="233498" y="233498"/>
                  </a:ln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21263526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0" y="0"/>
            <a:ext cx="6152682" cy="6857458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6" name="object 6"/>
          <p:cNvSpPr/>
          <p:nvPr/>
        </p:nvSpPr>
        <p:spPr>
          <a:xfrm>
            <a:off x="9497630" y="720775"/>
            <a:ext cx="2026727" cy="5032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24" name="Grafika 23">
            <a:extLst>
              <a:ext uri="{FF2B5EF4-FFF2-40B4-BE49-F238E27FC236}">
                <a16:creationId xmlns:a16="http://schemas.microsoft.com/office/drawing/2014/main" id="{847334FB-F798-498E-99AB-3B0E522E31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5628" y="491946"/>
            <a:ext cx="3508870" cy="1227383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1D5B6723-F86C-2E19-E073-4658F854E320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75" y="5648003"/>
            <a:ext cx="5238411" cy="4610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34174C0-A174-22D8-22EE-28DC7CBB3E48}"/>
              </a:ext>
            </a:extLst>
          </p:cNvPr>
          <p:cNvSpPr txBox="1"/>
          <p:nvPr/>
        </p:nvSpPr>
        <p:spPr>
          <a:xfrm>
            <a:off x="765175" y="2647805"/>
            <a:ext cx="6124574" cy="2071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01">
              <a:lnSpc>
                <a:spcPts val="1692"/>
              </a:lnSpc>
              <a:spcBef>
                <a:spcPts val="73"/>
              </a:spcBef>
            </a:pPr>
            <a:r>
              <a:rPr lang="pl-PL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PFR </a:t>
            </a:r>
            <a:r>
              <a:rPr lang="pl-PL" spc="3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Ventures</a:t>
            </a:r>
            <a:r>
              <a:rPr lang="pl-PL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Sp. z o.o.</a:t>
            </a:r>
            <a:endParaRPr lang="pl-PL" sz="1800" spc="3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7701">
              <a:lnSpc>
                <a:spcPts val="1692"/>
              </a:lnSpc>
              <a:spcBef>
                <a:spcPts val="73"/>
              </a:spcBef>
            </a:pPr>
            <a:r>
              <a:rPr lang="pl-PL" sz="180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ul. Krucza</a:t>
            </a:r>
            <a:r>
              <a:rPr lang="pl-PL" sz="18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pl-PL" sz="1800" spc="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50, </a:t>
            </a:r>
            <a:r>
              <a:rPr lang="pl-PL" sz="1800" spc="6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floor</a:t>
            </a:r>
            <a:r>
              <a:rPr lang="pl-PL" sz="1800" spc="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5</a:t>
            </a:r>
            <a:endParaRPr lang="pl-PL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7701">
              <a:lnSpc>
                <a:spcPts val="1692"/>
              </a:lnSpc>
            </a:pPr>
            <a:r>
              <a:rPr lang="pl-PL" sz="1800" spc="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00-025</a:t>
            </a:r>
            <a:r>
              <a:rPr lang="pl-PL" sz="1800" spc="-27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pl-PL" sz="1800" spc="-9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Warsaw</a:t>
            </a:r>
            <a:endParaRPr lang="pl-PL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7701"/>
            <a:endParaRPr lang="pl-PL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7701">
              <a:lnSpc>
                <a:spcPts val="1692"/>
              </a:lnSpc>
              <a:spcBef>
                <a:spcPts val="1316"/>
              </a:spcBef>
            </a:pPr>
            <a:r>
              <a:rPr lang="pl-PL" sz="180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t: </a:t>
            </a:r>
            <a:r>
              <a:rPr lang="pl-PL" sz="1800" spc="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+48 22 </a:t>
            </a:r>
            <a:r>
              <a:rPr lang="pl-PL" spc="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274 23 73</a:t>
            </a:r>
            <a:endParaRPr lang="pl-PL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7701">
              <a:lnSpc>
                <a:spcPts val="1601"/>
              </a:lnSpc>
            </a:pPr>
            <a:r>
              <a:rPr lang="pl-PL" spc="3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Helpline</a:t>
            </a:r>
            <a:r>
              <a:rPr lang="pl-PL" sz="180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pl-PL" sz="1800" spc="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800 800</a:t>
            </a:r>
            <a:r>
              <a:rPr lang="pl-PL" sz="1800" spc="-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pl-PL" sz="1800" spc="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120</a:t>
            </a:r>
            <a:endParaRPr lang="pl-PL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7701" marR="3081">
              <a:lnSpc>
                <a:spcPts val="1601"/>
              </a:lnSpc>
              <a:spcBef>
                <a:spcPts val="112"/>
              </a:spcBef>
            </a:pPr>
            <a:r>
              <a:rPr lang="pl-PL" sz="180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e:</a:t>
            </a:r>
            <a:r>
              <a:rPr lang="pl-PL" sz="1800" spc="-3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pl-PL" spc="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pawel.sliwa@pfrventures.pl</a:t>
            </a:r>
          </a:p>
          <a:p>
            <a:pPr marL="7701" marR="3081">
              <a:lnSpc>
                <a:spcPts val="1601"/>
              </a:lnSpc>
              <a:spcBef>
                <a:spcPts val="112"/>
              </a:spcBef>
            </a:pPr>
            <a:r>
              <a:rPr lang="pl-PL" sz="1800" spc="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e: jaroslaw.wieckowski@pfrventures.pl</a:t>
            </a:r>
          </a:p>
        </p:txBody>
      </p:sp>
      <p:sp>
        <p:nvSpPr>
          <p:cNvPr id="11" name="object 3">
            <a:extLst>
              <a:ext uri="{FF2B5EF4-FFF2-40B4-BE49-F238E27FC236}">
                <a16:creationId xmlns:a16="http://schemas.microsoft.com/office/drawing/2014/main" id="{B622160F-67C3-FBBD-6F2C-BC4CF4EFA079}"/>
              </a:ext>
            </a:extLst>
          </p:cNvPr>
          <p:cNvSpPr txBox="1">
            <a:spLocks/>
          </p:cNvSpPr>
          <p:nvPr/>
        </p:nvSpPr>
        <p:spPr>
          <a:xfrm>
            <a:off x="9172341" y="3266888"/>
            <a:ext cx="2623185" cy="515910"/>
          </a:xfrm>
          <a:prstGeom prst="rect">
            <a:avLst/>
          </a:prstGeom>
        </p:spPr>
        <p:txBody>
          <a:bodyPr vert="horz" wrap="square" lIns="0" tIns="1714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35"/>
              </a:spcBef>
            </a:pPr>
            <a:r>
              <a:rPr lang="pl-PL" sz="3600" spc="-6" dirty="0" err="1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Contact</a:t>
            </a:r>
            <a:endParaRPr lang="en-GB" sz="3600" spc="-6" dirty="0">
              <a:solidFill>
                <a:schemeClr val="bg1"/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783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2" y="31"/>
            <a:ext cx="12191037" cy="6857458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3" name="object 3"/>
          <p:cNvSpPr txBox="1"/>
          <p:nvPr/>
        </p:nvSpPr>
        <p:spPr>
          <a:xfrm>
            <a:off x="807622" y="2507737"/>
            <a:ext cx="10155942" cy="1361099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7701">
              <a:spcBef>
                <a:spcPts val="64"/>
              </a:spcBef>
            </a:pPr>
            <a:r>
              <a:rPr lang="en-US" sz="4396" spc="-82" dirty="0">
                <a:solidFill>
                  <a:srgbClr val="FFFFFF"/>
                </a:solidFill>
                <a:latin typeface="Georgia"/>
                <a:cs typeface="Georgia"/>
              </a:rPr>
              <a:t>Summary of past tenders under the P</a:t>
            </a:r>
            <a:r>
              <a:rPr lang="pl-PL" sz="4396" spc="-82" dirty="0">
                <a:solidFill>
                  <a:srgbClr val="FFFFFF"/>
                </a:solidFill>
                <a:latin typeface="Georgia"/>
                <a:cs typeface="Georgia"/>
              </a:rPr>
              <a:t>O</a:t>
            </a:r>
            <a:r>
              <a:rPr lang="en-US" sz="4396" spc="-82" dirty="0">
                <a:solidFill>
                  <a:srgbClr val="FFFFFF"/>
                </a:solidFill>
                <a:latin typeface="Georgia"/>
                <a:cs typeface="Georgia"/>
              </a:rPr>
              <a:t>IR perspective</a:t>
            </a:r>
            <a:endParaRPr lang="pl-PL" sz="4396" dirty="0">
              <a:latin typeface="Georgia"/>
              <a:cs typeface="Georgia"/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FB2DA316-0E27-4000-AFD9-9696D7842D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0363" y="720429"/>
            <a:ext cx="1874332" cy="66174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7305" y="782382"/>
            <a:ext cx="9003058" cy="1007695"/>
          </a:xfrm>
          <a:prstGeom prst="rect">
            <a:avLst/>
          </a:prstGeom>
        </p:spPr>
        <p:txBody>
          <a:bodyPr vert="horz" wrap="square" lIns="0" tIns="10397" rIns="0" bIns="0" rtlCol="0" anchor="ctr">
            <a:spAutoFit/>
          </a:bodyPr>
          <a:lstStyle/>
          <a:p>
            <a:pPr marL="7701">
              <a:spcBef>
                <a:spcPts val="82"/>
              </a:spcBef>
            </a:pPr>
            <a:r>
              <a:rPr lang="en-US" sz="3600" spc="-58" dirty="0">
                <a:solidFill>
                  <a:srgbClr val="308B2B"/>
                </a:solidFill>
                <a:latin typeface="Georgia" panose="02040502050405020303" pitchFamily="18" charset="0"/>
              </a:rPr>
              <a:t>The Starter Program pursues a number of business goals</a:t>
            </a:r>
            <a:endParaRPr sz="3600" dirty="0">
              <a:solidFill>
                <a:srgbClr val="308B2B"/>
              </a:solidFill>
              <a:latin typeface="Georgia" panose="02040502050405020303" pitchFamily="18" charset="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48AB30B3-0956-4E35-AD98-6CDFB46F8F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60363" y="722276"/>
            <a:ext cx="1874332" cy="658050"/>
          </a:xfrm>
          <a:prstGeom prst="rect">
            <a:avLst/>
          </a:prstGeom>
        </p:spPr>
      </p:pic>
      <p:sp>
        <p:nvSpPr>
          <p:cNvPr id="7" name="Prostokąt: zaokrąglone rogi po przekątnej 6">
            <a:extLst>
              <a:ext uri="{FF2B5EF4-FFF2-40B4-BE49-F238E27FC236}">
                <a16:creationId xmlns:a16="http://schemas.microsoft.com/office/drawing/2014/main" id="{1C23F665-00B8-5168-5F69-9100C8C1D54E}"/>
              </a:ext>
            </a:extLst>
          </p:cNvPr>
          <p:cNvSpPr/>
          <p:nvPr/>
        </p:nvSpPr>
        <p:spPr>
          <a:xfrm>
            <a:off x="8062612" y="2204026"/>
            <a:ext cx="3189248" cy="3100039"/>
          </a:xfrm>
          <a:prstGeom prst="round2DiagRect">
            <a:avLst>
              <a:gd name="adj1" fmla="val 10115"/>
              <a:gd name="adj2" fmla="val 0"/>
            </a:avLst>
          </a:prstGeom>
          <a:solidFill>
            <a:srgbClr val="94C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89">
            <a:extLst>
              <a:ext uri="{FF2B5EF4-FFF2-40B4-BE49-F238E27FC236}">
                <a16:creationId xmlns:a16="http://schemas.microsoft.com/office/drawing/2014/main" id="{99F13DE6-145E-6211-C231-59EB9F4DA9C7}"/>
              </a:ext>
            </a:extLst>
          </p:cNvPr>
          <p:cNvSpPr/>
          <p:nvPr/>
        </p:nvSpPr>
        <p:spPr>
          <a:xfrm>
            <a:off x="10682529" y="2001927"/>
            <a:ext cx="722779" cy="722779"/>
          </a:xfrm>
          <a:custGeom>
            <a:avLst/>
            <a:gdLst>
              <a:gd name="connsiteX0" fmla="*/ 0 w 1183130"/>
              <a:gd name="connsiteY0" fmla="*/ 0 h 1183130"/>
              <a:gd name="connsiteX1" fmla="*/ 1183130 w 1183130"/>
              <a:gd name="connsiteY1" fmla="*/ 0 h 1183130"/>
              <a:gd name="connsiteX2" fmla="*/ 1183130 w 1183130"/>
              <a:gd name="connsiteY2" fmla="*/ 1183130 h 1183130"/>
              <a:gd name="connsiteX3" fmla="*/ 0 w 1183130"/>
              <a:gd name="connsiteY3" fmla="*/ 1183130 h 1183130"/>
              <a:gd name="connsiteX4" fmla="*/ 0 w 1183130"/>
              <a:gd name="connsiteY4" fmla="*/ 0 h 1183130"/>
              <a:gd name="connsiteX0" fmla="*/ 0 w 1183130"/>
              <a:gd name="connsiteY0" fmla="*/ 1183130 h 1274570"/>
              <a:gd name="connsiteX1" fmla="*/ 0 w 1183130"/>
              <a:gd name="connsiteY1" fmla="*/ 0 h 1274570"/>
              <a:gd name="connsiteX2" fmla="*/ 1183130 w 1183130"/>
              <a:gd name="connsiteY2" fmla="*/ 0 h 1274570"/>
              <a:gd name="connsiteX3" fmla="*/ 1183130 w 1183130"/>
              <a:gd name="connsiteY3" fmla="*/ 1183130 h 1274570"/>
              <a:gd name="connsiteX4" fmla="*/ 91440 w 1183130"/>
              <a:gd name="connsiteY4" fmla="*/ 1274570 h 1274570"/>
              <a:gd name="connsiteX0" fmla="*/ 0 w 1183130"/>
              <a:gd name="connsiteY0" fmla="*/ 1183130 h 1183130"/>
              <a:gd name="connsiteX1" fmla="*/ 0 w 1183130"/>
              <a:gd name="connsiteY1" fmla="*/ 0 h 1183130"/>
              <a:gd name="connsiteX2" fmla="*/ 1183130 w 1183130"/>
              <a:gd name="connsiteY2" fmla="*/ 0 h 1183130"/>
              <a:gd name="connsiteX3" fmla="*/ 1183130 w 1183130"/>
              <a:gd name="connsiteY3" fmla="*/ 1183130 h 1183130"/>
              <a:gd name="connsiteX0" fmla="*/ 0 w 1183130"/>
              <a:gd name="connsiteY0" fmla="*/ 0 h 1183130"/>
              <a:gd name="connsiteX1" fmla="*/ 1183130 w 1183130"/>
              <a:gd name="connsiteY1" fmla="*/ 0 h 1183130"/>
              <a:gd name="connsiteX2" fmla="*/ 1183130 w 1183130"/>
              <a:gd name="connsiteY2" fmla="*/ 1183130 h 1183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3130" h="1183130">
                <a:moveTo>
                  <a:pt x="0" y="0"/>
                </a:moveTo>
                <a:lnTo>
                  <a:pt x="1183130" y="0"/>
                </a:lnTo>
                <a:lnTo>
                  <a:pt x="1183130" y="1183130"/>
                </a:lnTo>
              </a:path>
            </a:pathLst>
          </a:custGeom>
          <a:noFill/>
          <a:ln w="25400">
            <a:solidFill>
              <a:srgbClr val="308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Symbol zastępczy tekstu 3">
            <a:extLst>
              <a:ext uri="{FF2B5EF4-FFF2-40B4-BE49-F238E27FC236}">
                <a16:creationId xmlns:a16="http://schemas.microsoft.com/office/drawing/2014/main" id="{075738ED-DA09-1332-3D35-2BC438E688AF}"/>
              </a:ext>
            </a:extLst>
          </p:cNvPr>
          <p:cNvSpPr txBox="1">
            <a:spLocks/>
          </p:cNvSpPr>
          <p:nvPr/>
        </p:nvSpPr>
        <p:spPr>
          <a:xfrm>
            <a:off x="1295246" y="3414593"/>
            <a:ext cx="6557241" cy="3139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77" spc="-12" dirty="0">
                <a:solidFill>
                  <a:srgbClr val="626769"/>
                </a:solidFill>
                <a:latin typeface="Calibri Light"/>
                <a:cs typeface="Calibri Light"/>
              </a:rPr>
              <a:t>Implement</a:t>
            </a:r>
            <a:r>
              <a:rPr lang="pl-PL" sz="1577" spc="-12" dirty="0" err="1">
                <a:solidFill>
                  <a:srgbClr val="626769"/>
                </a:solidFill>
                <a:latin typeface="Calibri Light"/>
                <a:cs typeface="Calibri Light"/>
              </a:rPr>
              <a:t>ation</a:t>
            </a:r>
            <a:r>
              <a:rPr lang="pl-PL" sz="1577" spc="-12" dirty="0">
                <a:solidFill>
                  <a:srgbClr val="626769"/>
                </a:solidFill>
                <a:latin typeface="Calibri Light"/>
                <a:cs typeface="Calibri Light"/>
              </a:rPr>
              <a:t> of</a:t>
            </a:r>
            <a:r>
              <a:rPr lang="en-US" sz="1577" spc="-12" dirty="0">
                <a:solidFill>
                  <a:srgbClr val="626769"/>
                </a:solidFill>
                <a:latin typeface="Calibri Light"/>
                <a:cs typeface="Calibri Light"/>
              </a:rPr>
              <a:t> the best VC standards in Poland.</a:t>
            </a:r>
            <a:endParaRPr lang="pl-PL" sz="1577" spc="-12" dirty="0">
              <a:solidFill>
                <a:srgbClr val="626769"/>
              </a:solidFill>
              <a:latin typeface="Calibri Light"/>
              <a:cs typeface="Calibri Light"/>
            </a:endParaRPr>
          </a:p>
        </p:txBody>
      </p:sp>
      <p:grpSp>
        <p:nvGrpSpPr>
          <p:cNvPr id="29" name="Grafika 71">
            <a:extLst>
              <a:ext uri="{FF2B5EF4-FFF2-40B4-BE49-F238E27FC236}">
                <a16:creationId xmlns:a16="http://schemas.microsoft.com/office/drawing/2014/main" id="{5C6C0BDA-DF0F-2204-9F38-DA6369098AD3}"/>
              </a:ext>
            </a:extLst>
          </p:cNvPr>
          <p:cNvGrpSpPr/>
          <p:nvPr/>
        </p:nvGrpSpPr>
        <p:grpSpPr>
          <a:xfrm>
            <a:off x="8609578" y="2726748"/>
            <a:ext cx="2090959" cy="2090959"/>
            <a:chOff x="5348066" y="3234052"/>
            <a:chExt cx="468000" cy="468000"/>
          </a:xfrm>
          <a:solidFill>
            <a:schemeClr val="bg1"/>
          </a:solidFill>
        </p:grpSpPr>
        <p:sp>
          <p:nvSpPr>
            <p:cNvPr id="30" name="Dowolny kształt: kształt 34">
              <a:extLst>
                <a:ext uri="{FF2B5EF4-FFF2-40B4-BE49-F238E27FC236}">
                  <a16:creationId xmlns:a16="http://schemas.microsoft.com/office/drawing/2014/main" id="{C61659AE-62CB-4F83-CB64-104307F2610F}"/>
                </a:ext>
              </a:extLst>
            </p:cNvPr>
            <p:cNvSpPr/>
            <p:nvPr/>
          </p:nvSpPr>
          <p:spPr>
            <a:xfrm>
              <a:off x="5348066" y="3234052"/>
              <a:ext cx="466199" cy="466199"/>
            </a:xfrm>
            <a:custGeom>
              <a:avLst/>
              <a:gdLst>
                <a:gd name="connsiteX0" fmla="*/ 444600 w 466199"/>
                <a:gd name="connsiteY0" fmla="*/ 153900 h 466199"/>
                <a:gd name="connsiteX1" fmla="*/ 439200 w 466199"/>
                <a:gd name="connsiteY1" fmla="*/ 163800 h 466199"/>
                <a:gd name="connsiteX2" fmla="*/ 450900 w 466199"/>
                <a:gd name="connsiteY2" fmla="*/ 233100 h 466199"/>
                <a:gd name="connsiteX3" fmla="*/ 233100 w 466199"/>
                <a:gd name="connsiteY3" fmla="*/ 450000 h 466199"/>
                <a:gd name="connsiteX4" fmla="*/ 16200 w 466199"/>
                <a:gd name="connsiteY4" fmla="*/ 233100 h 466199"/>
                <a:gd name="connsiteX5" fmla="*/ 233100 w 466199"/>
                <a:gd name="connsiteY5" fmla="*/ 16200 h 466199"/>
                <a:gd name="connsiteX6" fmla="*/ 308700 w 466199"/>
                <a:gd name="connsiteY6" fmla="*/ 29700 h 466199"/>
                <a:gd name="connsiteX7" fmla="*/ 319500 w 466199"/>
                <a:gd name="connsiteY7" fmla="*/ 25200 h 466199"/>
                <a:gd name="connsiteX8" fmla="*/ 315000 w 466199"/>
                <a:gd name="connsiteY8" fmla="*/ 14400 h 466199"/>
                <a:gd name="connsiteX9" fmla="*/ 233100 w 466199"/>
                <a:gd name="connsiteY9" fmla="*/ 0 h 466199"/>
                <a:gd name="connsiteX10" fmla="*/ 0 w 466199"/>
                <a:gd name="connsiteY10" fmla="*/ 233100 h 466199"/>
                <a:gd name="connsiteX11" fmla="*/ 233100 w 466199"/>
                <a:gd name="connsiteY11" fmla="*/ 466200 h 466199"/>
                <a:gd name="connsiteX12" fmla="*/ 466200 w 466199"/>
                <a:gd name="connsiteY12" fmla="*/ 233100 h 466199"/>
                <a:gd name="connsiteX13" fmla="*/ 454500 w 466199"/>
                <a:gd name="connsiteY13" fmla="*/ 158400 h 466199"/>
                <a:gd name="connsiteX14" fmla="*/ 444600 w 466199"/>
                <a:gd name="connsiteY14" fmla="*/ 153900 h 4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6199" h="466199">
                  <a:moveTo>
                    <a:pt x="444600" y="153900"/>
                  </a:moveTo>
                  <a:cubicBezTo>
                    <a:pt x="440100" y="155700"/>
                    <a:pt x="438300" y="160200"/>
                    <a:pt x="439200" y="163800"/>
                  </a:cubicBezTo>
                  <a:cubicBezTo>
                    <a:pt x="446400" y="186300"/>
                    <a:pt x="450900" y="209700"/>
                    <a:pt x="450900" y="233100"/>
                  </a:cubicBezTo>
                  <a:cubicBezTo>
                    <a:pt x="450000" y="352800"/>
                    <a:pt x="352800" y="450000"/>
                    <a:pt x="233100" y="450000"/>
                  </a:cubicBezTo>
                  <a:cubicBezTo>
                    <a:pt x="113400" y="450000"/>
                    <a:pt x="16200" y="352800"/>
                    <a:pt x="16200" y="233100"/>
                  </a:cubicBezTo>
                  <a:cubicBezTo>
                    <a:pt x="16200" y="113400"/>
                    <a:pt x="113400" y="16200"/>
                    <a:pt x="233100" y="16200"/>
                  </a:cubicBezTo>
                  <a:cubicBezTo>
                    <a:pt x="259200" y="16200"/>
                    <a:pt x="284400" y="20700"/>
                    <a:pt x="308700" y="29700"/>
                  </a:cubicBezTo>
                  <a:cubicBezTo>
                    <a:pt x="313200" y="31500"/>
                    <a:pt x="317700" y="28800"/>
                    <a:pt x="319500" y="25200"/>
                  </a:cubicBezTo>
                  <a:cubicBezTo>
                    <a:pt x="321300" y="20700"/>
                    <a:pt x="318600" y="16200"/>
                    <a:pt x="315000" y="14400"/>
                  </a:cubicBezTo>
                  <a:cubicBezTo>
                    <a:pt x="288900" y="4500"/>
                    <a:pt x="261000" y="0"/>
                    <a:pt x="233100" y="0"/>
                  </a:cubicBezTo>
                  <a:cubicBezTo>
                    <a:pt x="104400" y="0"/>
                    <a:pt x="0" y="104400"/>
                    <a:pt x="0" y="233100"/>
                  </a:cubicBezTo>
                  <a:cubicBezTo>
                    <a:pt x="0" y="361800"/>
                    <a:pt x="104400" y="466200"/>
                    <a:pt x="233100" y="466200"/>
                  </a:cubicBezTo>
                  <a:cubicBezTo>
                    <a:pt x="361800" y="466200"/>
                    <a:pt x="466200" y="361800"/>
                    <a:pt x="466200" y="233100"/>
                  </a:cubicBezTo>
                  <a:cubicBezTo>
                    <a:pt x="466200" y="207900"/>
                    <a:pt x="461700" y="182700"/>
                    <a:pt x="454500" y="158400"/>
                  </a:cubicBezTo>
                  <a:cubicBezTo>
                    <a:pt x="452700" y="154800"/>
                    <a:pt x="448200" y="152100"/>
                    <a:pt x="444600" y="153900"/>
                  </a:cubicBezTo>
                  <a:close/>
                </a:path>
              </a:pathLst>
            </a:custGeom>
            <a:grpFill/>
            <a:ln w="89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31" name="Dowolny kształt: kształt 35">
              <a:extLst>
                <a:ext uri="{FF2B5EF4-FFF2-40B4-BE49-F238E27FC236}">
                  <a16:creationId xmlns:a16="http://schemas.microsoft.com/office/drawing/2014/main" id="{7280E6D0-0CFC-62DB-B009-3D6379297B7A}"/>
                </a:ext>
              </a:extLst>
            </p:cNvPr>
            <p:cNvSpPr/>
            <p:nvPr/>
          </p:nvSpPr>
          <p:spPr>
            <a:xfrm>
              <a:off x="5453365" y="3338452"/>
              <a:ext cx="255599" cy="256499"/>
            </a:xfrm>
            <a:custGeom>
              <a:avLst/>
              <a:gdLst>
                <a:gd name="connsiteX0" fmla="*/ 127800 w 255599"/>
                <a:gd name="connsiteY0" fmla="*/ 256500 h 256499"/>
                <a:gd name="connsiteX1" fmla="*/ 255600 w 255599"/>
                <a:gd name="connsiteY1" fmla="*/ 128700 h 256499"/>
                <a:gd name="connsiteX2" fmla="*/ 241200 w 255599"/>
                <a:gd name="connsiteY2" fmla="*/ 70200 h 256499"/>
                <a:gd name="connsiteX3" fmla="*/ 230400 w 255599"/>
                <a:gd name="connsiteY3" fmla="*/ 66600 h 256499"/>
                <a:gd name="connsiteX4" fmla="*/ 226800 w 255599"/>
                <a:gd name="connsiteY4" fmla="*/ 77400 h 256499"/>
                <a:gd name="connsiteX5" fmla="*/ 239400 w 255599"/>
                <a:gd name="connsiteY5" fmla="*/ 127800 h 256499"/>
                <a:gd name="connsiteX6" fmla="*/ 127800 w 255599"/>
                <a:gd name="connsiteY6" fmla="*/ 239400 h 256499"/>
                <a:gd name="connsiteX7" fmla="*/ 16200 w 255599"/>
                <a:gd name="connsiteY7" fmla="*/ 127800 h 256499"/>
                <a:gd name="connsiteX8" fmla="*/ 127800 w 255599"/>
                <a:gd name="connsiteY8" fmla="*/ 16200 h 256499"/>
                <a:gd name="connsiteX9" fmla="*/ 173700 w 255599"/>
                <a:gd name="connsiteY9" fmla="*/ 26100 h 256499"/>
                <a:gd name="connsiteX10" fmla="*/ 184500 w 255599"/>
                <a:gd name="connsiteY10" fmla="*/ 21600 h 256499"/>
                <a:gd name="connsiteX11" fmla="*/ 180000 w 255599"/>
                <a:gd name="connsiteY11" fmla="*/ 10800 h 256499"/>
                <a:gd name="connsiteX12" fmla="*/ 127800 w 255599"/>
                <a:gd name="connsiteY12" fmla="*/ 0 h 256499"/>
                <a:gd name="connsiteX13" fmla="*/ 0 w 255599"/>
                <a:gd name="connsiteY13" fmla="*/ 127800 h 256499"/>
                <a:gd name="connsiteX14" fmla="*/ 127800 w 255599"/>
                <a:gd name="connsiteY14" fmla="*/ 256500 h 256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55599" h="256499">
                  <a:moveTo>
                    <a:pt x="127800" y="256500"/>
                  </a:moveTo>
                  <a:cubicBezTo>
                    <a:pt x="198000" y="256500"/>
                    <a:pt x="255600" y="198900"/>
                    <a:pt x="255600" y="128700"/>
                  </a:cubicBezTo>
                  <a:cubicBezTo>
                    <a:pt x="255600" y="108900"/>
                    <a:pt x="251100" y="88200"/>
                    <a:pt x="241200" y="70200"/>
                  </a:cubicBezTo>
                  <a:cubicBezTo>
                    <a:pt x="239400" y="66600"/>
                    <a:pt x="234000" y="64800"/>
                    <a:pt x="230400" y="66600"/>
                  </a:cubicBezTo>
                  <a:cubicBezTo>
                    <a:pt x="226800" y="68400"/>
                    <a:pt x="225000" y="73800"/>
                    <a:pt x="226800" y="77400"/>
                  </a:cubicBezTo>
                  <a:cubicBezTo>
                    <a:pt x="234900" y="93600"/>
                    <a:pt x="239400" y="110700"/>
                    <a:pt x="239400" y="127800"/>
                  </a:cubicBezTo>
                  <a:cubicBezTo>
                    <a:pt x="239400" y="189900"/>
                    <a:pt x="189000" y="239400"/>
                    <a:pt x="127800" y="239400"/>
                  </a:cubicBezTo>
                  <a:cubicBezTo>
                    <a:pt x="65700" y="239400"/>
                    <a:pt x="16200" y="189000"/>
                    <a:pt x="16200" y="127800"/>
                  </a:cubicBezTo>
                  <a:cubicBezTo>
                    <a:pt x="16200" y="66600"/>
                    <a:pt x="66600" y="16200"/>
                    <a:pt x="127800" y="16200"/>
                  </a:cubicBezTo>
                  <a:cubicBezTo>
                    <a:pt x="144000" y="16200"/>
                    <a:pt x="159300" y="19800"/>
                    <a:pt x="173700" y="26100"/>
                  </a:cubicBezTo>
                  <a:cubicBezTo>
                    <a:pt x="178200" y="27900"/>
                    <a:pt x="182700" y="26100"/>
                    <a:pt x="184500" y="21600"/>
                  </a:cubicBezTo>
                  <a:cubicBezTo>
                    <a:pt x="186300" y="17100"/>
                    <a:pt x="184500" y="12600"/>
                    <a:pt x="180000" y="10800"/>
                  </a:cubicBezTo>
                  <a:cubicBezTo>
                    <a:pt x="163800" y="3600"/>
                    <a:pt x="145800" y="0"/>
                    <a:pt x="127800" y="0"/>
                  </a:cubicBezTo>
                  <a:cubicBezTo>
                    <a:pt x="57600" y="0"/>
                    <a:pt x="0" y="57600"/>
                    <a:pt x="0" y="127800"/>
                  </a:cubicBezTo>
                  <a:cubicBezTo>
                    <a:pt x="0" y="199800"/>
                    <a:pt x="57600" y="256500"/>
                    <a:pt x="127800" y="256500"/>
                  </a:cubicBezTo>
                  <a:close/>
                </a:path>
              </a:pathLst>
            </a:custGeom>
            <a:grpFill/>
            <a:ln w="89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32" name="Dowolny kształt: kształt 36">
              <a:extLst>
                <a:ext uri="{FF2B5EF4-FFF2-40B4-BE49-F238E27FC236}">
                  <a16:creationId xmlns:a16="http://schemas.microsoft.com/office/drawing/2014/main" id="{4AF029D7-6E16-EF13-8496-FF151955F6CD}"/>
                </a:ext>
              </a:extLst>
            </p:cNvPr>
            <p:cNvSpPr/>
            <p:nvPr/>
          </p:nvSpPr>
          <p:spPr>
            <a:xfrm>
              <a:off x="5383166" y="3269152"/>
              <a:ext cx="206099" cy="206099"/>
            </a:xfrm>
            <a:custGeom>
              <a:avLst/>
              <a:gdLst>
                <a:gd name="connsiteX0" fmla="*/ 206100 w 206099"/>
                <a:gd name="connsiteY0" fmla="*/ 8100 h 206099"/>
                <a:gd name="connsiteX1" fmla="*/ 198000 w 206099"/>
                <a:gd name="connsiteY1" fmla="*/ 0 h 206099"/>
                <a:gd name="connsiteX2" fmla="*/ 0 w 206099"/>
                <a:gd name="connsiteY2" fmla="*/ 198000 h 206099"/>
                <a:gd name="connsiteX3" fmla="*/ 8100 w 206099"/>
                <a:gd name="connsiteY3" fmla="*/ 206100 h 206099"/>
                <a:gd name="connsiteX4" fmla="*/ 16200 w 206099"/>
                <a:gd name="connsiteY4" fmla="*/ 198000 h 206099"/>
                <a:gd name="connsiteX5" fmla="*/ 198000 w 206099"/>
                <a:gd name="connsiteY5" fmla="*/ 16200 h 206099"/>
                <a:gd name="connsiteX6" fmla="*/ 206100 w 206099"/>
                <a:gd name="connsiteY6" fmla="*/ 8100 h 206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099" h="206099">
                  <a:moveTo>
                    <a:pt x="206100" y="8100"/>
                  </a:moveTo>
                  <a:cubicBezTo>
                    <a:pt x="206100" y="3600"/>
                    <a:pt x="202500" y="0"/>
                    <a:pt x="198000" y="0"/>
                  </a:cubicBezTo>
                  <a:cubicBezTo>
                    <a:pt x="89100" y="0"/>
                    <a:pt x="0" y="89100"/>
                    <a:pt x="0" y="198000"/>
                  </a:cubicBezTo>
                  <a:cubicBezTo>
                    <a:pt x="0" y="202500"/>
                    <a:pt x="3600" y="206100"/>
                    <a:pt x="8100" y="206100"/>
                  </a:cubicBezTo>
                  <a:cubicBezTo>
                    <a:pt x="12600" y="206100"/>
                    <a:pt x="16200" y="202500"/>
                    <a:pt x="16200" y="198000"/>
                  </a:cubicBezTo>
                  <a:cubicBezTo>
                    <a:pt x="16200" y="97200"/>
                    <a:pt x="98100" y="16200"/>
                    <a:pt x="198000" y="16200"/>
                  </a:cubicBezTo>
                  <a:cubicBezTo>
                    <a:pt x="202500" y="16200"/>
                    <a:pt x="206100" y="12600"/>
                    <a:pt x="206100" y="8100"/>
                  </a:cubicBezTo>
                  <a:close/>
                </a:path>
              </a:pathLst>
            </a:custGeom>
            <a:grpFill/>
            <a:ln w="89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33" name="Dowolny kształt: kształt 37">
              <a:extLst>
                <a:ext uri="{FF2B5EF4-FFF2-40B4-BE49-F238E27FC236}">
                  <a16:creationId xmlns:a16="http://schemas.microsoft.com/office/drawing/2014/main" id="{1FAF8BEE-399D-F87D-210D-62A839BE789A}"/>
                </a:ext>
              </a:extLst>
            </p:cNvPr>
            <p:cNvSpPr/>
            <p:nvPr/>
          </p:nvSpPr>
          <p:spPr>
            <a:xfrm>
              <a:off x="5573066" y="3284451"/>
              <a:ext cx="195300" cy="195299"/>
            </a:xfrm>
            <a:custGeom>
              <a:avLst/>
              <a:gdLst>
                <a:gd name="connsiteX0" fmla="*/ 187200 w 195300"/>
                <a:gd name="connsiteY0" fmla="*/ 66600 h 195299"/>
                <a:gd name="connsiteX1" fmla="*/ 195300 w 195300"/>
                <a:gd name="connsiteY1" fmla="*/ 58500 h 195299"/>
                <a:gd name="connsiteX2" fmla="*/ 187200 w 195300"/>
                <a:gd name="connsiteY2" fmla="*/ 50400 h 195299"/>
                <a:gd name="connsiteX3" fmla="*/ 144900 w 195300"/>
                <a:gd name="connsiteY3" fmla="*/ 50400 h 195299"/>
                <a:gd name="connsiteX4" fmla="*/ 144900 w 195300"/>
                <a:gd name="connsiteY4" fmla="*/ 8100 h 195299"/>
                <a:gd name="connsiteX5" fmla="*/ 136800 w 195300"/>
                <a:gd name="connsiteY5" fmla="*/ 0 h 195299"/>
                <a:gd name="connsiteX6" fmla="*/ 128700 w 195300"/>
                <a:gd name="connsiteY6" fmla="*/ 8100 h 195299"/>
                <a:gd name="connsiteX7" fmla="*/ 128700 w 195300"/>
                <a:gd name="connsiteY7" fmla="*/ 54900 h 195299"/>
                <a:gd name="connsiteX8" fmla="*/ 16200 w 195300"/>
                <a:gd name="connsiteY8" fmla="*/ 167400 h 195299"/>
                <a:gd name="connsiteX9" fmla="*/ 16200 w 195300"/>
                <a:gd name="connsiteY9" fmla="*/ 136800 h 195299"/>
                <a:gd name="connsiteX10" fmla="*/ 8100 w 195300"/>
                <a:gd name="connsiteY10" fmla="*/ 128700 h 195299"/>
                <a:gd name="connsiteX11" fmla="*/ 0 w 195300"/>
                <a:gd name="connsiteY11" fmla="*/ 136800 h 195299"/>
                <a:gd name="connsiteX12" fmla="*/ 0 w 195300"/>
                <a:gd name="connsiteY12" fmla="*/ 187200 h 195299"/>
                <a:gd name="connsiteX13" fmla="*/ 8100 w 195300"/>
                <a:gd name="connsiteY13" fmla="*/ 195300 h 195299"/>
                <a:gd name="connsiteX14" fmla="*/ 58500 w 195300"/>
                <a:gd name="connsiteY14" fmla="*/ 195300 h 195299"/>
                <a:gd name="connsiteX15" fmla="*/ 66600 w 195300"/>
                <a:gd name="connsiteY15" fmla="*/ 187200 h 195299"/>
                <a:gd name="connsiteX16" fmla="*/ 58500 w 195300"/>
                <a:gd name="connsiteY16" fmla="*/ 179100 h 195299"/>
                <a:gd name="connsiteX17" fmla="*/ 27900 w 195300"/>
                <a:gd name="connsiteY17" fmla="*/ 179100 h 195299"/>
                <a:gd name="connsiteX18" fmla="*/ 140400 w 195300"/>
                <a:gd name="connsiteY18" fmla="*/ 66600 h 195299"/>
                <a:gd name="connsiteX19" fmla="*/ 187200 w 195300"/>
                <a:gd name="connsiteY19" fmla="*/ 66600 h 195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5300" h="195299">
                  <a:moveTo>
                    <a:pt x="187200" y="66600"/>
                  </a:moveTo>
                  <a:cubicBezTo>
                    <a:pt x="191700" y="66600"/>
                    <a:pt x="195300" y="63000"/>
                    <a:pt x="195300" y="58500"/>
                  </a:cubicBezTo>
                  <a:cubicBezTo>
                    <a:pt x="195300" y="54000"/>
                    <a:pt x="191700" y="50400"/>
                    <a:pt x="187200" y="50400"/>
                  </a:cubicBezTo>
                  <a:lnTo>
                    <a:pt x="144900" y="50400"/>
                  </a:lnTo>
                  <a:lnTo>
                    <a:pt x="144900" y="8100"/>
                  </a:lnTo>
                  <a:cubicBezTo>
                    <a:pt x="144900" y="3600"/>
                    <a:pt x="141300" y="0"/>
                    <a:pt x="136800" y="0"/>
                  </a:cubicBezTo>
                  <a:cubicBezTo>
                    <a:pt x="132300" y="0"/>
                    <a:pt x="128700" y="3600"/>
                    <a:pt x="128700" y="8100"/>
                  </a:cubicBezTo>
                  <a:lnTo>
                    <a:pt x="128700" y="54900"/>
                  </a:lnTo>
                  <a:lnTo>
                    <a:pt x="16200" y="167400"/>
                  </a:lnTo>
                  <a:lnTo>
                    <a:pt x="16200" y="136800"/>
                  </a:lnTo>
                  <a:cubicBezTo>
                    <a:pt x="16200" y="132300"/>
                    <a:pt x="12600" y="128700"/>
                    <a:pt x="8100" y="128700"/>
                  </a:cubicBezTo>
                  <a:cubicBezTo>
                    <a:pt x="3600" y="128700"/>
                    <a:pt x="0" y="132300"/>
                    <a:pt x="0" y="136800"/>
                  </a:cubicBezTo>
                  <a:lnTo>
                    <a:pt x="0" y="187200"/>
                  </a:lnTo>
                  <a:cubicBezTo>
                    <a:pt x="0" y="191700"/>
                    <a:pt x="3600" y="195300"/>
                    <a:pt x="8100" y="195300"/>
                  </a:cubicBezTo>
                  <a:lnTo>
                    <a:pt x="58500" y="195300"/>
                  </a:lnTo>
                  <a:cubicBezTo>
                    <a:pt x="63000" y="195300"/>
                    <a:pt x="66600" y="191700"/>
                    <a:pt x="66600" y="187200"/>
                  </a:cubicBezTo>
                  <a:cubicBezTo>
                    <a:pt x="66600" y="182700"/>
                    <a:pt x="63000" y="179100"/>
                    <a:pt x="58500" y="179100"/>
                  </a:cubicBezTo>
                  <a:lnTo>
                    <a:pt x="27900" y="179100"/>
                  </a:lnTo>
                  <a:lnTo>
                    <a:pt x="140400" y="66600"/>
                  </a:lnTo>
                  <a:lnTo>
                    <a:pt x="187200" y="66600"/>
                  </a:lnTo>
                  <a:close/>
                </a:path>
              </a:pathLst>
            </a:custGeom>
            <a:grpFill/>
            <a:ln w="89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34" name="Dowolny kształt: kształt 38">
              <a:extLst>
                <a:ext uri="{FF2B5EF4-FFF2-40B4-BE49-F238E27FC236}">
                  <a16:creationId xmlns:a16="http://schemas.microsoft.com/office/drawing/2014/main" id="{B602BC76-469D-D49B-FDC5-317BF47039EC}"/>
                </a:ext>
              </a:extLst>
            </p:cNvPr>
            <p:cNvSpPr/>
            <p:nvPr/>
          </p:nvSpPr>
          <p:spPr>
            <a:xfrm>
              <a:off x="5725166" y="3261052"/>
              <a:ext cx="66599" cy="66599"/>
            </a:xfrm>
            <a:custGeom>
              <a:avLst/>
              <a:gdLst>
                <a:gd name="connsiteX0" fmla="*/ 66600 w 66599"/>
                <a:gd name="connsiteY0" fmla="*/ 57600 h 66599"/>
                <a:gd name="connsiteX1" fmla="*/ 58500 w 66599"/>
                <a:gd name="connsiteY1" fmla="*/ 49500 h 66599"/>
                <a:gd name="connsiteX2" fmla="*/ 16200 w 66599"/>
                <a:gd name="connsiteY2" fmla="*/ 49500 h 66599"/>
                <a:gd name="connsiteX3" fmla="*/ 16200 w 66599"/>
                <a:gd name="connsiteY3" fmla="*/ 8100 h 66599"/>
                <a:gd name="connsiteX4" fmla="*/ 8100 w 66599"/>
                <a:gd name="connsiteY4" fmla="*/ 0 h 66599"/>
                <a:gd name="connsiteX5" fmla="*/ 0 w 66599"/>
                <a:gd name="connsiteY5" fmla="*/ 8100 h 66599"/>
                <a:gd name="connsiteX6" fmla="*/ 0 w 66599"/>
                <a:gd name="connsiteY6" fmla="*/ 58500 h 66599"/>
                <a:gd name="connsiteX7" fmla="*/ 8100 w 66599"/>
                <a:gd name="connsiteY7" fmla="*/ 66600 h 66599"/>
                <a:gd name="connsiteX8" fmla="*/ 58500 w 66599"/>
                <a:gd name="connsiteY8" fmla="*/ 66600 h 66599"/>
                <a:gd name="connsiteX9" fmla="*/ 66600 w 66599"/>
                <a:gd name="connsiteY9" fmla="*/ 57600 h 66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599" h="66599">
                  <a:moveTo>
                    <a:pt x="66600" y="57600"/>
                  </a:moveTo>
                  <a:cubicBezTo>
                    <a:pt x="66600" y="53100"/>
                    <a:pt x="63000" y="49500"/>
                    <a:pt x="58500" y="49500"/>
                  </a:cubicBezTo>
                  <a:lnTo>
                    <a:pt x="16200" y="49500"/>
                  </a:lnTo>
                  <a:lnTo>
                    <a:pt x="16200" y="8100"/>
                  </a:lnTo>
                  <a:cubicBezTo>
                    <a:pt x="16200" y="3600"/>
                    <a:pt x="12600" y="0"/>
                    <a:pt x="8100" y="0"/>
                  </a:cubicBezTo>
                  <a:cubicBezTo>
                    <a:pt x="3600" y="0"/>
                    <a:pt x="0" y="3600"/>
                    <a:pt x="0" y="8100"/>
                  </a:cubicBezTo>
                  <a:lnTo>
                    <a:pt x="0" y="58500"/>
                  </a:lnTo>
                  <a:cubicBezTo>
                    <a:pt x="0" y="63000"/>
                    <a:pt x="3600" y="66600"/>
                    <a:pt x="8100" y="66600"/>
                  </a:cubicBezTo>
                  <a:lnTo>
                    <a:pt x="58500" y="66600"/>
                  </a:lnTo>
                  <a:cubicBezTo>
                    <a:pt x="63000" y="65700"/>
                    <a:pt x="66600" y="62100"/>
                    <a:pt x="66600" y="57600"/>
                  </a:cubicBezTo>
                  <a:close/>
                </a:path>
              </a:pathLst>
            </a:custGeom>
            <a:grpFill/>
            <a:ln w="89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35" name="Dowolny kształt: kształt 39">
              <a:extLst>
                <a:ext uri="{FF2B5EF4-FFF2-40B4-BE49-F238E27FC236}">
                  <a16:creationId xmlns:a16="http://schemas.microsoft.com/office/drawing/2014/main" id="{5AC4FDD8-9190-2B13-9E3B-E89F3C3ABF21}"/>
                </a:ext>
              </a:extLst>
            </p:cNvPr>
            <p:cNvSpPr/>
            <p:nvPr/>
          </p:nvSpPr>
          <p:spPr>
            <a:xfrm>
              <a:off x="5748566" y="3236752"/>
              <a:ext cx="66600" cy="66599"/>
            </a:xfrm>
            <a:custGeom>
              <a:avLst/>
              <a:gdLst>
                <a:gd name="connsiteX0" fmla="*/ 58500 w 66600"/>
                <a:gd name="connsiteY0" fmla="*/ 50400 h 66599"/>
                <a:gd name="connsiteX1" fmla="*/ 16200 w 66600"/>
                <a:gd name="connsiteY1" fmla="*/ 50400 h 66599"/>
                <a:gd name="connsiteX2" fmla="*/ 16200 w 66600"/>
                <a:gd name="connsiteY2" fmla="*/ 8100 h 66599"/>
                <a:gd name="connsiteX3" fmla="*/ 8100 w 66600"/>
                <a:gd name="connsiteY3" fmla="*/ 0 h 66599"/>
                <a:gd name="connsiteX4" fmla="*/ 0 w 66600"/>
                <a:gd name="connsiteY4" fmla="*/ 8100 h 66599"/>
                <a:gd name="connsiteX5" fmla="*/ 0 w 66600"/>
                <a:gd name="connsiteY5" fmla="*/ 58500 h 66599"/>
                <a:gd name="connsiteX6" fmla="*/ 8100 w 66600"/>
                <a:gd name="connsiteY6" fmla="*/ 66600 h 66599"/>
                <a:gd name="connsiteX7" fmla="*/ 58500 w 66600"/>
                <a:gd name="connsiteY7" fmla="*/ 66600 h 66599"/>
                <a:gd name="connsiteX8" fmla="*/ 66600 w 66600"/>
                <a:gd name="connsiteY8" fmla="*/ 58500 h 66599"/>
                <a:gd name="connsiteX9" fmla="*/ 58500 w 66600"/>
                <a:gd name="connsiteY9" fmla="*/ 50400 h 66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600" h="66599">
                  <a:moveTo>
                    <a:pt x="58500" y="50400"/>
                  </a:moveTo>
                  <a:lnTo>
                    <a:pt x="16200" y="50400"/>
                  </a:lnTo>
                  <a:lnTo>
                    <a:pt x="16200" y="8100"/>
                  </a:lnTo>
                  <a:cubicBezTo>
                    <a:pt x="16200" y="3600"/>
                    <a:pt x="12600" y="0"/>
                    <a:pt x="8100" y="0"/>
                  </a:cubicBezTo>
                  <a:cubicBezTo>
                    <a:pt x="3600" y="0"/>
                    <a:pt x="0" y="3600"/>
                    <a:pt x="0" y="8100"/>
                  </a:cubicBezTo>
                  <a:lnTo>
                    <a:pt x="0" y="58500"/>
                  </a:lnTo>
                  <a:cubicBezTo>
                    <a:pt x="0" y="63000"/>
                    <a:pt x="3600" y="66600"/>
                    <a:pt x="8100" y="66600"/>
                  </a:cubicBezTo>
                  <a:lnTo>
                    <a:pt x="58500" y="66600"/>
                  </a:lnTo>
                  <a:cubicBezTo>
                    <a:pt x="63000" y="66600"/>
                    <a:pt x="66600" y="63000"/>
                    <a:pt x="66600" y="58500"/>
                  </a:cubicBezTo>
                  <a:cubicBezTo>
                    <a:pt x="66600" y="54000"/>
                    <a:pt x="63000" y="50400"/>
                    <a:pt x="58500" y="50400"/>
                  </a:cubicBezTo>
                  <a:close/>
                </a:path>
              </a:pathLst>
            </a:custGeom>
            <a:grpFill/>
            <a:ln w="89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</p:grpSp>
      <p:grpSp>
        <p:nvGrpSpPr>
          <p:cNvPr id="36" name="Grupa 2">
            <a:extLst>
              <a:ext uri="{FF2B5EF4-FFF2-40B4-BE49-F238E27FC236}">
                <a16:creationId xmlns:a16="http://schemas.microsoft.com/office/drawing/2014/main" id="{E23759FC-F653-4207-F1C6-9A93BB8BFC9F}"/>
              </a:ext>
            </a:extLst>
          </p:cNvPr>
          <p:cNvGrpSpPr/>
          <p:nvPr/>
        </p:nvGrpSpPr>
        <p:grpSpPr>
          <a:xfrm>
            <a:off x="7389820" y="4653576"/>
            <a:ext cx="1341863" cy="1375319"/>
            <a:chOff x="7265323" y="4302986"/>
            <a:chExt cx="1341863" cy="1375319"/>
          </a:xfrm>
        </p:grpSpPr>
        <p:sp>
          <p:nvSpPr>
            <p:cNvPr id="37" name="Prostokąt: zaokrąglone rogi po przekątnej 8">
              <a:extLst>
                <a:ext uri="{FF2B5EF4-FFF2-40B4-BE49-F238E27FC236}">
                  <a16:creationId xmlns:a16="http://schemas.microsoft.com/office/drawing/2014/main" id="{9E831FC9-A92C-04AC-E725-9331750D1A2A}"/>
                </a:ext>
              </a:extLst>
            </p:cNvPr>
            <p:cNvSpPr/>
            <p:nvPr/>
          </p:nvSpPr>
          <p:spPr>
            <a:xfrm>
              <a:off x="7265323" y="4302986"/>
              <a:ext cx="1341863" cy="1375319"/>
            </a:xfrm>
            <a:prstGeom prst="round2DiagRect">
              <a:avLst>
                <a:gd name="adj1" fmla="val 16986"/>
                <a:gd name="adj2" fmla="val 0"/>
              </a:avLst>
            </a:prstGeom>
            <a:solidFill>
              <a:srgbClr val="626769"/>
            </a:solidFill>
            <a:ln>
              <a:noFill/>
            </a:ln>
            <a:effectLst>
              <a:outerShdw blurRad="127000" dist="254000" dir="18900000" sx="90000" sy="9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>
                <a:solidFill>
                  <a:srgbClr val="94C11E"/>
                </a:solidFill>
              </a:endParaRPr>
            </a:p>
          </p:txBody>
        </p:sp>
        <p:grpSp>
          <p:nvGrpSpPr>
            <p:cNvPr id="38" name="Grafika 71">
              <a:extLst>
                <a:ext uri="{FF2B5EF4-FFF2-40B4-BE49-F238E27FC236}">
                  <a16:creationId xmlns:a16="http://schemas.microsoft.com/office/drawing/2014/main" id="{6D630D88-1628-062A-B0AF-8998694A45B5}"/>
                </a:ext>
              </a:extLst>
            </p:cNvPr>
            <p:cNvGrpSpPr/>
            <p:nvPr/>
          </p:nvGrpSpPr>
          <p:grpSpPr>
            <a:xfrm>
              <a:off x="7539153" y="4592022"/>
              <a:ext cx="774190" cy="774190"/>
              <a:chOff x="5348066" y="3234052"/>
              <a:chExt cx="468000" cy="468000"/>
            </a:xfrm>
            <a:solidFill>
              <a:schemeClr val="bg1"/>
            </a:solidFill>
          </p:grpSpPr>
          <p:sp>
            <p:nvSpPr>
              <p:cNvPr id="39" name="Dowolny kształt: kształt 41">
                <a:extLst>
                  <a:ext uri="{FF2B5EF4-FFF2-40B4-BE49-F238E27FC236}">
                    <a16:creationId xmlns:a16="http://schemas.microsoft.com/office/drawing/2014/main" id="{6A1ADB74-B10A-A7A3-8FC6-DED63561CE96}"/>
                  </a:ext>
                </a:extLst>
              </p:cNvPr>
              <p:cNvSpPr/>
              <p:nvPr/>
            </p:nvSpPr>
            <p:spPr>
              <a:xfrm>
                <a:off x="5348066" y="3234052"/>
                <a:ext cx="466199" cy="466199"/>
              </a:xfrm>
              <a:custGeom>
                <a:avLst/>
                <a:gdLst>
                  <a:gd name="connsiteX0" fmla="*/ 444600 w 466199"/>
                  <a:gd name="connsiteY0" fmla="*/ 153900 h 466199"/>
                  <a:gd name="connsiteX1" fmla="*/ 439200 w 466199"/>
                  <a:gd name="connsiteY1" fmla="*/ 163800 h 466199"/>
                  <a:gd name="connsiteX2" fmla="*/ 450900 w 466199"/>
                  <a:gd name="connsiteY2" fmla="*/ 233100 h 466199"/>
                  <a:gd name="connsiteX3" fmla="*/ 233100 w 466199"/>
                  <a:gd name="connsiteY3" fmla="*/ 450000 h 466199"/>
                  <a:gd name="connsiteX4" fmla="*/ 16200 w 466199"/>
                  <a:gd name="connsiteY4" fmla="*/ 233100 h 466199"/>
                  <a:gd name="connsiteX5" fmla="*/ 233100 w 466199"/>
                  <a:gd name="connsiteY5" fmla="*/ 16200 h 466199"/>
                  <a:gd name="connsiteX6" fmla="*/ 308700 w 466199"/>
                  <a:gd name="connsiteY6" fmla="*/ 29700 h 466199"/>
                  <a:gd name="connsiteX7" fmla="*/ 319500 w 466199"/>
                  <a:gd name="connsiteY7" fmla="*/ 25200 h 466199"/>
                  <a:gd name="connsiteX8" fmla="*/ 315000 w 466199"/>
                  <a:gd name="connsiteY8" fmla="*/ 14400 h 466199"/>
                  <a:gd name="connsiteX9" fmla="*/ 233100 w 466199"/>
                  <a:gd name="connsiteY9" fmla="*/ 0 h 466199"/>
                  <a:gd name="connsiteX10" fmla="*/ 0 w 466199"/>
                  <a:gd name="connsiteY10" fmla="*/ 233100 h 466199"/>
                  <a:gd name="connsiteX11" fmla="*/ 233100 w 466199"/>
                  <a:gd name="connsiteY11" fmla="*/ 466200 h 466199"/>
                  <a:gd name="connsiteX12" fmla="*/ 466200 w 466199"/>
                  <a:gd name="connsiteY12" fmla="*/ 233100 h 466199"/>
                  <a:gd name="connsiteX13" fmla="*/ 454500 w 466199"/>
                  <a:gd name="connsiteY13" fmla="*/ 158400 h 466199"/>
                  <a:gd name="connsiteX14" fmla="*/ 444600 w 466199"/>
                  <a:gd name="connsiteY14" fmla="*/ 153900 h 466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6199" h="466199">
                    <a:moveTo>
                      <a:pt x="444600" y="153900"/>
                    </a:moveTo>
                    <a:cubicBezTo>
                      <a:pt x="440100" y="155700"/>
                      <a:pt x="438300" y="160200"/>
                      <a:pt x="439200" y="163800"/>
                    </a:cubicBezTo>
                    <a:cubicBezTo>
                      <a:pt x="446400" y="186300"/>
                      <a:pt x="450900" y="209700"/>
                      <a:pt x="450900" y="233100"/>
                    </a:cubicBezTo>
                    <a:cubicBezTo>
                      <a:pt x="450000" y="352800"/>
                      <a:pt x="352800" y="450000"/>
                      <a:pt x="233100" y="450000"/>
                    </a:cubicBezTo>
                    <a:cubicBezTo>
                      <a:pt x="113400" y="450000"/>
                      <a:pt x="16200" y="352800"/>
                      <a:pt x="16200" y="233100"/>
                    </a:cubicBezTo>
                    <a:cubicBezTo>
                      <a:pt x="16200" y="113400"/>
                      <a:pt x="113400" y="16200"/>
                      <a:pt x="233100" y="16200"/>
                    </a:cubicBezTo>
                    <a:cubicBezTo>
                      <a:pt x="259200" y="16200"/>
                      <a:pt x="284400" y="20700"/>
                      <a:pt x="308700" y="29700"/>
                    </a:cubicBezTo>
                    <a:cubicBezTo>
                      <a:pt x="313200" y="31500"/>
                      <a:pt x="317700" y="28800"/>
                      <a:pt x="319500" y="25200"/>
                    </a:cubicBezTo>
                    <a:cubicBezTo>
                      <a:pt x="321300" y="20700"/>
                      <a:pt x="318600" y="16200"/>
                      <a:pt x="315000" y="14400"/>
                    </a:cubicBezTo>
                    <a:cubicBezTo>
                      <a:pt x="288900" y="4500"/>
                      <a:pt x="261000" y="0"/>
                      <a:pt x="233100" y="0"/>
                    </a:cubicBezTo>
                    <a:cubicBezTo>
                      <a:pt x="104400" y="0"/>
                      <a:pt x="0" y="104400"/>
                      <a:pt x="0" y="233100"/>
                    </a:cubicBezTo>
                    <a:cubicBezTo>
                      <a:pt x="0" y="361800"/>
                      <a:pt x="104400" y="466200"/>
                      <a:pt x="233100" y="466200"/>
                    </a:cubicBezTo>
                    <a:cubicBezTo>
                      <a:pt x="361800" y="466200"/>
                      <a:pt x="466200" y="361800"/>
                      <a:pt x="466200" y="233100"/>
                    </a:cubicBezTo>
                    <a:cubicBezTo>
                      <a:pt x="466200" y="207900"/>
                      <a:pt x="461700" y="182700"/>
                      <a:pt x="454500" y="158400"/>
                    </a:cubicBezTo>
                    <a:cubicBezTo>
                      <a:pt x="452700" y="154800"/>
                      <a:pt x="448200" y="152100"/>
                      <a:pt x="444600" y="153900"/>
                    </a:cubicBezTo>
                    <a:close/>
                  </a:path>
                </a:pathLst>
              </a:custGeom>
              <a:grpFill/>
              <a:ln w="89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l-PL">
                  <a:solidFill>
                    <a:srgbClr val="94C11E"/>
                  </a:solidFill>
                </a:endParaRPr>
              </a:p>
            </p:txBody>
          </p:sp>
          <p:sp>
            <p:nvSpPr>
              <p:cNvPr id="40" name="Dowolny kształt: kształt 42">
                <a:extLst>
                  <a:ext uri="{FF2B5EF4-FFF2-40B4-BE49-F238E27FC236}">
                    <a16:creationId xmlns:a16="http://schemas.microsoft.com/office/drawing/2014/main" id="{8F970452-EF07-0335-8EB9-544C39D72D56}"/>
                  </a:ext>
                </a:extLst>
              </p:cNvPr>
              <p:cNvSpPr/>
              <p:nvPr/>
            </p:nvSpPr>
            <p:spPr>
              <a:xfrm>
                <a:off x="5453365" y="3338452"/>
                <a:ext cx="255599" cy="256499"/>
              </a:xfrm>
              <a:custGeom>
                <a:avLst/>
                <a:gdLst>
                  <a:gd name="connsiteX0" fmla="*/ 127800 w 255599"/>
                  <a:gd name="connsiteY0" fmla="*/ 256500 h 256499"/>
                  <a:gd name="connsiteX1" fmla="*/ 255600 w 255599"/>
                  <a:gd name="connsiteY1" fmla="*/ 128700 h 256499"/>
                  <a:gd name="connsiteX2" fmla="*/ 241200 w 255599"/>
                  <a:gd name="connsiteY2" fmla="*/ 70200 h 256499"/>
                  <a:gd name="connsiteX3" fmla="*/ 230400 w 255599"/>
                  <a:gd name="connsiteY3" fmla="*/ 66600 h 256499"/>
                  <a:gd name="connsiteX4" fmla="*/ 226800 w 255599"/>
                  <a:gd name="connsiteY4" fmla="*/ 77400 h 256499"/>
                  <a:gd name="connsiteX5" fmla="*/ 239400 w 255599"/>
                  <a:gd name="connsiteY5" fmla="*/ 127800 h 256499"/>
                  <a:gd name="connsiteX6" fmla="*/ 127800 w 255599"/>
                  <a:gd name="connsiteY6" fmla="*/ 239400 h 256499"/>
                  <a:gd name="connsiteX7" fmla="*/ 16200 w 255599"/>
                  <a:gd name="connsiteY7" fmla="*/ 127800 h 256499"/>
                  <a:gd name="connsiteX8" fmla="*/ 127800 w 255599"/>
                  <a:gd name="connsiteY8" fmla="*/ 16200 h 256499"/>
                  <a:gd name="connsiteX9" fmla="*/ 173700 w 255599"/>
                  <a:gd name="connsiteY9" fmla="*/ 26100 h 256499"/>
                  <a:gd name="connsiteX10" fmla="*/ 184500 w 255599"/>
                  <a:gd name="connsiteY10" fmla="*/ 21600 h 256499"/>
                  <a:gd name="connsiteX11" fmla="*/ 180000 w 255599"/>
                  <a:gd name="connsiteY11" fmla="*/ 10800 h 256499"/>
                  <a:gd name="connsiteX12" fmla="*/ 127800 w 255599"/>
                  <a:gd name="connsiteY12" fmla="*/ 0 h 256499"/>
                  <a:gd name="connsiteX13" fmla="*/ 0 w 255599"/>
                  <a:gd name="connsiteY13" fmla="*/ 127800 h 256499"/>
                  <a:gd name="connsiteX14" fmla="*/ 127800 w 255599"/>
                  <a:gd name="connsiteY14" fmla="*/ 256500 h 256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5599" h="256499">
                    <a:moveTo>
                      <a:pt x="127800" y="256500"/>
                    </a:moveTo>
                    <a:cubicBezTo>
                      <a:pt x="198000" y="256500"/>
                      <a:pt x="255600" y="198900"/>
                      <a:pt x="255600" y="128700"/>
                    </a:cubicBezTo>
                    <a:cubicBezTo>
                      <a:pt x="255600" y="108900"/>
                      <a:pt x="251100" y="88200"/>
                      <a:pt x="241200" y="70200"/>
                    </a:cubicBezTo>
                    <a:cubicBezTo>
                      <a:pt x="239400" y="66600"/>
                      <a:pt x="234000" y="64800"/>
                      <a:pt x="230400" y="66600"/>
                    </a:cubicBezTo>
                    <a:cubicBezTo>
                      <a:pt x="226800" y="68400"/>
                      <a:pt x="225000" y="73800"/>
                      <a:pt x="226800" y="77400"/>
                    </a:cubicBezTo>
                    <a:cubicBezTo>
                      <a:pt x="234900" y="93600"/>
                      <a:pt x="239400" y="110700"/>
                      <a:pt x="239400" y="127800"/>
                    </a:cubicBezTo>
                    <a:cubicBezTo>
                      <a:pt x="239400" y="189900"/>
                      <a:pt x="189000" y="239400"/>
                      <a:pt x="127800" y="239400"/>
                    </a:cubicBezTo>
                    <a:cubicBezTo>
                      <a:pt x="65700" y="239400"/>
                      <a:pt x="16200" y="189000"/>
                      <a:pt x="16200" y="127800"/>
                    </a:cubicBezTo>
                    <a:cubicBezTo>
                      <a:pt x="16200" y="66600"/>
                      <a:pt x="66600" y="16200"/>
                      <a:pt x="127800" y="16200"/>
                    </a:cubicBezTo>
                    <a:cubicBezTo>
                      <a:pt x="144000" y="16200"/>
                      <a:pt x="159300" y="19800"/>
                      <a:pt x="173700" y="26100"/>
                    </a:cubicBezTo>
                    <a:cubicBezTo>
                      <a:pt x="178200" y="27900"/>
                      <a:pt x="182700" y="26100"/>
                      <a:pt x="184500" y="21600"/>
                    </a:cubicBezTo>
                    <a:cubicBezTo>
                      <a:pt x="186300" y="17100"/>
                      <a:pt x="184500" y="12600"/>
                      <a:pt x="180000" y="10800"/>
                    </a:cubicBezTo>
                    <a:cubicBezTo>
                      <a:pt x="163800" y="3600"/>
                      <a:pt x="145800" y="0"/>
                      <a:pt x="127800" y="0"/>
                    </a:cubicBezTo>
                    <a:cubicBezTo>
                      <a:pt x="57600" y="0"/>
                      <a:pt x="0" y="57600"/>
                      <a:pt x="0" y="127800"/>
                    </a:cubicBezTo>
                    <a:cubicBezTo>
                      <a:pt x="0" y="199800"/>
                      <a:pt x="57600" y="256500"/>
                      <a:pt x="127800" y="256500"/>
                    </a:cubicBezTo>
                    <a:close/>
                  </a:path>
                </a:pathLst>
              </a:custGeom>
              <a:grpFill/>
              <a:ln w="89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l-PL">
                  <a:solidFill>
                    <a:srgbClr val="94C11E"/>
                  </a:solidFill>
                </a:endParaRPr>
              </a:p>
            </p:txBody>
          </p:sp>
          <p:sp>
            <p:nvSpPr>
              <p:cNvPr id="41" name="Dowolny kształt: kształt 43">
                <a:extLst>
                  <a:ext uri="{FF2B5EF4-FFF2-40B4-BE49-F238E27FC236}">
                    <a16:creationId xmlns:a16="http://schemas.microsoft.com/office/drawing/2014/main" id="{9D5CFF9D-4D97-00FC-4761-2D8B5D558ECB}"/>
                  </a:ext>
                </a:extLst>
              </p:cNvPr>
              <p:cNvSpPr/>
              <p:nvPr/>
            </p:nvSpPr>
            <p:spPr>
              <a:xfrm>
                <a:off x="5383166" y="3269152"/>
                <a:ext cx="206099" cy="206099"/>
              </a:xfrm>
              <a:custGeom>
                <a:avLst/>
                <a:gdLst>
                  <a:gd name="connsiteX0" fmla="*/ 206100 w 206099"/>
                  <a:gd name="connsiteY0" fmla="*/ 8100 h 206099"/>
                  <a:gd name="connsiteX1" fmla="*/ 198000 w 206099"/>
                  <a:gd name="connsiteY1" fmla="*/ 0 h 206099"/>
                  <a:gd name="connsiteX2" fmla="*/ 0 w 206099"/>
                  <a:gd name="connsiteY2" fmla="*/ 198000 h 206099"/>
                  <a:gd name="connsiteX3" fmla="*/ 8100 w 206099"/>
                  <a:gd name="connsiteY3" fmla="*/ 206100 h 206099"/>
                  <a:gd name="connsiteX4" fmla="*/ 16200 w 206099"/>
                  <a:gd name="connsiteY4" fmla="*/ 198000 h 206099"/>
                  <a:gd name="connsiteX5" fmla="*/ 198000 w 206099"/>
                  <a:gd name="connsiteY5" fmla="*/ 16200 h 206099"/>
                  <a:gd name="connsiteX6" fmla="*/ 206100 w 206099"/>
                  <a:gd name="connsiteY6" fmla="*/ 8100 h 206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099" h="206099">
                    <a:moveTo>
                      <a:pt x="206100" y="8100"/>
                    </a:moveTo>
                    <a:cubicBezTo>
                      <a:pt x="206100" y="3600"/>
                      <a:pt x="202500" y="0"/>
                      <a:pt x="198000" y="0"/>
                    </a:cubicBezTo>
                    <a:cubicBezTo>
                      <a:pt x="89100" y="0"/>
                      <a:pt x="0" y="89100"/>
                      <a:pt x="0" y="198000"/>
                    </a:cubicBezTo>
                    <a:cubicBezTo>
                      <a:pt x="0" y="202500"/>
                      <a:pt x="3600" y="206100"/>
                      <a:pt x="8100" y="206100"/>
                    </a:cubicBezTo>
                    <a:cubicBezTo>
                      <a:pt x="12600" y="206100"/>
                      <a:pt x="16200" y="202500"/>
                      <a:pt x="16200" y="198000"/>
                    </a:cubicBezTo>
                    <a:cubicBezTo>
                      <a:pt x="16200" y="97200"/>
                      <a:pt x="98100" y="16200"/>
                      <a:pt x="198000" y="16200"/>
                    </a:cubicBezTo>
                    <a:cubicBezTo>
                      <a:pt x="202500" y="16200"/>
                      <a:pt x="206100" y="12600"/>
                      <a:pt x="206100" y="8100"/>
                    </a:cubicBezTo>
                    <a:close/>
                  </a:path>
                </a:pathLst>
              </a:custGeom>
              <a:grpFill/>
              <a:ln w="89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l-PL">
                  <a:solidFill>
                    <a:srgbClr val="94C11E"/>
                  </a:solidFill>
                </a:endParaRPr>
              </a:p>
            </p:txBody>
          </p:sp>
          <p:sp>
            <p:nvSpPr>
              <p:cNvPr id="42" name="Dowolny kształt: kształt 44">
                <a:extLst>
                  <a:ext uri="{FF2B5EF4-FFF2-40B4-BE49-F238E27FC236}">
                    <a16:creationId xmlns:a16="http://schemas.microsoft.com/office/drawing/2014/main" id="{C5F8E05C-8652-42C0-692C-6A402E0587DD}"/>
                  </a:ext>
                </a:extLst>
              </p:cNvPr>
              <p:cNvSpPr/>
              <p:nvPr/>
            </p:nvSpPr>
            <p:spPr>
              <a:xfrm>
                <a:off x="5573066" y="3284451"/>
                <a:ext cx="195300" cy="195299"/>
              </a:xfrm>
              <a:custGeom>
                <a:avLst/>
                <a:gdLst>
                  <a:gd name="connsiteX0" fmla="*/ 187200 w 195300"/>
                  <a:gd name="connsiteY0" fmla="*/ 66600 h 195299"/>
                  <a:gd name="connsiteX1" fmla="*/ 195300 w 195300"/>
                  <a:gd name="connsiteY1" fmla="*/ 58500 h 195299"/>
                  <a:gd name="connsiteX2" fmla="*/ 187200 w 195300"/>
                  <a:gd name="connsiteY2" fmla="*/ 50400 h 195299"/>
                  <a:gd name="connsiteX3" fmla="*/ 144900 w 195300"/>
                  <a:gd name="connsiteY3" fmla="*/ 50400 h 195299"/>
                  <a:gd name="connsiteX4" fmla="*/ 144900 w 195300"/>
                  <a:gd name="connsiteY4" fmla="*/ 8100 h 195299"/>
                  <a:gd name="connsiteX5" fmla="*/ 136800 w 195300"/>
                  <a:gd name="connsiteY5" fmla="*/ 0 h 195299"/>
                  <a:gd name="connsiteX6" fmla="*/ 128700 w 195300"/>
                  <a:gd name="connsiteY6" fmla="*/ 8100 h 195299"/>
                  <a:gd name="connsiteX7" fmla="*/ 128700 w 195300"/>
                  <a:gd name="connsiteY7" fmla="*/ 54900 h 195299"/>
                  <a:gd name="connsiteX8" fmla="*/ 16200 w 195300"/>
                  <a:gd name="connsiteY8" fmla="*/ 167400 h 195299"/>
                  <a:gd name="connsiteX9" fmla="*/ 16200 w 195300"/>
                  <a:gd name="connsiteY9" fmla="*/ 136800 h 195299"/>
                  <a:gd name="connsiteX10" fmla="*/ 8100 w 195300"/>
                  <a:gd name="connsiteY10" fmla="*/ 128700 h 195299"/>
                  <a:gd name="connsiteX11" fmla="*/ 0 w 195300"/>
                  <a:gd name="connsiteY11" fmla="*/ 136800 h 195299"/>
                  <a:gd name="connsiteX12" fmla="*/ 0 w 195300"/>
                  <a:gd name="connsiteY12" fmla="*/ 187200 h 195299"/>
                  <a:gd name="connsiteX13" fmla="*/ 8100 w 195300"/>
                  <a:gd name="connsiteY13" fmla="*/ 195300 h 195299"/>
                  <a:gd name="connsiteX14" fmla="*/ 58500 w 195300"/>
                  <a:gd name="connsiteY14" fmla="*/ 195300 h 195299"/>
                  <a:gd name="connsiteX15" fmla="*/ 66600 w 195300"/>
                  <a:gd name="connsiteY15" fmla="*/ 187200 h 195299"/>
                  <a:gd name="connsiteX16" fmla="*/ 58500 w 195300"/>
                  <a:gd name="connsiteY16" fmla="*/ 179100 h 195299"/>
                  <a:gd name="connsiteX17" fmla="*/ 27900 w 195300"/>
                  <a:gd name="connsiteY17" fmla="*/ 179100 h 195299"/>
                  <a:gd name="connsiteX18" fmla="*/ 140400 w 195300"/>
                  <a:gd name="connsiteY18" fmla="*/ 66600 h 195299"/>
                  <a:gd name="connsiteX19" fmla="*/ 187200 w 195300"/>
                  <a:gd name="connsiteY19" fmla="*/ 66600 h 195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5300" h="195299">
                    <a:moveTo>
                      <a:pt x="187200" y="66600"/>
                    </a:moveTo>
                    <a:cubicBezTo>
                      <a:pt x="191700" y="66600"/>
                      <a:pt x="195300" y="63000"/>
                      <a:pt x="195300" y="58500"/>
                    </a:cubicBezTo>
                    <a:cubicBezTo>
                      <a:pt x="195300" y="54000"/>
                      <a:pt x="191700" y="50400"/>
                      <a:pt x="187200" y="50400"/>
                    </a:cubicBezTo>
                    <a:lnTo>
                      <a:pt x="144900" y="50400"/>
                    </a:lnTo>
                    <a:lnTo>
                      <a:pt x="144900" y="8100"/>
                    </a:lnTo>
                    <a:cubicBezTo>
                      <a:pt x="144900" y="3600"/>
                      <a:pt x="141300" y="0"/>
                      <a:pt x="136800" y="0"/>
                    </a:cubicBezTo>
                    <a:cubicBezTo>
                      <a:pt x="132300" y="0"/>
                      <a:pt x="128700" y="3600"/>
                      <a:pt x="128700" y="8100"/>
                    </a:cubicBezTo>
                    <a:lnTo>
                      <a:pt x="128700" y="54900"/>
                    </a:lnTo>
                    <a:lnTo>
                      <a:pt x="16200" y="167400"/>
                    </a:lnTo>
                    <a:lnTo>
                      <a:pt x="16200" y="136800"/>
                    </a:lnTo>
                    <a:cubicBezTo>
                      <a:pt x="16200" y="132300"/>
                      <a:pt x="12600" y="128700"/>
                      <a:pt x="8100" y="128700"/>
                    </a:cubicBezTo>
                    <a:cubicBezTo>
                      <a:pt x="3600" y="128700"/>
                      <a:pt x="0" y="132300"/>
                      <a:pt x="0" y="136800"/>
                    </a:cubicBezTo>
                    <a:lnTo>
                      <a:pt x="0" y="187200"/>
                    </a:lnTo>
                    <a:cubicBezTo>
                      <a:pt x="0" y="191700"/>
                      <a:pt x="3600" y="195300"/>
                      <a:pt x="8100" y="195300"/>
                    </a:cubicBezTo>
                    <a:lnTo>
                      <a:pt x="58500" y="195300"/>
                    </a:lnTo>
                    <a:cubicBezTo>
                      <a:pt x="63000" y="195300"/>
                      <a:pt x="66600" y="191700"/>
                      <a:pt x="66600" y="187200"/>
                    </a:cubicBezTo>
                    <a:cubicBezTo>
                      <a:pt x="66600" y="182700"/>
                      <a:pt x="63000" y="179100"/>
                      <a:pt x="58500" y="179100"/>
                    </a:cubicBezTo>
                    <a:lnTo>
                      <a:pt x="27900" y="179100"/>
                    </a:lnTo>
                    <a:lnTo>
                      <a:pt x="140400" y="66600"/>
                    </a:lnTo>
                    <a:lnTo>
                      <a:pt x="187200" y="66600"/>
                    </a:lnTo>
                    <a:close/>
                  </a:path>
                </a:pathLst>
              </a:custGeom>
              <a:grpFill/>
              <a:ln w="89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l-PL">
                  <a:solidFill>
                    <a:srgbClr val="94C11E"/>
                  </a:solidFill>
                </a:endParaRPr>
              </a:p>
            </p:txBody>
          </p:sp>
          <p:sp>
            <p:nvSpPr>
              <p:cNvPr id="43" name="Dowolny kształt: kształt 45">
                <a:extLst>
                  <a:ext uri="{FF2B5EF4-FFF2-40B4-BE49-F238E27FC236}">
                    <a16:creationId xmlns:a16="http://schemas.microsoft.com/office/drawing/2014/main" id="{2A7160B3-FDE5-ECEA-E563-ACCA92DECE61}"/>
                  </a:ext>
                </a:extLst>
              </p:cNvPr>
              <p:cNvSpPr/>
              <p:nvPr/>
            </p:nvSpPr>
            <p:spPr>
              <a:xfrm>
                <a:off x="5725166" y="3261052"/>
                <a:ext cx="66599" cy="66599"/>
              </a:xfrm>
              <a:custGeom>
                <a:avLst/>
                <a:gdLst>
                  <a:gd name="connsiteX0" fmla="*/ 66600 w 66599"/>
                  <a:gd name="connsiteY0" fmla="*/ 57600 h 66599"/>
                  <a:gd name="connsiteX1" fmla="*/ 58500 w 66599"/>
                  <a:gd name="connsiteY1" fmla="*/ 49500 h 66599"/>
                  <a:gd name="connsiteX2" fmla="*/ 16200 w 66599"/>
                  <a:gd name="connsiteY2" fmla="*/ 49500 h 66599"/>
                  <a:gd name="connsiteX3" fmla="*/ 16200 w 66599"/>
                  <a:gd name="connsiteY3" fmla="*/ 8100 h 66599"/>
                  <a:gd name="connsiteX4" fmla="*/ 8100 w 66599"/>
                  <a:gd name="connsiteY4" fmla="*/ 0 h 66599"/>
                  <a:gd name="connsiteX5" fmla="*/ 0 w 66599"/>
                  <a:gd name="connsiteY5" fmla="*/ 8100 h 66599"/>
                  <a:gd name="connsiteX6" fmla="*/ 0 w 66599"/>
                  <a:gd name="connsiteY6" fmla="*/ 58500 h 66599"/>
                  <a:gd name="connsiteX7" fmla="*/ 8100 w 66599"/>
                  <a:gd name="connsiteY7" fmla="*/ 66600 h 66599"/>
                  <a:gd name="connsiteX8" fmla="*/ 58500 w 66599"/>
                  <a:gd name="connsiteY8" fmla="*/ 66600 h 66599"/>
                  <a:gd name="connsiteX9" fmla="*/ 66600 w 66599"/>
                  <a:gd name="connsiteY9" fmla="*/ 57600 h 66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99" h="66599">
                    <a:moveTo>
                      <a:pt x="66600" y="57600"/>
                    </a:moveTo>
                    <a:cubicBezTo>
                      <a:pt x="66600" y="53100"/>
                      <a:pt x="63000" y="49500"/>
                      <a:pt x="58500" y="49500"/>
                    </a:cubicBezTo>
                    <a:lnTo>
                      <a:pt x="16200" y="49500"/>
                    </a:lnTo>
                    <a:lnTo>
                      <a:pt x="16200" y="8100"/>
                    </a:lnTo>
                    <a:cubicBezTo>
                      <a:pt x="16200" y="3600"/>
                      <a:pt x="12600" y="0"/>
                      <a:pt x="8100" y="0"/>
                    </a:cubicBezTo>
                    <a:cubicBezTo>
                      <a:pt x="3600" y="0"/>
                      <a:pt x="0" y="3600"/>
                      <a:pt x="0" y="8100"/>
                    </a:cubicBezTo>
                    <a:lnTo>
                      <a:pt x="0" y="58500"/>
                    </a:lnTo>
                    <a:cubicBezTo>
                      <a:pt x="0" y="63000"/>
                      <a:pt x="3600" y="66600"/>
                      <a:pt x="8100" y="66600"/>
                    </a:cubicBezTo>
                    <a:lnTo>
                      <a:pt x="58500" y="66600"/>
                    </a:lnTo>
                    <a:cubicBezTo>
                      <a:pt x="63000" y="65700"/>
                      <a:pt x="66600" y="62100"/>
                      <a:pt x="66600" y="57600"/>
                    </a:cubicBezTo>
                    <a:close/>
                  </a:path>
                </a:pathLst>
              </a:custGeom>
              <a:grpFill/>
              <a:ln w="89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l-PL">
                  <a:solidFill>
                    <a:srgbClr val="94C11E"/>
                  </a:solidFill>
                </a:endParaRPr>
              </a:p>
            </p:txBody>
          </p:sp>
          <p:sp>
            <p:nvSpPr>
              <p:cNvPr id="44" name="Dowolny kształt: kształt 46">
                <a:extLst>
                  <a:ext uri="{FF2B5EF4-FFF2-40B4-BE49-F238E27FC236}">
                    <a16:creationId xmlns:a16="http://schemas.microsoft.com/office/drawing/2014/main" id="{C7533D84-74CA-0FB4-F35A-CAD7FA4F893C}"/>
                  </a:ext>
                </a:extLst>
              </p:cNvPr>
              <p:cNvSpPr/>
              <p:nvPr/>
            </p:nvSpPr>
            <p:spPr>
              <a:xfrm>
                <a:off x="5748566" y="3236752"/>
                <a:ext cx="66600" cy="66599"/>
              </a:xfrm>
              <a:custGeom>
                <a:avLst/>
                <a:gdLst>
                  <a:gd name="connsiteX0" fmla="*/ 58500 w 66600"/>
                  <a:gd name="connsiteY0" fmla="*/ 50400 h 66599"/>
                  <a:gd name="connsiteX1" fmla="*/ 16200 w 66600"/>
                  <a:gd name="connsiteY1" fmla="*/ 50400 h 66599"/>
                  <a:gd name="connsiteX2" fmla="*/ 16200 w 66600"/>
                  <a:gd name="connsiteY2" fmla="*/ 8100 h 66599"/>
                  <a:gd name="connsiteX3" fmla="*/ 8100 w 66600"/>
                  <a:gd name="connsiteY3" fmla="*/ 0 h 66599"/>
                  <a:gd name="connsiteX4" fmla="*/ 0 w 66600"/>
                  <a:gd name="connsiteY4" fmla="*/ 8100 h 66599"/>
                  <a:gd name="connsiteX5" fmla="*/ 0 w 66600"/>
                  <a:gd name="connsiteY5" fmla="*/ 58500 h 66599"/>
                  <a:gd name="connsiteX6" fmla="*/ 8100 w 66600"/>
                  <a:gd name="connsiteY6" fmla="*/ 66600 h 66599"/>
                  <a:gd name="connsiteX7" fmla="*/ 58500 w 66600"/>
                  <a:gd name="connsiteY7" fmla="*/ 66600 h 66599"/>
                  <a:gd name="connsiteX8" fmla="*/ 66600 w 66600"/>
                  <a:gd name="connsiteY8" fmla="*/ 58500 h 66599"/>
                  <a:gd name="connsiteX9" fmla="*/ 58500 w 66600"/>
                  <a:gd name="connsiteY9" fmla="*/ 50400 h 66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600" h="66599">
                    <a:moveTo>
                      <a:pt x="58500" y="50400"/>
                    </a:moveTo>
                    <a:lnTo>
                      <a:pt x="16200" y="50400"/>
                    </a:lnTo>
                    <a:lnTo>
                      <a:pt x="16200" y="8100"/>
                    </a:lnTo>
                    <a:cubicBezTo>
                      <a:pt x="16200" y="3600"/>
                      <a:pt x="12600" y="0"/>
                      <a:pt x="8100" y="0"/>
                    </a:cubicBezTo>
                    <a:cubicBezTo>
                      <a:pt x="3600" y="0"/>
                      <a:pt x="0" y="3600"/>
                      <a:pt x="0" y="8100"/>
                    </a:cubicBezTo>
                    <a:lnTo>
                      <a:pt x="0" y="58500"/>
                    </a:lnTo>
                    <a:cubicBezTo>
                      <a:pt x="0" y="63000"/>
                      <a:pt x="3600" y="66600"/>
                      <a:pt x="8100" y="66600"/>
                    </a:cubicBezTo>
                    <a:lnTo>
                      <a:pt x="58500" y="66600"/>
                    </a:lnTo>
                    <a:cubicBezTo>
                      <a:pt x="63000" y="66600"/>
                      <a:pt x="66600" y="63000"/>
                      <a:pt x="66600" y="58500"/>
                    </a:cubicBezTo>
                    <a:cubicBezTo>
                      <a:pt x="66600" y="54000"/>
                      <a:pt x="63000" y="50400"/>
                      <a:pt x="58500" y="50400"/>
                    </a:cubicBezTo>
                    <a:close/>
                  </a:path>
                </a:pathLst>
              </a:custGeom>
              <a:grpFill/>
              <a:ln w="89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l-PL">
                  <a:solidFill>
                    <a:srgbClr val="94C11E"/>
                  </a:solidFill>
                </a:endParaRPr>
              </a:p>
            </p:txBody>
          </p:sp>
        </p:grpSp>
      </p:grpSp>
      <p:sp>
        <p:nvSpPr>
          <p:cNvPr id="46" name="Symbol zastępczy tekstu 3">
            <a:extLst>
              <a:ext uri="{FF2B5EF4-FFF2-40B4-BE49-F238E27FC236}">
                <a16:creationId xmlns:a16="http://schemas.microsoft.com/office/drawing/2014/main" id="{F434B17D-4956-0651-4216-54E915C2E3C9}"/>
              </a:ext>
            </a:extLst>
          </p:cNvPr>
          <p:cNvSpPr txBox="1">
            <a:spLocks/>
          </p:cNvSpPr>
          <p:nvPr/>
        </p:nvSpPr>
        <p:spPr>
          <a:xfrm>
            <a:off x="1295246" y="2815191"/>
            <a:ext cx="6557241" cy="31079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77" spc="-15" dirty="0">
                <a:solidFill>
                  <a:srgbClr val="308B2B"/>
                </a:solidFill>
                <a:latin typeface="Calibri Light"/>
                <a:cs typeface="Calibri Light"/>
              </a:rPr>
              <a:t>Support </a:t>
            </a:r>
            <a:r>
              <a:rPr lang="pl-PL" sz="1577" spc="-15" dirty="0">
                <a:solidFill>
                  <a:srgbClr val="308B2B"/>
                </a:solidFill>
                <a:latin typeface="Calibri Light"/>
                <a:cs typeface="Calibri Light"/>
              </a:rPr>
              <a:t>for </a:t>
            </a:r>
            <a:r>
              <a:rPr lang="en-US" sz="1577" spc="-15" dirty="0">
                <a:solidFill>
                  <a:srgbClr val="308B2B"/>
                </a:solidFill>
                <a:latin typeface="Calibri Light"/>
                <a:cs typeface="Calibri Light"/>
              </a:rPr>
              <a:t>the development of as many pre-revenue startups as possible.</a:t>
            </a:r>
          </a:p>
        </p:txBody>
      </p:sp>
      <p:sp>
        <p:nvSpPr>
          <p:cNvPr id="47" name="Symbol zastępczy tekstu 3">
            <a:extLst>
              <a:ext uri="{FF2B5EF4-FFF2-40B4-BE49-F238E27FC236}">
                <a16:creationId xmlns:a16="http://schemas.microsoft.com/office/drawing/2014/main" id="{65C79B53-6C6D-FF7D-C507-7C1F70DF3F4C}"/>
              </a:ext>
            </a:extLst>
          </p:cNvPr>
          <p:cNvSpPr txBox="1">
            <a:spLocks/>
          </p:cNvSpPr>
          <p:nvPr/>
        </p:nvSpPr>
        <p:spPr>
          <a:xfrm>
            <a:off x="1295246" y="4606392"/>
            <a:ext cx="6102909" cy="52924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77" spc="-12" dirty="0">
                <a:solidFill>
                  <a:srgbClr val="626769"/>
                </a:solidFill>
                <a:latin typeface="Calibri Light"/>
                <a:cs typeface="Calibri Light"/>
              </a:rPr>
              <a:t>Development of human capital with a high degree of specialization and experience in innovative technology solutions.</a:t>
            </a:r>
          </a:p>
        </p:txBody>
      </p:sp>
      <p:sp>
        <p:nvSpPr>
          <p:cNvPr id="48" name="Symbol zastępczy tekstu 3">
            <a:extLst>
              <a:ext uri="{FF2B5EF4-FFF2-40B4-BE49-F238E27FC236}">
                <a16:creationId xmlns:a16="http://schemas.microsoft.com/office/drawing/2014/main" id="{1FA44509-5565-059C-5C89-D4353C6F90E6}"/>
              </a:ext>
            </a:extLst>
          </p:cNvPr>
          <p:cNvSpPr txBox="1">
            <a:spLocks/>
          </p:cNvSpPr>
          <p:nvPr/>
        </p:nvSpPr>
        <p:spPr>
          <a:xfrm>
            <a:off x="1295247" y="5236952"/>
            <a:ext cx="6055866" cy="5355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77" spc="-15" dirty="0">
                <a:solidFill>
                  <a:srgbClr val="308B2B"/>
                </a:solidFill>
                <a:latin typeface="Calibri Light"/>
                <a:cs typeface="Calibri Light"/>
              </a:rPr>
              <a:t>The internationalization of </a:t>
            </a:r>
            <a:r>
              <a:rPr lang="pl-PL" sz="1577" spc="-15" dirty="0">
                <a:solidFill>
                  <a:srgbClr val="308B2B"/>
                </a:solidFill>
                <a:latin typeface="Calibri Light"/>
                <a:cs typeface="Calibri Light"/>
              </a:rPr>
              <a:t>business </a:t>
            </a:r>
            <a:r>
              <a:rPr lang="pl-PL" sz="1577" spc="-15" dirty="0" err="1">
                <a:solidFill>
                  <a:srgbClr val="308B2B"/>
                </a:solidFill>
                <a:latin typeface="Calibri Light"/>
                <a:cs typeface="Calibri Light"/>
              </a:rPr>
              <a:t>operations</a:t>
            </a:r>
            <a:r>
              <a:rPr lang="en-US" sz="1577" spc="-15" dirty="0">
                <a:solidFill>
                  <a:srgbClr val="308B2B"/>
                </a:solidFill>
                <a:latin typeface="Calibri Light"/>
                <a:cs typeface="Calibri Light"/>
              </a:rPr>
              <a:t>, including the entry of Polish companies into foreign markets.</a:t>
            </a:r>
          </a:p>
        </p:txBody>
      </p:sp>
      <p:sp>
        <p:nvSpPr>
          <p:cNvPr id="49" name="Symbol zastępczy tekstu 3">
            <a:extLst>
              <a:ext uri="{FF2B5EF4-FFF2-40B4-BE49-F238E27FC236}">
                <a16:creationId xmlns:a16="http://schemas.microsoft.com/office/drawing/2014/main" id="{D803A8E2-ECB8-BB7C-429E-90106CF0415B}"/>
              </a:ext>
            </a:extLst>
          </p:cNvPr>
          <p:cNvSpPr txBox="1">
            <a:spLocks/>
          </p:cNvSpPr>
          <p:nvPr/>
        </p:nvSpPr>
        <p:spPr>
          <a:xfrm>
            <a:off x="1295246" y="3940226"/>
            <a:ext cx="6557241" cy="52924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77" spc="-15" dirty="0">
                <a:solidFill>
                  <a:srgbClr val="308B2B"/>
                </a:solidFill>
                <a:latin typeface="Calibri Light"/>
                <a:cs typeface="Calibri Light"/>
              </a:rPr>
              <a:t>Attract</a:t>
            </a:r>
            <a:r>
              <a:rPr lang="pl-PL" sz="1577" spc="-15" dirty="0">
                <a:solidFill>
                  <a:srgbClr val="308B2B"/>
                </a:solidFill>
                <a:latin typeface="Calibri Light"/>
                <a:cs typeface="Calibri Light"/>
              </a:rPr>
              <a:t>ing</a:t>
            </a:r>
            <a:r>
              <a:rPr lang="en-US" sz="1577" spc="-15" dirty="0">
                <a:solidFill>
                  <a:srgbClr val="308B2B"/>
                </a:solidFill>
                <a:latin typeface="Calibri Light"/>
                <a:cs typeface="Calibri Light"/>
              </a:rPr>
              <a:t> private investors and </a:t>
            </a:r>
            <a:r>
              <a:rPr lang="en-US" sz="1577" spc="-15" dirty="0" err="1">
                <a:solidFill>
                  <a:srgbClr val="308B2B"/>
                </a:solidFill>
                <a:latin typeface="Calibri Light"/>
                <a:cs typeface="Calibri Light"/>
              </a:rPr>
              <a:t>encourag</a:t>
            </a:r>
            <a:r>
              <a:rPr lang="pl-PL" sz="1577" spc="-15" dirty="0">
                <a:solidFill>
                  <a:srgbClr val="308B2B"/>
                </a:solidFill>
                <a:latin typeface="Calibri Light"/>
                <a:cs typeface="Calibri Light"/>
              </a:rPr>
              <a:t>ing</a:t>
            </a:r>
            <a:r>
              <a:rPr lang="en-US" sz="1577" spc="-15" dirty="0">
                <a:solidFill>
                  <a:srgbClr val="308B2B"/>
                </a:solidFill>
                <a:latin typeface="Calibri Light"/>
                <a:cs typeface="Calibri Light"/>
              </a:rPr>
              <a:t> them to make</a:t>
            </a:r>
            <a:r>
              <a:rPr lang="pl-PL" sz="1577" spc="-15" dirty="0">
                <a:solidFill>
                  <a:srgbClr val="308B2B"/>
                </a:solidFill>
                <a:latin typeface="Calibri Light"/>
                <a:cs typeface="Calibri Light"/>
              </a:rPr>
              <a:t> </a:t>
            </a:r>
            <a:r>
              <a:rPr lang="pl-PL" sz="1577" spc="-15" dirty="0" err="1">
                <a:solidFill>
                  <a:srgbClr val="308B2B"/>
                </a:solidFill>
                <a:latin typeface="Calibri Light"/>
                <a:cs typeface="Calibri Light"/>
              </a:rPr>
              <a:t>long</a:t>
            </a:r>
            <a:r>
              <a:rPr lang="pl-PL" sz="1577" spc="-15" dirty="0">
                <a:solidFill>
                  <a:srgbClr val="308B2B"/>
                </a:solidFill>
                <a:latin typeface="Calibri Light"/>
                <a:cs typeface="Calibri Light"/>
              </a:rPr>
              <a:t>-term</a:t>
            </a:r>
            <a:r>
              <a:rPr lang="en-US" sz="1577" spc="-15" dirty="0">
                <a:solidFill>
                  <a:srgbClr val="308B2B"/>
                </a:solidFill>
                <a:latin typeface="Calibri Light"/>
                <a:cs typeface="Calibri Light"/>
              </a:rPr>
              <a:t> investments in VC </a:t>
            </a:r>
            <a:r>
              <a:rPr lang="pl-PL" sz="1577" spc="-15" dirty="0">
                <a:solidFill>
                  <a:srgbClr val="308B2B"/>
                </a:solidFill>
                <a:latin typeface="Calibri Light"/>
                <a:cs typeface="Calibri Light"/>
              </a:rPr>
              <a:t>market</a:t>
            </a:r>
          </a:p>
        </p:txBody>
      </p:sp>
      <p:pic>
        <p:nvPicPr>
          <p:cNvPr id="51" name="Graphic 50" descr="Influencer with solid fill">
            <a:extLst>
              <a:ext uri="{FF2B5EF4-FFF2-40B4-BE49-F238E27FC236}">
                <a16:creationId xmlns:a16="http://schemas.microsoft.com/office/drawing/2014/main" id="{171BD6B5-02AE-DC9B-CB04-87983DD126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5211" y="2675882"/>
            <a:ext cx="554493" cy="554493"/>
          </a:xfrm>
          <a:prstGeom prst="rect">
            <a:avLst/>
          </a:prstGeom>
        </p:spPr>
      </p:pic>
      <p:pic>
        <p:nvPicPr>
          <p:cNvPr id="52" name="Graphic 51" descr="Target Audience with solid fill">
            <a:extLst>
              <a:ext uri="{FF2B5EF4-FFF2-40B4-BE49-F238E27FC236}">
                <a16:creationId xmlns:a16="http://schemas.microsoft.com/office/drawing/2014/main" id="{67585F5D-7E35-32A5-AE92-A0982107CB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5211" y="2072632"/>
            <a:ext cx="554493" cy="554493"/>
          </a:xfrm>
          <a:prstGeom prst="rect">
            <a:avLst/>
          </a:prstGeom>
        </p:spPr>
      </p:pic>
      <p:pic>
        <p:nvPicPr>
          <p:cNvPr id="53" name="Graphic 52" descr="Handshake with solid fill">
            <a:extLst>
              <a:ext uri="{FF2B5EF4-FFF2-40B4-BE49-F238E27FC236}">
                <a16:creationId xmlns:a16="http://schemas.microsoft.com/office/drawing/2014/main" id="{E51AC35C-7C92-A95D-5972-9807C5FA40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05211" y="3963968"/>
            <a:ext cx="554493" cy="554493"/>
          </a:xfrm>
          <a:prstGeom prst="rect">
            <a:avLst/>
          </a:prstGeom>
        </p:spPr>
      </p:pic>
      <p:pic>
        <p:nvPicPr>
          <p:cNvPr id="54" name="Graphic 53" descr="Brainstorm outline">
            <a:extLst>
              <a:ext uri="{FF2B5EF4-FFF2-40B4-BE49-F238E27FC236}">
                <a16:creationId xmlns:a16="http://schemas.microsoft.com/office/drawing/2014/main" id="{F70869D4-9C67-2461-1BA9-B430416B8FA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05211" y="4593768"/>
            <a:ext cx="554493" cy="554493"/>
          </a:xfrm>
          <a:prstGeom prst="rect">
            <a:avLst/>
          </a:prstGeom>
        </p:spPr>
      </p:pic>
      <p:pic>
        <p:nvPicPr>
          <p:cNvPr id="55" name="Graphic 54" descr="Globe outline">
            <a:extLst>
              <a:ext uri="{FF2B5EF4-FFF2-40B4-BE49-F238E27FC236}">
                <a16:creationId xmlns:a16="http://schemas.microsoft.com/office/drawing/2014/main" id="{EF3836F6-301A-000E-21D7-C3B8750687F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05211" y="5211925"/>
            <a:ext cx="554493" cy="554493"/>
          </a:xfrm>
          <a:prstGeom prst="rect">
            <a:avLst/>
          </a:prstGeom>
        </p:spPr>
      </p:pic>
      <p:pic>
        <p:nvPicPr>
          <p:cNvPr id="56" name="Graphic 55" descr="Thumbs up sign with solid fill">
            <a:extLst>
              <a:ext uri="{FF2B5EF4-FFF2-40B4-BE49-F238E27FC236}">
                <a16:creationId xmlns:a16="http://schemas.microsoft.com/office/drawing/2014/main" id="{440F9B06-EA4E-49B1-9A05-4BD00CBC348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05211" y="3268515"/>
            <a:ext cx="554493" cy="554493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84B259AC-C10C-448B-31E4-BF39BC57E4CA}"/>
              </a:ext>
            </a:extLst>
          </p:cNvPr>
          <p:cNvSpPr txBox="1"/>
          <p:nvPr/>
        </p:nvSpPr>
        <p:spPr>
          <a:xfrm>
            <a:off x="1295246" y="2061018"/>
            <a:ext cx="6613918" cy="5777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77" spc="-6" dirty="0">
                <a:solidFill>
                  <a:schemeClr val="bg1">
                    <a:lumMod val="50000"/>
                  </a:schemeClr>
                </a:solidFill>
                <a:latin typeface="Calibri Light"/>
                <a:cs typeface="Calibri Light"/>
              </a:rPr>
              <a:t>Development of the venture capital market, including building new management teams specialized in seed and </a:t>
            </a:r>
            <a:r>
              <a:rPr lang="en-US" sz="1577" spc="-6" dirty="0" err="1">
                <a:solidFill>
                  <a:schemeClr val="bg1">
                    <a:lumMod val="50000"/>
                  </a:schemeClr>
                </a:solidFill>
                <a:latin typeface="Calibri Light"/>
                <a:cs typeface="Calibri Light"/>
              </a:rPr>
              <a:t>pre-seed</a:t>
            </a:r>
            <a:r>
              <a:rPr lang="en-US" sz="1577" spc="-6" dirty="0">
                <a:solidFill>
                  <a:schemeClr val="bg1">
                    <a:lumMod val="50000"/>
                  </a:schemeClr>
                </a:solidFill>
                <a:latin typeface="Calibri Light"/>
                <a:cs typeface="Calibri Light"/>
              </a:rPr>
              <a:t> investments.</a:t>
            </a:r>
            <a:endParaRPr lang="pl-PL" sz="1577" spc="-6" dirty="0">
              <a:solidFill>
                <a:schemeClr val="bg1">
                  <a:lumMod val="50000"/>
                </a:schemeClr>
              </a:solidFill>
              <a:latin typeface="Calibri Light"/>
              <a:cs typeface="Calibri Light"/>
            </a:endParaRPr>
          </a:p>
        </p:txBody>
      </p:sp>
      <p:sp>
        <p:nvSpPr>
          <p:cNvPr id="6" name="object 10">
            <a:extLst>
              <a:ext uri="{FF2B5EF4-FFF2-40B4-BE49-F238E27FC236}">
                <a16:creationId xmlns:a16="http://schemas.microsoft.com/office/drawing/2014/main" id="{602B585F-96FB-C29F-18A7-6CCA2847BB17}"/>
              </a:ext>
            </a:extLst>
          </p:cNvPr>
          <p:cNvSpPr txBox="1"/>
          <p:nvPr/>
        </p:nvSpPr>
        <p:spPr>
          <a:xfrm>
            <a:off x="11534695" y="6494941"/>
            <a:ext cx="207163" cy="1554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04">
              <a:lnSpc>
                <a:spcPts val="1198"/>
              </a:lnSpc>
            </a:pPr>
            <a:fld id="{81D60167-4931-47E6-BA6A-407CBD079E47}" type="slidenum">
              <a:rPr sz="1182" spc="6" smtClean="0">
                <a:solidFill>
                  <a:srgbClr val="B51828"/>
                </a:solidFill>
                <a:latin typeface="Calibri Light"/>
                <a:cs typeface="Calibri Light"/>
              </a:rPr>
              <a:pPr marL="23104">
                <a:lnSpc>
                  <a:spcPts val="1198"/>
                </a:lnSpc>
              </a:pPr>
              <a:t>4</a:t>
            </a:fld>
            <a:endParaRPr sz="1182" dirty="0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67397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7305" y="581549"/>
            <a:ext cx="8996901" cy="1506293"/>
          </a:xfrm>
          <a:prstGeom prst="rect">
            <a:avLst/>
          </a:prstGeom>
        </p:spPr>
        <p:txBody>
          <a:bodyPr vert="horz" wrap="square" lIns="0" tIns="10397" rIns="0" bIns="0" rtlCol="0" anchor="ctr">
            <a:spAutoFit/>
          </a:bodyPr>
          <a:lstStyle/>
          <a:p>
            <a:pPr marL="7701">
              <a:spcBef>
                <a:spcPts val="82"/>
              </a:spcBef>
            </a:pPr>
            <a:r>
              <a:rPr lang="en-US" sz="3600" spc="-58" dirty="0">
                <a:solidFill>
                  <a:srgbClr val="308B2B"/>
                </a:solidFill>
                <a:latin typeface="Georgia" panose="02040502050405020303" pitchFamily="18" charset="0"/>
                <a:cs typeface="Calibri" panose="020F0502020204030204" pitchFamily="34" charset="0"/>
              </a:rPr>
              <a:t>Funds from the P</a:t>
            </a:r>
            <a:r>
              <a:rPr lang="pl-PL" sz="3600" spc="-58" dirty="0">
                <a:solidFill>
                  <a:srgbClr val="308B2B"/>
                </a:solidFill>
                <a:latin typeface="Georgia" panose="02040502050405020303" pitchFamily="18" charset="0"/>
                <a:cs typeface="Calibri" panose="020F0502020204030204" pitchFamily="34" charset="0"/>
              </a:rPr>
              <a:t>O</a:t>
            </a:r>
            <a:r>
              <a:rPr lang="en-US" sz="3600" spc="-58" dirty="0">
                <a:solidFill>
                  <a:srgbClr val="308B2B"/>
                </a:solidFill>
                <a:latin typeface="Georgia" panose="02040502050405020303" pitchFamily="18" charset="0"/>
                <a:cs typeface="Calibri" panose="020F0502020204030204" pitchFamily="34" charset="0"/>
              </a:rPr>
              <a:t>IR </a:t>
            </a:r>
            <a:r>
              <a:rPr lang="en-US" sz="3600" spc="-58" dirty="0" err="1">
                <a:solidFill>
                  <a:srgbClr val="308B2B"/>
                </a:solidFill>
                <a:latin typeface="Georgia" panose="02040502050405020303" pitchFamily="18" charset="0"/>
                <a:cs typeface="Calibri" panose="020F0502020204030204" pitchFamily="34" charset="0"/>
              </a:rPr>
              <a:t>perspectiv</a:t>
            </a:r>
            <a:r>
              <a:rPr lang="pl-PL" sz="3600" spc="-58" dirty="0">
                <a:solidFill>
                  <a:srgbClr val="308B2B"/>
                </a:solidFill>
                <a:latin typeface="Georgia" panose="02040502050405020303" pitchFamily="18" charset="0"/>
                <a:cs typeface="Calibri" panose="020F0502020204030204" pitchFamily="34" charset="0"/>
              </a:rPr>
              <a:t>e</a:t>
            </a:r>
            <a:r>
              <a:rPr lang="en-US" sz="3600" spc="-58" dirty="0">
                <a:solidFill>
                  <a:srgbClr val="308B2B"/>
                </a:solidFill>
                <a:latin typeface="Georgia" panose="02040502050405020303" pitchFamily="18" charset="0"/>
                <a:cs typeface="Calibri" panose="020F0502020204030204" pitchFamily="34" charset="0"/>
              </a:rPr>
              <a:t> strengthened the Polish VC market at the seed and </a:t>
            </a:r>
            <a:r>
              <a:rPr lang="en-US" sz="3600" spc="-58" dirty="0" err="1">
                <a:solidFill>
                  <a:srgbClr val="308B2B"/>
                </a:solidFill>
                <a:latin typeface="Georgia" panose="02040502050405020303" pitchFamily="18" charset="0"/>
                <a:cs typeface="Calibri" panose="020F0502020204030204" pitchFamily="34" charset="0"/>
              </a:rPr>
              <a:t>pre-seed</a:t>
            </a:r>
            <a:r>
              <a:rPr lang="en-US" sz="3600" spc="-58" dirty="0">
                <a:solidFill>
                  <a:srgbClr val="308B2B"/>
                </a:solidFill>
                <a:latin typeface="Georgia" panose="02040502050405020303" pitchFamily="18" charset="0"/>
                <a:cs typeface="Calibri" panose="020F0502020204030204" pitchFamily="34" charset="0"/>
              </a:rPr>
              <a:t> stage</a:t>
            </a:r>
            <a:endParaRPr sz="3600" dirty="0">
              <a:solidFill>
                <a:srgbClr val="308B2B"/>
              </a:solidFill>
              <a:latin typeface="Georgia" panose="02040502050405020303" pitchFamily="18" charset="0"/>
              <a:cs typeface="Calibri" panose="020F0502020204030204" pitchFamily="34" charset="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48AB30B3-0956-4E35-AD98-6CDFB46F8F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60363" y="722276"/>
            <a:ext cx="1874332" cy="658050"/>
          </a:xfrm>
          <a:prstGeom prst="rect">
            <a:avLst/>
          </a:prstGeom>
        </p:spPr>
      </p:pic>
      <p:sp>
        <p:nvSpPr>
          <p:cNvPr id="17" name="object 5">
            <a:extLst>
              <a:ext uri="{FF2B5EF4-FFF2-40B4-BE49-F238E27FC236}">
                <a16:creationId xmlns:a16="http://schemas.microsoft.com/office/drawing/2014/main" id="{3118B804-EEC3-C139-F4A5-75A25D063430}"/>
              </a:ext>
            </a:extLst>
          </p:cNvPr>
          <p:cNvSpPr txBox="1">
            <a:spLocks/>
          </p:cNvSpPr>
          <p:nvPr/>
        </p:nvSpPr>
        <p:spPr>
          <a:xfrm>
            <a:off x="1419708" y="2600303"/>
            <a:ext cx="833904" cy="379053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>
            <a:lvl1pPr>
              <a:defRPr sz="3950" b="0" i="0">
                <a:solidFill>
                  <a:srgbClr val="B51828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7701" algn="ctr">
              <a:spcBef>
                <a:spcPts val="76"/>
              </a:spcBef>
            </a:pPr>
            <a:r>
              <a:rPr lang="pl-PL" sz="2400" b="1" dirty="0">
                <a:solidFill>
                  <a:srgbClr val="626769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206</a:t>
            </a:r>
          </a:p>
        </p:txBody>
      </p:sp>
      <p:sp>
        <p:nvSpPr>
          <p:cNvPr id="18" name="Prostokąt 2">
            <a:extLst>
              <a:ext uri="{FF2B5EF4-FFF2-40B4-BE49-F238E27FC236}">
                <a16:creationId xmlns:a16="http://schemas.microsoft.com/office/drawing/2014/main" id="{3E304EF7-49E3-111A-7F33-A7DF3CE002DE}"/>
              </a:ext>
            </a:extLst>
          </p:cNvPr>
          <p:cNvSpPr/>
          <p:nvPr/>
        </p:nvSpPr>
        <p:spPr>
          <a:xfrm>
            <a:off x="1452231" y="3242645"/>
            <a:ext cx="768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1400" dirty="0" err="1">
                <a:solidFill>
                  <a:srgbClr val="84898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Funded</a:t>
            </a:r>
            <a:r>
              <a:rPr lang="pl-PL" sz="1400" dirty="0">
                <a:solidFill>
                  <a:srgbClr val="84898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algn="ctr"/>
            <a:r>
              <a:rPr lang="pl-PL" sz="1400" dirty="0" err="1">
                <a:solidFill>
                  <a:srgbClr val="84898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startups</a:t>
            </a:r>
            <a:endParaRPr lang="pl-PL" sz="1400" dirty="0">
              <a:solidFill>
                <a:srgbClr val="84898C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C45F368E-9C0D-DCC6-634A-2E58B4365A63}"/>
              </a:ext>
            </a:extLst>
          </p:cNvPr>
          <p:cNvSpPr txBox="1">
            <a:spLocks/>
          </p:cNvSpPr>
          <p:nvPr/>
        </p:nvSpPr>
        <p:spPr>
          <a:xfrm>
            <a:off x="3445674" y="2593947"/>
            <a:ext cx="806195" cy="379053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>
            <a:lvl1pPr>
              <a:defRPr sz="3950" b="0" i="0">
                <a:solidFill>
                  <a:srgbClr val="B51828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7701" algn="ctr" defTabSz="554492">
              <a:spcBef>
                <a:spcPts val="76"/>
              </a:spcBef>
            </a:pPr>
            <a:r>
              <a:rPr lang="pl-PL" sz="2400" b="1" dirty="0">
                <a:solidFill>
                  <a:srgbClr val="626769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162</a:t>
            </a:r>
          </a:p>
        </p:txBody>
      </p:sp>
      <p:sp>
        <p:nvSpPr>
          <p:cNvPr id="21" name="Prostokąt 69">
            <a:extLst>
              <a:ext uri="{FF2B5EF4-FFF2-40B4-BE49-F238E27FC236}">
                <a16:creationId xmlns:a16="http://schemas.microsoft.com/office/drawing/2014/main" id="{EC0B2129-5E65-B15E-ECEB-264D5F5898D3}"/>
              </a:ext>
            </a:extLst>
          </p:cNvPr>
          <p:cNvSpPr/>
          <p:nvPr/>
        </p:nvSpPr>
        <p:spPr>
          <a:xfrm>
            <a:off x="3756410" y="3500338"/>
            <a:ext cx="184731" cy="3536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pl-PL" sz="1698" dirty="0">
              <a:solidFill>
                <a:srgbClr val="84898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711FC08E-CFF8-ED3B-5189-B59AC8E05F09}"/>
              </a:ext>
            </a:extLst>
          </p:cNvPr>
          <p:cNvSpPr txBox="1">
            <a:spLocks/>
          </p:cNvSpPr>
          <p:nvPr/>
        </p:nvSpPr>
        <p:spPr>
          <a:xfrm>
            <a:off x="1490102" y="4214106"/>
            <a:ext cx="693116" cy="379053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>
            <a:lvl1pPr>
              <a:defRPr sz="3950" b="0" i="0">
                <a:solidFill>
                  <a:srgbClr val="B51828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7701" algn="ctr">
              <a:spcBef>
                <a:spcPts val="76"/>
              </a:spcBef>
            </a:pPr>
            <a:r>
              <a:rPr lang="pl-PL" sz="2400" b="1" dirty="0">
                <a:solidFill>
                  <a:srgbClr val="626769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474</a:t>
            </a:r>
          </a:p>
        </p:txBody>
      </p:sp>
      <p:sp>
        <p:nvSpPr>
          <p:cNvPr id="24" name="Prostokąt 75">
            <a:extLst>
              <a:ext uri="{FF2B5EF4-FFF2-40B4-BE49-F238E27FC236}">
                <a16:creationId xmlns:a16="http://schemas.microsoft.com/office/drawing/2014/main" id="{A8CBE1DA-C011-A648-AC2C-24F8373E9F56}"/>
              </a:ext>
            </a:extLst>
          </p:cNvPr>
          <p:cNvSpPr/>
          <p:nvPr/>
        </p:nvSpPr>
        <p:spPr>
          <a:xfrm>
            <a:off x="1111302" y="4918799"/>
            <a:ext cx="145071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1400" dirty="0">
                <a:solidFill>
                  <a:srgbClr val="84898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</a:t>
            </a:r>
            <a:r>
              <a:rPr lang="en-US" sz="1400" dirty="0">
                <a:solidFill>
                  <a:srgbClr val="84898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PLN transferred</a:t>
            </a:r>
            <a:endParaRPr lang="pl-PL" sz="1400" dirty="0">
              <a:solidFill>
                <a:srgbClr val="84898C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en-US" sz="1400" dirty="0">
                <a:solidFill>
                  <a:srgbClr val="84898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to startups from</a:t>
            </a:r>
            <a:endParaRPr lang="pl-PL" sz="1400" dirty="0">
              <a:solidFill>
                <a:srgbClr val="84898C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en-US" sz="1400" dirty="0">
                <a:solidFill>
                  <a:srgbClr val="84898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Starter program</a:t>
            </a:r>
            <a:endParaRPr lang="pl-PL" sz="1400" dirty="0">
              <a:solidFill>
                <a:srgbClr val="84898C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2B15A35B-82B1-7046-94C1-790C2EF661A0}"/>
              </a:ext>
            </a:extLst>
          </p:cNvPr>
          <p:cNvSpPr txBox="1">
            <a:spLocks/>
          </p:cNvSpPr>
          <p:nvPr/>
        </p:nvSpPr>
        <p:spPr>
          <a:xfrm>
            <a:off x="3529514" y="4214106"/>
            <a:ext cx="693116" cy="379053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>
            <a:lvl1pPr>
              <a:defRPr sz="3950" b="0" i="0">
                <a:solidFill>
                  <a:srgbClr val="B51828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7701" algn="ctr" defTabSz="554492">
              <a:spcBef>
                <a:spcPts val="76"/>
              </a:spcBef>
            </a:pPr>
            <a:r>
              <a:rPr lang="pl-PL" sz="2400" b="1" dirty="0">
                <a:solidFill>
                  <a:srgbClr val="626769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13</a:t>
            </a:r>
          </a:p>
        </p:txBody>
      </p:sp>
      <p:sp>
        <p:nvSpPr>
          <p:cNvPr id="27" name="Prostokąt 78">
            <a:extLst>
              <a:ext uri="{FF2B5EF4-FFF2-40B4-BE49-F238E27FC236}">
                <a16:creationId xmlns:a16="http://schemas.microsoft.com/office/drawing/2014/main" id="{0CF5F8FA-A895-EB7D-A43D-460519BCBA1A}"/>
              </a:ext>
            </a:extLst>
          </p:cNvPr>
          <p:cNvSpPr/>
          <p:nvPr/>
        </p:nvSpPr>
        <p:spPr>
          <a:xfrm>
            <a:off x="3354144" y="4905074"/>
            <a:ext cx="10592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1400" dirty="0" err="1">
                <a:solidFill>
                  <a:srgbClr val="84898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Investments</a:t>
            </a:r>
            <a:endParaRPr lang="pl-PL" sz="1400" dirty="0">
              <a:solidFill>
                <a:srgbClr val="84898C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pl-PL" sz="1400" dirty="0">
                <a:solidFill>
                  <a:srgbClr val="84898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VC </a:t>
            </a:r>
            <a:r>
              <a:rPr lang="pl-PL" sz="1400" dirty="0" err="1">
                <a:solidFill>
                  <a:srgbClr val="84898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Funds</a:t>
            </a:r>
            <a:endParaRPr lang="pl-PL" sz="1400" dirty="0">
              <a:solidFill>
                <a:srgbClr val="84898C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8" name="object 3">
            <a:extLst>
              <a:ext uri="{FF2B5EF4-FFF2-40B4-BE49-F238E27FC236}">
                <a16:creationId xmlns:a16="http://schemas.microsoft.com/office/drawing/2014/main" id="{6AEDA164-C757-F1F3-A64F-3DAB242A25A8}"/>
              </a:ext>
            </a:extLst>
          </p:cNvPr>
          <p:cNvSpPr txBox="1">
            <a:spLocks/>
          </p:cNvSpPr>
          <p:nvPr/>
        </p:nvSpPr>
        <p:spPr>
          <a:xfrm>
            <a:off x="5505470" y="2425994"/>
            <a:ext cx="3434318" cy="771699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>
            <a:lvl1pPr>
              <a:defRPr sz="3950" b="0" i="0">
                <a:solidFill>
                  <a:srgbClr val="B51828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7701">
              <a:spcBef>
                <a:spcPts val="58"/>
              </a:spcBef>
            </a:pPr>
            <a:r>
              <a:rPr lang="pl-PL" sz="2400" spc="-6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PLN 637m</a:t>
            </a:r>
          </a:p>
          <a:p>
            <a:pPr marL="7701">
              <a:spcBef>
                <a:spcPts val="58"/>
              </a:spcBef>
            </a:pPr>
            <a:r>
              <a:rPr lang="en-US" sz="1200" spc="-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Declared capitalization</a:t>
            </a:r>
            <a:r>
              <a:rPr lang="pl-PL" sz="1200" spc="-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</a:t>
            </a:r>
          </a:p>
          <a:p>
            <a:pPr marL="7701">
              <a:spcBef>
                <a:spcPts val="58"/>
              </a:spcBef>
            </a:pPr>
            <a:r>
              <a:rPr lang="en-US" sz="1200" spc="-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13 existing VC funds</a:t>
            </a:r>
            <a:endParaRPr lang="pl-PL" sz="1200" spc="-6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31" name="Obraz 9">
            <a:extLst>
              <a:ext uri="{FF2B5EF4-FFF2-40B4-BE49-F238E27FC236}">
                <a16:creationId xmlns:a16="http://schemas.microsoft.com/office/drawing/2014/main" id="{A292CAD1-59A7-5058-E96F-AF2EB0C9A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0665" y="2779335"/>
            <a:ext cx="1781710" cy="1871414"/>
          </a:xfrm>
          <a:prstGeom prst="rect">
            <a:avLst/>
          </a:prstGeom>
        </p:spPr>
      </p:pic>
      <p:sp>
        <p:nvSpPr>
          <p:cNvPr id="33" name="object 3">
            <a:extLst>
              <a:ext uri="{FF2B5EF4-FFF2-40B4-BE49-F238E27FC236}">
                <a16:creationId xmlns:a16="http://schemas.microsoft.com/office/drawing/2014/main" id="{61E96E84-507E-7F16-6BAA-502383AF4A08}"/>
              </a:ext>
            </a:extLst>
          </p:cNvPr>
          <p:cNvSpPr txBox="1">
            <a:spLocks/>
          </p:cNvSpPr>
          <p:nvPr/>
        </p:nvSpPr>
        <p:spPr>
          <a:xfrm>
            <a:off x="5505470" y="4856654"/>
            <a:ext cx="3434318" cy="574209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>
            <a:lvl1pPr>
              <a:defRPr sz="3950" b="0" i="0">
                <a:solidFill>
                  <a:srgbClr val="B51828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7701">
              <a:spcBef>
                <a:spcPts val="58"/>
              </a:spcBef>
            </a:pPr>
            <a:r>
              <a:rPr lang="pl-PL" sz="2400" spc="-6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PLN 50m</a:t>
            </a:r>
          </a:p>
          <a:p>
            <a:pPr marL="7701">
              <a:spcBef>
                <a:spcPts val="58"/>
              </a:spcBef>
            </a:pPr>
            <a:r>
              <a:rPr lang="pl-PL" sz="1200" spc="-6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Average</a:t>
            </a:r>
            <a:r>
              <a:rPr lang="pl-PL" sz="1200" spc="-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fund </a:t>
            </a:r>
            <a:r>
              <a:rPr lang="pl-PL" sz="1200" spc="-6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size</a:t>
            </a:r>
            <a:endParaRPr lang="pl-PL" sz="1200" spc="-6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" name="object 3">
            <a:extLst>
              <a:ext uri="{FF2B5EF4-FFF2-40B4-BE49-F238E27FC236}">
                <a16:creationId xmlns:a16="http://schemas.microsoft.com/office/drawing/2014/main" id="{15645FC7-CDAD-46B7-1F5A-1E2804107700}"/>
              </a:ext>
            </a:extLst>
          </p:cNvPr>
          <p:cNvSpPr txBox="1">
            <a:spLocks/>
          </p:cNvSpPr>
          <p:nvPr/>
        </p:nvSpPr>
        <p:spPr>
          <a:xfrm>
            <a:off x="5505470" y="3740069"/>
            <a:ext cx="2934000" cy="574209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>
            <a:lvl1pPr>
              <a:defRPr sz="3950" b="0" i="0">
                <a:solidFill>
                  <a:srgbClr val="B51828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7701">
              <a:spcBef>
                <a:spcPts val="58"/>
              </a:spcBef>
            </a:pPr>
            <a:r>
              <a:rPr lang="pl-PL" sz="2400" spc="-6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PLN 486m</a:t>
            </a:r>
          </a:p>
          <a:p>
            <a:pPr marL="7701">
              <a:spcBef>
                <a:spcPts val="58"/>
              </a:spcBef>
            </a:pPr>
            <a:r>
              <a:rPr lang="pl-PL" sz="1200" spc="-6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Starter’s</a:t>
            </a:r>
            <a:r>
              <a:rPr lang="pl-PL" sz="1200" spc="-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pl-PL" sz="1200" spc="-6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contribution</a:t>
            </a:r>
            <a:endParaRPr lang="pl-PL" sz="1200" spc="-6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35" name="Obraz 5">
            <a:extLst>
              <a:ext uri="{FF2B5EF4-FFF2-40B4-BE49-F238E27FC236}">
                <a16:creationId xmlns:a16="http://schemas.microsoft.com/office/drawing/2014/main" id="{12DC94BE-6277-956A-9D2C-A848F44B4E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9110" y="4713750"/>
            <a:ext cx="551605" cy="210823"/>
          </a:xfrm>
          <a:prstGeom prst="rect">
            <a:avLst/>
          </a:prstGeom>
        </p:spPr>
      </p:pic>
      <p:pic>
        <p:nvPicPr>
          <p:cNvPr id="36" name="Obraz 7">
            <a:extLst>
              <a:ext uri="{FF2B5EF4-FFF2-40B4-BE49-F238E27FC236}">
                <a16:creationId xmlns:a16="http://schemas.microsoft.com/office/drawing/2014/main" id="{637F34E3-FA0F-81DA-E64D-AE0882084F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7057" y="4688152"/>
            <a:ext cx="811524" cy="236877"/>
          </a:xfrm>
          <a:prstGeom prst="rect">
            <a:avLst/>
          </a:prstGeom>
        </p:spPr>
      </p:pic>
      <p:sp>
        <p:nvSpPr>
          <p:cNvPr id="39" name="Prostokąt 2">
            <a:extLst>
              <a:ext uri="{FF2B5EF4-FFF2-40B4-BE49-F238E27FC236}">
                <a16:creationId xmlns:a16="http://schemas.microsoft.com/office/drawing/2014/main" id="{1161E406-C49B-D813-28B7-C40EAD43DC5C}"/>
              </a:ext>
            </a:extLst>
          </p:cNvPr>
          <p:cNvSpPr/>
          <p:nvPr/>
        </p:nvSpPr>
        <p:spPr>
          <a:xfrm>
            <a:off x="2851093" y="3228920"/>
            <a:ext cx="21170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84898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Funded startups </a:t>
            </a:r>
            <a:endParaRPr lang="pl-PL" sz="1400" dirty="0">
              <a:solidFill>
                <a:srgbClr val="84898C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pl-PL" sz="1400" dirty="0" err="1">
                <a:solidFill>
                  <a:srgbClr val="84898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before</a:t>
            </a:r>
            <a:r>
              <a:rPr lang="en-US" sz="1400" dirty="0">
                <a:solidFill>
                  <a:srgbClr val="84898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1st commercial sale</a:t>
            </a:r>
            <a:endParaRPr lang="pl-PL" sz="1400" dirty="0">
              <a:solidFill>
                <a:srgbClr val="84898C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0" name="Picture 4" descr="Michał Lewandowski – Managing Partner – Freya Capital | LinkedIn">
            <a:extLst>
              <a:ext uri="{FF2B5EF4-FFF2-40B4-BE49-F238E27FC236}">
                <a16:creationId xmlns:a16="http://schemas.microsoft.com/office/drawing/2014/main" id="{F3D92B5F-0787-D288-7667-C4523B134D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4" t="21743" r="12578" b="19689"/>
          <a:stretch/>
        </p:blipFill>
        <p:spPr bwMode="auto">
          <a:xfrm>
            <a:off x="8681092" y="5035382"/>
            <a:ext cx="973114" cy="188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Owal 76">
            <a:extLst>
              <a:ext uri="{FF2B5EF4-FFF2-40B4-BE49-F238E27FC236}">
                <a16:creationId xmlns:a16="http://schemas.microsoft.com/office/drawing/2014/main" id="{8B577DCA-7C33-8217-F2C8-4F8B6DA192D1}"/>
              </a:ext>
            </a:extLst>
          </p:cNvPr>
          <p:cNvSpPr/>
          <p:nvPr/>
        </p:nvSpPr>
        <p:spPr>
          <a:xfrm>
            <a:off x="3396596" y="2326577"/>
            <a:ext cx="919688" cy="917841"/>
          </a:xfrm>
          <a:prstGeom prst="ellipse">
            <a:avLst/>
          </a:prstGeom>
          <a:noFill/>
          <a:ln w="57150">
            <a:solidFill>
              <a:srgbClr val="3194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092" dirty="0"/>
          </a:p>
        </p:txBody>
      </p:sp>
      <p:sp>
        <p:nvSpPr>
          <p:cNvPr id="47" name="Owal 76">
            <a:extLst>
              <a:ext uri="{FF2B5EF4-FFF2-40B4-BE49-F238E27FC236}">
                <a16:creationId xmlns:a16="http://schemas.microsoft.com/office/drawing/2014/main" id="{D232F07B-FDA7-04BB-E1AF-18D866C4947D}"/>
              </a:ext>
            </a:extLst>
          </p:cNvPr>
          <p:cNvSpPr/>
          <p:nvPr/>
        </p:nvSpPr>
        <p:spPr>
          <a:xfrm>
            <a:off x="1376816" y="2331612"/>
            <a:ext cx="919688" cy="917841"/>
          </a:xfrm>
          <a:prstGeom prst="ellipse">
            <a:avLst/>
          </a:prstGeom>
          <a:noFill/>
          <a:ln w="57150">
            <a:solidFill>
              <a:srgbClr val="3194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092"/>
          </a:p>
        </p:txBody>
      </p:sp>
      <p:sp>
        <p:nvSpPr>
          <p:cNvPr id="48" name="Owal 76">
            <a:extLst>
              <a:ext uri="{FF2B5EF4-FFF2-40B4-BE49-F238E27FC236}">
                <a16:creationId xmlns:a16="http://schemas.microsoft.com/office/drawing/2014/main" id="{E0D2689F-86E6-F241-BD48-8F4322A38B12}"/>
              </a:ext>
            </a:extLst>
          </p:cNvPr>
          <p:cNvSpPr/>
          <p:nvPr/>
        </p:nvSpPr>
        <p:spPr>
          <a:xfrm>
            <a:off x="1376816" y="3938986"/>
            <a:ext cx="919688" cy="917841"/>
          </a:xfrm>
          <a:prstGeom prst="ellipse">
            <a:avLst/>
          </a:prstGeom>
          <a:noFill/>
          <a:ln w="57150">
            <a:solidFill>
              <a:srgbClr val="3194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092" dirty="0"/>
          </a:p>
        </p:txBody>
      </p:sp>
      <p:sp>
        <p:nvSpPr>
          <p:cNvPr id="49" name="Owal 76">
            <a:extLst>
              <a:ext uri="{FF2B5EF4-FFF2-40B4-BE49-F238E27FC236}">
                <a16:creationId xmlns:a16="http://schemas.microsoft.com/office/drawing/2014/main" id="{3A7AB87F-27BD-831A-02E1-82B02903C6E1}"/>
              </a:ext>
            </a:extLst>
          </p:cNvPr>
          <p:cNvSpPr/>
          <p:nvPr/>
        </p:nvSpPr>
        <p:spPr>
          <a:xfrm>
            <a:off x="3421181" y="3935028"/>
            <a:ext cx="919688" cy="917841"/>
          </a:xfrm>
          <a:prstGeom prst="ellipse">
            <a:avLst/>
          </a:prstGeom>
          <a:noFill/>
          <a:ln w="57150">
            <a:solidFill>
              <a:srgbClr val="3194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092" dirty="0"/>
          </a:p>
        </p:txBody>
      </p:sp>
      <p:sp>
        <p:nvSpPr>
          <p:cNvPr id="54" name="Prostokąt: zaokrąglone rogi 5">
            <a:extLst>
              <a:ext uri="{FF2B5EF4-FFF2-40B4-BE49-F238E27FC236}">
                <a16:creationId xmlns:a16="http://schemas.microsoft.com/office/drawing/2014/main" id="{FEDF1018-8A19-0B14-B3F6-18DEA36A46CF}"/>
              </a:ext>
            </a:extLst>
          </p:cNvPr>
          <p:cNvSpPr/>
          <p:nvPr/>
        </p:nvSpPr>
        <p:spPr>
          <a:xfrm>
            <a:off x="8333436" y="2233546"/>
            <a:ext cx="2673064" cy="3563877"/>
          </a:xfrm>
          <a:prstGeom prst="roundRect">
            <a:avLst>
              <a:gd name="adj" fmla="val 12177"/>
            </a:avLst>
          </a:prstGeom>
          <a:noFill/>
          <a:ln w="19050">
            <a:solidFill>
              <a:srgbClr val="94C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855C607F-97CE-3812-CC3A-D2AFB09B493A}"/>
              </a:ext>
            </a:extLst>
          </p:cNvPr>
          <p:cNvSpPr/>
          <p:nvPr/>
        </p:nvSpPr>
        <p:spPr>
          <a:xfrm>
            <a:off x="8774315" y="2032594"/>
            <a:ext cx="1687045" cy="45311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object 3">
            <a:extLst>
              <a:ext uri="{FF2B5EF4-FFF2-40B4-BE49-F238E27FC236}">
                <a16:creationId xmlns:a16="http://schemas.microsoft.com/office/drawing/2014/main" id="{A9839A55-F467-20C4-71F7-5A06CB57F924}"/>
              </a:ext>
            </a:extLst>
          </p:cNvPr>
          <p:cNvSpPr txBox="1">
            <a:spLocks/>
          </p:cNvSpPr>
          <p:nvPr/>
        </p:nvSpPr>
        <p:spPr>
          <a:xfrm>
            <a:off x="8619761" y="1979379"/>
            <a:ext cx="2040686" cy="499830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>
            <a:lvl1pPr>
              <a:defRPr sz="3950" b="0" i="0">
                <a:solidFill>
                  <a:srgbClr val="B51828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7701" algn="ctr">
              <a:spcBef>
                <a:spcPts val="58"/>
              </a:spcBef>
            </a:pPr>
            <a:r>
              <a:rPr lang="en-US" sz="1600" spc="-6" dirty="0">
                <a:solidFill>
                  <a:srgbClr val="3B913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VC funds we have invested in:</a:t>
            </a:r>
            <a:endParaRPr lang="pl-PL" sz="1600" spc="-6" dirty="0">
              <a:solidFill>
                <a:srgbClr val="3B9136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F741B23-C9D9-49E3-5DC9-C53E8F354A32}"/>
              </a:ext>
            </a:extLst>
          </p:cNvPr>
          <p:cNvSpPr/>
          <p:nvPr/>
        </p:nvSpPr>
        <p:spPr>
          <a:xfrm>
            <a:off x="9715632" y="2692938"/>
            <a:ext cx="1125234" cy="45311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6" descr="Kontakt - Accelero Ventures">
            <a:extLst>
              <a:ext uri="{FF2B5EF4-FFF2-40B4-BE49-F238E27FC236}">
                <a16:creationId xmlns:a16="http://schemas.microsoft.com/office/drawing/2014/main" id="{7C648586-D2D8-C768-1D98-B97FECB93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7546" y="2833742"/>
            <a:ext cx="632469" cy="17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ject 10">
            <a:extLst>
              <a:ext uri="{FF2B5EF4-FFF2-40B4-BE49-F238E27FC236}">
                <a16:creationId xmlns:a16="http://schemas.microsoft.com/office/drawing/2014/main" id="{CC147458-86C4-AC6C-10A2-4472E649C13A}"/>
              </a:ext>
            </a:extLst>
          </p:cNvPr>
          <p:cNvSpPr txBox="1"/>
          <p:nvPr/>
        </p:nvSpPr>
        <p:spPr>
          <a:xfrm>
            <a:off x="11534695" y="6494941"/>
            <a:ext cx="207163" cy="1554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04">
              <a:lnSpc>
                <a:spcPts val="1198"/>
              </a:lnSpc>
            </a:pPr>
            <a:fld id="{81D60167-4931-47E6-BA6A-407CBD079E47}" type="slidenum">
              <a:rPr sz="1182" spc="6" smtClean="0">
                <a:solidFill>
                  <a:srgbClr val="B51828"/>
                </a:solidFill>
                <a:latin typeface="Calibri Light"/>
                <a:cs typeface="Calibri Light"/>
              </a:rPr>
              <a:pPr marL="23104">
                <a:lnSpc>
                  <a:spcPts val="1198"/>
                </a:lnSpc>
              </a:pPr>
              <a:t>5</a:t>
            </a:fld>
            <a:endParaRPr sz="1182" dirty="0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998926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2" y="31"/>
            <a:ext cx="12191037" cy="6857458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3" name="object 3"/>
          <p:cNvSpPr txBox="1"/>
          <p:nvPr/>
        </p:nvSpPr>
        <p:spPr>
          <a:xfrm>
            <a:off x="807622" y="2507737"/>
            <a:ext cx="10155942" cy="685273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r>
              <a:rPr lang="pl-PL" sz="4400" dirty="0">
                <a:solidFill>
                  <a:schemeClr val="bg1"/>
                </a:solidFill>
                <a:latin typeface="Calibri" panose="020F0502020204030204" pitchFamily="34" charset="0"/>
              </a:rPr>
              <a:t>FENG </a:t>
            </a:r>
            <a:r>
              <a:rPr lang="pl-PL" sz="4400" dirty="0" err="1">
                <a:solidFill>
                  <a:schemeClr val="bg1"/>
                </a:solidFill>
                <a:latin typeface="Calibri" panose="020F0502020204030204" pitchFamily="34" charset="0"/>
              </a:rPr>
              <a:t>perspective</a:t>
            </a:r>
            <a:r>
              <a:rPr lang="pl-PL" sz="4400" dirty="0">
                <a:solidFill>
                  <a:schemeClr val="bg1"/>
                </a:solidFill>
                <a:latin typeface="Calibri" panose="020F0502020204030204" pitchFamily="34" charset="0"/>
              </a:rPr>
              <a:t> Program </a:t>
            </a:r>
            <a:r>
              <a:rPr lang="pl-PL" sz="4400" dirty="0" err="1">
                <a:solidFill>
                  <a:schemeClr val="bg1"/>
                </a:solidFill>
                <a:latin typeface="Calibri" panose="020F0502020204030204" pitchFamily="34" charset="0"/>
              </a:rPr>
              <a:t>assumptions</a:t>
            </a:r>
            <a:endParaRPr lang="pl-PL" sz="4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FB2DA316-0E27-4000-AFD9-9696D7842D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0363" y="720429"/>
            <a:ext cx="1874332" cy="66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30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rostokąt: zaokrąglone rogi 5">
            <a:extLst>
              <a:ext uri="{FF2B5EF4-FFF2-40B4-BE49-F238E27FC236}">
                <a16:creationId xmlns:a16="http://schemas.microsoft.com/office/drawing/2014/main" id="{A6D409E8-FFA6-A225-A8B3-D829690B5007}"/>
              </a:ext>
            </a:extLst>
          </p:cNvPr>
          <p:cNvSpPr/>
          <p:nvPr/>
        </p:nvSpPr>
        <p:spPr>
          <a:xfrm>
            <a:off x="7085601" y="2538216"/>
            <a:ext cx="1753746" cy="1658784"/>
          </a:xfrm>
          <a:prstGeom prst="roundRect">
            <a:avLst>
              <a:gd name="adj" fmla="val 12177"/>
            </a:avLst>
          </a:prstGeom>
          <a:noFill/>
          <a:ln w="19050">
            <a:solidFill>
              <a:srgbClr val="94C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9" name="Prostokąt: zaokrąglone rogi 5">
            <a:extLst>
              <a:ext uri="{FF2B5EF4-FFF2-40B4-BE49-F238E27FC236}">
                <a16:creationId xmlns:a16="http://schemas.microsoft.com/office/drawing/2014/main" id="{3C4CBC2D-1E59-69D7-347D-81B0856DED1E}"/>
              </a:ext>
            </a:extLst>
          </p:cNvPr>
          <p:cNvSpPr/>
          <p:nvPr/>
        </p:nvSpPr>
        <p:spPr>
          <a:xfrm>
            <a:off x="9318935" y="2570904"/>
            <a:ext cx="1753746" cy="1658784"/>
          </a:xfrm>
          <a:prstGeom prst="roundRect">
            <a:avLst>
              <a:gd name="adj" fmla="val 12177"/>
            </a:avLst>
          </a:prstGeom>
          <a:noFill/>
          <a:ln w="19050">
            <a:solidFill>
              <a:srgbClr val="94C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6" name="Prostokąt: zaokrąglone rogi 5">
            <a:extLst>
              <a:ext uri="{FF2B5EF4-FFF2-40B4-BE49-F238E27FC236}">
                <a16:creationId xmlns:a16="http://schemas.microsoft.com/office/drawing/2014/main" id="{D674006A-FC6F-A823-B0A1-CB11B8E4A4A1}"/>
              </a:ext>
            </a:extLst>
          </p:cNvPr>
          <p:cNvSpPr/>
          <p:nvPr/>
        </p:nvSpPr>
        <p:spPr>
          <a:xfrm>
            <a:off x="4966229" y="2542526"/>
            <a:ext cx="1753746" cy="1658784"/>
          </a:xfrm>
          <a:prstGeom prst="roundRect">
            <a:avLst>
              <a:gd name="adj" fmla="val 12177"/>
            </a:avLst>
          </a:prstGeom>
          <a:noFill/>
          <a:ln w="19050">
            <a:solidFill>
              <a:srgbClr val="94C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5" name="Prostokąt: zaokrąglone rogi 5">
            <a:extLst>
              <a:ext uri="{FF2B5EF4-FFF2-40B4-BE49-F238E27FC236}">
                <a16:creationId xmlns:a16="http://schemas.microsoft.com/office/drawing/2014/main" id="{7EE4E97B-E93B-9BE9-AD87-384DE9AD440A}"/>
              </a:ext>
            </a:extLst>
          </p:cNvPr>
          <p:cNvSpPr/>
          <p:nvPr/>
        </p:nvSpPr>
        <p:spPr>
          <a:xfrm>
            <a:off x="2788828" y="2544583"/>
            <a:ext cx="1753746" cy="1658784"/>
          </a:xfrm>
          <a:prstGeom prst="roundRect">
            <a:avLst>
              <a:gd name="adj" fmla="val 12177"/>
            </a:avLst>
          </a:prstGeom>
          <a:noFill/>
          <a:ln w="19050">
            <a:solidFill>
              <a:srgbClr val="94C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Prostokąt: zaokrąglone rogi 5">
            <a:extLst>
              <a:ext uri="{FF2B5EF4-FFF2-40B4-BE49-F238E27FC236}">
                <a16:creationId xmlns:a16="http://schemas.microsoft.com/office/drawing/2014/main" id="{ADA075D0-4377-57EA-3E2A-A835CFC10227}"/>
              </a:ext>
            </a:extLst>
          </p:cNvPr>
          <p:cNvSpPr/>
          <p:nvPr/>
        </p:nvSpPr>
        <p:spPr>
          <a:xfrm>
            <a:off x="657306" y="2570904"/>
            <a:ext cx="1753746" cy="1658784"/>
          </a:xfrm>
          <a:prstGeom prst="roundRect">
            <a:avLst>
              <a:gd name="adj" fmla="val 12177"/>
            </a:avLst>
          </a:prstGeom>
          <a:noFill/>
          <a:ln w="19050">
            <a:solidFill>
              <a:srgbClr val="94C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7305" y="581549"/>
            <a:ext cx="9064345" cy="1506293"/>
          </a:xfrm>
          <a:prstGeom prst="rect">
            <a:avLst/>
          </a:prstGeom>
        </p:spPr>
        <p:txBody>
          <a:bodyPr vert="horz" wrap="square" lIns="0" tIns="10397" rIns="0" bIns="0" rtlCol="0" anchor="ctr">
            <a:spAutoFit/>
          </a:bodyPr>
          <a:lstStyle/>
          <a:p>
            <a:pPr marL="7701">
              <a:spcBef>
                <a:spcPts val="82"/>
              </a:spcBef>
            </a:pPr>
            <a:r>
              <a:rPr lang="en-US" sz="3600" spc="-58" dirty="0">
                <a:solidFill>
                  <a:srgbClr val="308B2B"/>
                </a:solidFill>
                <a:latin typeface="Georgia" panose="02040502050405020303" pitchFamily="18" charset="0"/>
              </a:rPr>
              <a:t>The main objectives of the PFR Starter program under the FENG perspective </a:t>
            </a:r>
            <a:r>
              <a:rPr lang="pl-PL" sz="3600" spc="-58" dirty="0" err="1">
                <a:solidFill>
                  <a:srgbClr val="308B2B"/>
                </a:solidFill>
                <a:latin typeface="Georgia" panose="02040502050405020303" pitchFamily="18" charset="0"/>
              </a:rPr>
              <a:t>regarding</a:t>
            </a:r>
            <a:r>
              <a:rPr lang="en-US" sz="3600" spc="-58" dirty="0">
                <a:solidFill>
                  <a:srgbClr val="308B2B"/>
                </a:solidFill>
                <a:latin typeface="Georgia" panose="02040502050405020303" pitchFamily="18" charset="0"/>
              </a:rPr>
              <a:t> VC funds.</a:t>
            </a:r>
            <a:endParaRPr sz="3600" dirty="0">
              <a:solidFill>
                <a:srgbClr val="308B2B"/>
              </a:solidFill>
              <a:latin typeface="Georgia" panose="02040502050405020303" pitchFamily="18" charset="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48AB30B3-0956-4E35-AD98-6CDFB46F8F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60363" y="722276"/>
            <a:ext cx="1874332" cy="6580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8C4E37-57A7-69FA-18F0-E082F32989E9}"/>
              </a:ext>
            </a:extLst>
          </p:cNvPr>
          <p:cNvSpPr txBox="1"/>
          <p:nvPr/>
        </p:nvSpPr>
        <p:spPr>
          <a:xfrm>
            <a:off x="629505" y="2760129"/>
            <a:ext cx="178919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Who </a:t>
            </a:r>
            <a:r>
              <a:rPr lang="pl-PL" sz="1400" b="1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we </a:t>
            </a:r>
            <a:r>
              <a:rPr lang="pl-PL" sz="1400" b="1" dirty="0" err="1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look</a:t>
            </a:r>
            <a:r>
              <a:rPr lang="pl-PL" sz="1400" b="1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for</a:t>
            </a:r>
            <a:r>
              <a:rPr lang="en-US" sz="1400" b="1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?</a:t>
            </a:r>
            <a:endParaRPr lang="pl-PL" sz="1400" b="1" dirty="0">
              <a:solidFill>
                <a:srgbClr val="308B2B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en-US" sz="12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VC funds investing in early stage startups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5139B3-661D-3459-57FA-2942B92D99E6}"/>
              </a:ext>
            </a:extLst>
          </p:cNvPr>
          <p:cNvSpPr txBox="1"/>
          <p:nvPr/>
        </p:nvSpPr>
        <p:spPr>
          <a:xfrm>
            <a:off x="2772924" y="4762996"/>
            <a:ext cx="17891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 err="1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Hurdle</a:t>
            </a:r>
            <a:r>
              <a:rPr lang="pl-PL" sz="1400" b="1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pl-PL" sz="1400" b="1" dirty="0" err="1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Rate</a:t>
            </a:r>
            <a:endParaRPr lang="pl-PL" sz="1400" b="1" dirty="0">
              <a:solidFill>
                <a:srgbClr val="308B2B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pl-PL" sz="12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0%</a:t>
            </a:r>
            <a:endParaRPr lang="en-US" sz="1200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E9981C-638E-E5D9-FABC-576CCFA2DB62}"/>
              </a:ext>
            </a:extLst>
          </p:cNvPr>
          <p:cNvSpPr txBox="1"/>
          <p:nvPr/>
        </p:nvSpPr>
        <p:spPr>
          <a:xfrm>
            <a:off x="7072530" y="4707331"/>
            <a:ext cx="17891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 err="1">
                <a:solidFill>
                  <a:srgbClr val="297F25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GP’s</a:t>
            </a:r>
            <a:r>
              <a:rPr lang="pl-PL" sz="1400" b="1" dirty="0">
                <a:solidFill>
                  <a:srgbClr val="297F25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pl-PL" sz="1400" b="1" dirty="0" err="1">
                <a:solidFill>
                  <a:srgbClr val="297F25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contribution</a:t>
            </a:r>
            <a:endParaRPr lang="pl-PL" sz="1400" b="1" dirty="0">
              <a:solidFill>
                <a:srgbClr val="297F25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en-US" sz="12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Min. 1% Declared Capitalization, expected 2-4%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3B98C3-27E9-60ED-1739-9586A8A58210}"/>
              </a:ext>
            </a:extLst>
          </p:cNvPr>
          <p:cNvSpPr txBox="1"/>
          <p:nvPr/>
        </p:nvSpPr>
        <p:spPr>
          <a:xfrm>
            <a:off x="2772924" y="2779650"/>
            <a:ext cx="178919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 err="1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Preferred</a:t>
            </a:r>
            <a:r>
              <a:rPr lang="pl-PL" sz="1400" b="1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pl-PL" sz="1400" b="1" dirty="0" err="1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legal</a:t>
            </a:r>
            <a:r>
              <a:rPr lang="pl-PL" sz="1400" b="1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form</a:t>
            </a:r>
          </a:p>
          <a:p>
            <a:pPr algn="ctr"/>
            <a:r>
              <a:rPr lang="en-US" sz="120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Limited partnership, limited joint-stock partnership</a:t>
            </a:r>
            <a:endParaRPr lang="en-US" sz="1200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049ACB-A1DF-E3A5-CDFC-829B70C03143}"/>
              </a:ext>
            </a:extLst>
          </p:cNvPr>
          <p:cNvSpPr txBox="1"/>
          <p:nvPr/>
        </p:nvSpPr>
        <p:spPr>
          <a:xfrm>
            <a:off x="9318935" y="4749564"/>
            <a:ext cx="179736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Profit </a:t>
            </a:r>
            <a:r>
              <a:rPr lang="pl-PL" sz="1400" b="1" dirty="0" err="1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asymmetry</a:t>
            </a:r>
            <a:endParaRPr lang="pl-PL" sz="1400" b="1" dirty="0">
              <a:solidFill>
                <a:srgbClr val="308B2B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en-US" sz="12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2.5x the private investors</a:t>
            </a:r>
            <a:r>
              <a:rPr lang="pl-PL" sz="12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’</a:t>
            </a:r>
            <a:r>
              <a:rPr lang="en-US" sz="12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share of the profits compared to </a:t>
            </a:r>
            <a:r>
              <a:rPr lang="pl-PL" sz="1200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their</a:t>
            </a:r>
            <a:r>
              <a:rPr lang="en-US" sz="12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participation in the VC fund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45FA2BE-ACA1-5379-6984-2EECEF3A125C}"/>
              </a:ext>
            </a:extLst>
          </p:cNvPr>
          <p:cNvSpPr txBox="1"/>
          <p:nvPr/>
        </p:nvSpPr>
        <p:spPr>
          <a:xfrm>
            <a:off x="629505" y="4753840"/>
            <a:ext cx="178919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 err="1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Carried</a:t>
            </a:r>
            <a:r>
              <a:rPr lang="pl-PL" sz="1400" b="1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pl-PL" sz="1400" b="1" dirty="0" err="1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Interest</a:t>
            </a:r>
            <a:endParaRPr lang="pl-PL" sz="1400" b="1" dirty="0">
              <a:solidFill>
                <a:srgbClr val="308B2B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pl-PL" sz="12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Max. 20-25-30% (</a:t>
            </a:r>
            <a:r>
              <a:rPr lang="pl-PL" sz="1200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quoted</a:t>
            </a:r>
            <a:r>
              <a:rPr lang="pl-PL" sz="12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by VC)</a:t>
            </a:r>
            <a:endParaRPr lang="en-US" sz="1200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D39AC7C-9C23-FAE3-42D9-0EE47B0BEDDD}"/>
              </a:ext>
            </a:extLst>
          </p:cNvPr>
          <p:cNvSpPr txBox="1"/>
          <p:nvPr/>
        </p:nvSpPr>
        <p:spPr>
          <a:xfrm>
            <a:off x="4929105" y="4744565"/>
            <a:ext cx="18523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297F25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Investment Period / Investment Horizon Length</a:t>
            </a:r>
            <a:endParaRPr lang="pl-PL" sz="1400" b="1" dirty="0">
              <a:solidFill>
                <a:srgbClr val="297F25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pl-PL" sz="12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 </a:t>
            </a:r>
            <a:r>
              <a:rPr lang="pl-PL" sz="1200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years</a:t>
            </a:r>
            <a:r>
              <a:rPr lang="pl-PL" sz="12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(+1)/ max 10 </a:t>
            </a:r>
            <a:r>
              <a:rPr lang="pl-PL" sz="1200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years</a:t>
            </a:r>
            <a:endParaRPr lang="en-US" sz="1200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EE481AC-D628-6AD1-F4D5-AA413FC8144C}"/>
              </a:ext>
            </a:extLst>
          </p:cNvPr>
          <p:cNvSpPr txBox="1"/>
          <p:nvPr/>
        </p:nvSpPr>
        <p:spPr>
          <a:xfrm>
            <a:off x="7072530" y="2756715"/>
            <a:ext cx="17891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Time </a:t>
            </a:r>
            <a:r>
              <a:rPr lang="pl-PL" sz="1400" b="1" dirty="0" err="1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commitment</a:t>
            </a:r>
            <a:endParaRPr lang="pl-PL" sz="1400" b="1" dirty="0">
              <a:solidFill>
                <a:srgbClr val="308B2B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en-US" sz="12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Min. 2 KP members for 40h/week/100% of professional time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2A10D8-F1CE-4360-507E-5BA394713634}"/>
              </a:ext>
            </a:extLst>
          </p:cNvPr>
          <p:cNvSpPr txBox="1"/>
          <p:nvPr/>
        </p:nvSpPr>
        <p:spPr>
          <a:xfrm>
            <a:off x="9327111" y="2784743"/>
            <a:ext cx="178919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Investment </a:t>
            </a:r>
            <a:r>
              <a:rPr lang="pl-PL" sz="1400" b="1" dirty="0" err="1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Committee</a:t>
            </a:r>
            <a:endParaRPr lang="pl-PL" sz="1400" b="1" dirty="0">
              <a:solidFill>
                <a:srgbClr val="308B2B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en-US" sz="12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KP members have voting rights + PFRV</a:t>
            </a:r>
            <a:r>
              <a:rPr lang="pl-PL" sz="12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pl-PL" sz="1200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observer</a:t>
            </a:r>
            <a:r>
              <a:rPr lang="pl-PL" sz="12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+ </a:t>
            </a:r>
            <a:r>
              <a:rPr lang="en-US" sz="12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possibly a non-voting representative of private investors</a:t>
            </a:r>
          </a:p>
        </p:txBody>
      </p:sp>
      <p:sp>
        <p:nvSpPr>
          <p:cNvPr id="40" name="Prostokąt: zaokrąglone rogi 5">
            <a:extLst>
              <a:ext uri="{FF2B5EF4-FFF2-40B4-BE49-F238E27FC236}">
                <a16:creationId xmlns:a16="http://schemas.microsoft.com/office/drawing/2014/main" id="{294CF6A7-4726-29E3-FD22-1CF6D872FF2D}"/>
              </a:ext>
            </a:extLst>
          </p:cNvPr>
          <p:cNvSpPr/>
          <p:nvPr/>
        </p:nvSpPr>
        <p:spPr>
          <a:xfrm>
            <a:off x="7085601" y="4451872"/>
            <a:ext cx="1753746" cy="1658784"/>
          </a:xfrm>
          <a:prstGeom prst="roundRect">
            <a:avLst>
              <a:gd name="adj" fmla="val 12177"/>
            </a:avLst>
          </a:prstGeom>
          <a:noFill/>
          <a:ln w="19050">
            <a:solidFill>
              <a:srgbClr val="94C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1" name="Prostokąt: zaokrąglone rogi 5">
            <a:extLst>
              <a:ext uri="{FF2B5EF4-FFF2-40B4-BE49-F238E27FC236}">
                <a16:creationId xmlns:a16="http://schemas.microsoft.com/office/drawing/2014/main" id="{89100287-3E76-8418-3462-C4FC2E3D27D8}"/>
              </a:ext>
            </a:extLst>
          </p:cNvPr>
          <p:cNvSpPr/>
          <p:nvPr/>
        </p:nvSpPr>
        <p:spPr>
          <a:xfrm>
            <a:off x="9318935" y="4484560"/>
            <a:ext cx="1753746" cy="1658784"/>
          </a:xfrm>
          <a:prstGeom prst="roundRect">
            <a:avLst>
              <a:gd name="adj" fmla="val 12177"/>
            </a:avLst>
          </a:prstGeom>
          <a:noFill/>
          <a:ln w="19050">
            <a:solidFill>
              <a:srgbClr val="94C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4" name="Prostokąt: zaokrąglone rogi 5">
            <a:extLst>
              <a:ext uri="{FF2B5EF4-FFF2-40B4-BE49-F238E27FC236}">
                <a16:creationId xmlns:a16="http://schemas.microsoft.com/office/drawing/2014/main" id="{EC479F1A-7E81-CA2B-08B5-47CBAE429834}"/>
              </a:ext>
            </a:extLst>
          </p:cNvPr>
          <p:cNvSpPr/>
          <p:nvPr/>
        </p:nvSpPr>
        <p:spPr>
          <a:xfrm>
            <a:off x="4966229" y="4456182"/>
            <a:ext cx="1753746" cy="1658784"/>
          </a:xfrm>
          <a:prstGeom prst="roundRect">
            <a:avLst>
              <a:gd name="adj" fmla="val 12177"/>
            </a:avLst>
          </a:prstGeom>
          <a:noFill/>
          <a:ln w="19050">
            <a:solidFill>
              <a:srgbClr val="94C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5" name="Prostokąt: zaokrąglone rogi 5">
            <a:extLst>
              <a:ext uri="{FF2B5EF4-FFF2-40B4-BE49-F238E27FC236}">
                <a16:creationId xmlns:a16="http://schemas.microsoft.com/office/drawing/2014/main" id="{259BE4D9-FCF1-FE2E-FCD9-45A6DEBD460F}"/>
              </a:ext>
            </a:extLst>
          </p:cNvPr>
          <p:cNvSpPr/>
          <p:nvPr/>
        </p:nvSpPr>
        <p:spPr>
          <a:xfrm>
            <a:off x="2788828" y="4458239"/>
            <a:ext cx="1753746" cy="1658784"/>
          </a:xfrm>
          <a:prstGeom prst="roundRect">
            <a:avLst>
              <a:gd name="adj" fmla="val 12177"/>
            </a:avLst>
          </a:prstGeom>
          <a:noFill/>
          <a:ln w="19050">
            <a:solidFill>
              <a:srgbClr val="94C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C28B9900-2509-78CE-1321-2BE101EE30AD}"/>
              </a:ext>
            </a:extLst>
          </p:cNvPr>
          <p:cNvSpPr/>
          <p:nvPr/>
        </p:nvSpPr>
        <p:spPr>
          <a:xfrm>
            <a:off x="1092503" y="2247467"/>
            <a:ext cx="806673" cy="45311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Prostokąt: zaokrąglone rogi 5">
            <a:extLst>
              <a:ext uri="{FF2B5EF4-FFF2-40B4-BE49-F238E27FC236}">
                <a16:creationId xmlns:a16="http://schemas.microsoft.com/office/drawing/2014/main" id="{6C414439-FF66-0924-AD4C-70142967C615}"/>
              </a:ext>
            </a:extLst>
          </p:cNvPr>
          <p:cNvSpPr/>
          <p:nvPr/>
        </p:nvSpPr>
        <p:spPr>
          <a:xfrm>
            <a:off x="657306" y="4484560"/>
            <a:ext cx="1753746" cy="1658784"/>
          </a:xfrm>
          <a:prstGeom prst="roundRect">
            <a:avLst>
              <a:gd name="adj" fmla="val 12177"/>
            </a:avLst>
          </a:prstGeom>
          <a:noFill/>
          <a:ln w="19050">
            <a:solidFill>
              <a:srgbClr val="94C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23" name="Graphic 22" descr="Target Audience with solid fill">
            <a:extLst>
              <a:ext uri="{FF2B5EF4-FFF2-40B4-BE49-F238E27FC236}">
                <a16:creationId xmlns:a16="http://schemas.microsoft.com/office/drawing/2014/main" id="{4241404E-EA44-0E19-0361-976C6313D5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83722" y="2247467"/>
            <a:ext cx="611252" cy="611252"/>
          </a:xfrm>
          <a:prstGeom prst="rect">
            <a:avLst/>
          </a:prstGeom>
        </p:spPr>
      </p:pic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51D5252-F3E7-DF9D-B1EC-02A2682E6E8D}"/>
              </a:ext>
            </a:extLst>
          </p:cNvPr>
          <p:cNvSpPr/>
          <p:nvPr/>
        </p:nvSpPr>
        <p:spPr>
          <a:xfrm>
            <a:off x="3238519" y="2326536"/>
            <a:ext cx="806673" cy="45311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4" name="Graphic 23" descr="Court with solid fill">
            <a:extLst>
              <a:ext uri="{FF2B5EF4-FFF2-40B4-BE49-F238E27FC236}">
                <a16:creationId xmlns:a16="http://schemas.microsoft.com/office/drawing/2014/main" id="{1B283EB5-B9C3-D86B-CB12-90A388627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20071" y="2248223"/>
            <a:ext cx="611252" cy="512973"/>
          </a:xfrm>
          <a:prstGeom prst="rect">
            <a:avLst/>
          </a:prstGeom>
        </p:spPr>
      </p:pic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9917C4B6-42D6-C03D-7CAD-970EDFF03BBC}"/>
              </a:ext>
            </a:extLst>
          </p:cNvPr>
          <p:cNvSpPr/>
          <p:nvPr/>
        </p:nvSpPr>
        <p:spPr>
          <a:xfrm>
            <a:off x="5398282" y="2392151"/>
            <a:ext cx="806673" cy="45311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5" name="Graphic 24" descr="Money">
            <a:extLst>
              <a:ext uri="{FF2B5EF4-FFF2-40B4-BE49-F238E27FC236}">
                <a16:creationId xmlns:a16="http://schemas.microsoft.com/office/drawing/2014/main" id="{B09D29AF-0DC2-C3F6-D9E8-0351F15BF0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480943" y="2232590"/>
            <a:ext cx="611252" cy="611252"/>
          </a:xfrm>
          <a:prstGeom prst="rect">
            <a:avLst/>
          </a:prstGeom>
        </p:spPr>
      </p:pic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68BA26A3-A032-D966-86FA-04399C328515}"/>
              </a:ext>
            </a:extLst>
          </p:cNvPr>
          <p:cNvSpPr/>
          <p:nvPr/>
        </p:nvSpPr>
        <p:spPr>
          <a:xfrm>
            <a:off x="7527946" y="2345746"/>
            <a:ext cx="806673" cy="45311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6" name="Graphic 25" descr="Stopwatch 66% with solid fill">
            <a:extLst>
              <a:ext uri="{FF2B5EF4-FFF2-40B4-BE49-F238E27FC236}">
                <a16:creationId xmlns:a16="http://schemas.microsoft.com/office/drawing/2014/main" id="{3FFCDACB-072F-6220-B34D-67B4652C4D7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612466" y="2232590"/>
            <a:ext cx="611252" cy="547060"/>
          </a:xfrm>
          <a:prstGeom prst="rect">
            <a:avLst/>
          </a:prstGeom>
        </p:spPr>
      </p:pic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B8E84CE8-4E65-8FC5-29A3-1B074CA30D71}"/>
              </a:ext>
            </a:extLst>
          </p:cNvPr>
          <p:cNvSpPr/>
          <p:nvPr/>
        </p:nvSpPr>
        <p:spPr>
          <a:xfrm>
            <a:off x="1119319" y="4296450"/>
            <a:ext cx="806673" cy="45311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7" name="Graphic 26" descr="Dollar with solid fill">
            <a:extLst>
              <a:ext uri="{FF2B5EF4-FFF2-40B4-BE49-F238E27FC236}">
                <a16:creationId xmlns:a16="http://schemas.microsoft.com/office/drawing/2014/main" id="{7A049DA5-8F77-3040-CEAA-42D03A7938B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241820" y="4310311"/>
            <a:ext cx="508037" cy="376602"/>
          </a:xfrm>
          <a:prstGeom prst="rect">
            <a:avLst/>
          </a:prstGeom>
        </p:spPr>
      </p:pic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1B8BD7F8-DBC0-5828-0016-6F16BE4C6BA2}"/>
              </a:ext>
            </a:extLst>
          </p:cNvPr>
          <p:cNvSpPr/>
          <p:nvPr/>
        </p:nvSpPr>
        <p:spPr>
          <a:xfrm>
            <a:off x="3262771" y="4315525"/>
            <a:ext cx="806673" cy="45311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8" name="Graphic 27" descr="Bar graph with upward trend with solid fill">
            <a:extLst>
              <a:ext uri="{FF2B5EF4-FFF2-40B4-BE49-F238E27FC236}">
                <a16:creationId xmlns:a16="http://schemas.microsoft.com/office/drawing/2014/main" id="{4A7EA94A-5F82-2798-2DB5-E96E2588FD5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360075" y="4238087"/>
            <a:ext cx="611252" cy="545408"/>
          </a:xfrm>
          <a:prstGeom prst="rect">
            <a:avLst/>
          </a:prstGeom>
        </p:spPr>
      </p:pic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5FC4CD1-F8F5-5C44-8961-A8FDEFA761B4}"/>
              </a:ext>
            </a:extLst>
          </p:cNvPr>
          <p:cNvSpPr/>
          <p:nvPr/>
        </p:nvSpPr>
        <p:spPr>
          <a:xfrm>
            <a:off x="5405994" y="4254006"/>
            <a:ext cx="806673" cy="45311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9" name="Graphic 28" descr="Monthly calendar with solid fill">
            <a:extLst>
              <a:ext uri="{FF2B5EF4-FFF2-40B4-BE49-F238E27FC236}">
                <a16:creationId xmlns:a16="http://schemas.microsoft.com/office/drawing/2014/main" id="{B45C7E05-7766-9615-03F6-35ED325954C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505733" y="4214146"/>
            <a:ext cx="545408" cy="545408"/>
          </a:xfrm>
          <a:prstGeom prst="rect">
            <a:avLst/>
          </a:prstGeom>
        </p:spPr>
      </p:pic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922E6BD0-B42C-299B-6FF5-75405DF869C1}"/>
              </a:ext>
            </a:extLst>
          </p:cNvPr>
          <p:cNvSpPr/>
          <p:nvPr/>
        </p:nvSpPr>
        <p:spPr>
          <a:xfrm>
            <a:off x="7527946" y="4258384"/>
            <a:ext cx="806673" cy="45311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0" name="Graphic 88" descr="Coins">
            <a:extLst>
              <a:ext uri="{FF2B5EF4-FFF2-40B4-BE49-F238E27FC236}">
                <a16:creationId xmlns:a16="http://schemas.microsoft.com/office/drawing/2014/main" id="{C45F81E5-AC9A-11CB-4B9A-94CD332AEA4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668558" y="4192287"/>
            <a:ext cx="531408" cy="531408"/>
          </a:xfrm>
          <a:prstGeom prst="rect">
            <a:avLst/>
          </a:prstGeom>
        </p:spPr>
      </p:pic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940E57CD-AFFC-831F-498E-713923E88580}"/>
              </a:ext>
            </a:extLst>
          </p:cNvPr>
          <p:cNvSpPr/>
          <p:nvPr/>
        </p:nvSpPr>
        <p:spPr>
          <a:xfrm>
            <a:off x="9721650" y="4296450"/>
            <a:ext cx="806673" cy="45311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1" name="Graphic 30" descr="Upward trend with solid fill">
            <a:extLst>
              <a:ext uri="{FF2B5EF4-FFF2-40B4-BE49-F238E27FC236}">
                <a16:creationId xmlns:a16="http://schemas.microsoft.com/office/drawing/2014/main" id="{2BB72B4C-4F29-483B-F1BF-4892F26C711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9871829" y="4247063"/>
            <a:ext cx="506314" cy="506314"/>
          </a:xfrm>
          <a:prstGeom prst="rect">
            <a:avLst/>
          </a:prstGeom>
        </p:spPr>
      </p:pic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79A9A1E-6B34-29F3-C43A-89116C6EAD32}"/>
              </a:ext>
            </a:extLst>
          </p:cNvPr>
          <p:cNvSpPr/>
          <p:nvPr/>
        </p:nvSpPr>
        <p:spPr>
          <a:xfrm>
            <a:off x="9790856" y="2326536"/>
            <a:ext cx="806673" cy="45311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3" name="Graphic 32" descr="Meeting with solid fill">
            <a:extLst>
              <a:ext uri="{FF2B5EF4-FFF2-40B4-BE49-F238E27FC236}">
                <a16:creationId xmlns:a16="http://schemas.microsoft.com/office/drawing/2014/main" id="{483FE679-3FAD-2A44-B030-75D7045F4A2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9890182" y="2212536"/>
            <a:ext cx="611252" cy="6112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ABADB8-917F-6A8D-BA66-DF8B24E066D0}"/>
              </a:ext>
            </a:extLst>
          </p:cNvPr>
          <p:cNvSpPr txBox="1"/>
          <p:nvPr/>
        </p:nvSpPr>
        <p:spPr>
          <a:xfrm>
            <a:off x="5064079" y="2809127"/>
            <a:ext cx="155123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1400" b="1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PFR Starter </a:t>
            </a:r>
            <a:r>
              <a:rPr lang="pl-PL" sz="1400" b="1" dirty="0" err="1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contribution</a:t>
            </a:r>
            <a:endParaRPr lang="pl-PL" sz="1400" b="1" dirty="0">
              <a:solidFill>
                <a:srgbClr val="308B2B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pl-PL" sz="120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PLN 20 – 65m</a:t>
            </a:r>
            <a:endParaRPr lang="en-US" sz="1200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object 10">
            <a:extLst>
              <a:ext uri="{FF2B5EF4-FFF2-40B4-BE49-F238E27FC236}">
                <a16:creationId xmlns:a16="http://schemas.microsoft.com/office/drawing/2014/main" id="{8AAB61FC-8A9E-D642-5552-311C772E14AF}"/>
              </a:ext>
            </a:extLst>
          </p:cNvPr>
          <p:cNvSpPr txBox="1"/>
          <p:nvPr/>
        </p:nvSpPr>
        <p:spPr>
          <a:xfrm>
            <a:off x="11534695" y="6494941"/>
            <a:ext cx="207163" cy="1554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04">
              <a:lnSpc>
                <a:spcPts val="1198"/>
              </a:lnSpc>
            </a:pPr>
            <a:fld id="{81D60167-4931-47E6-BA6A-407CBD079E47}" type="slidenum">
              <a:rPr sz="1182" spc="6" smtClean="0">
                <a:solidFill>
                  <a:srgbClr val="B51828"/>
                </a:solidFill>
                <a:latin typeface="Calibri Light"/>
                <a:cs typeface="Calibri Light"/>
              </a:rPr>
              <a:pPr marL="23104">
                <a:lnSpc>
                  <a:spcPts val="1198"/>
                </a:lnSpc>
              </a:pPr>
              <a:t>7</a:t>
            </a:fld>
            <a:endParaRPr sz="1182" dirty="0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681769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7305" y="581549"/>
            <a:ext cx="9134395" cy="1506293"/>
          </a:xfrm>
          <a:prstGeom prst="rect">
            <a:avLst/>
          </a:prstGeom>
        </p:spPr>
        <p:txBody>
          <a:bodyPr vert="horz" wrap="square" lIns="0" tIns="10397" rIns="0" bIns="0" rtlCol="0" anchor="ctr">
            <a:spAutoFit/>
          </a:bodyPr>
          <a:lstStyle/>
          <a:p>
            <a:pPr marL="7701">
              <a:spcBef>
                <a:spcPts val="82"/>
              </a:spcBef>
            </a:pPr>
            <a:r>
              <a:rPr lang="en-US" sz="3600" spc="-58" dirty="0">
                <a:solidFill>
                  <a:srgbClr val="308B2B"/>
                </a:solidFill>
                <a:latin typeface="Georgia" panose="02040502050405020303" pitchFamily="18" charset="0"/>
              </a:rPr>
              <a:t>The main objectives of the PFR Starter program under the FENG regarding investments in companies</a:t>
            </a:r>
            <a:endParaRPr lang="pl-PL" sz="3600" dirty="0">
              <a:solidFill>
                <a:srgbClr val="308B2B"/>
              </a:solidFill>
              <a:latin typeface="Georgia" panose="02040502050405020303" pitchFamily="18" charset="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48AB30B3-0956-4E35-AD98-6CDFB46F8F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60363" y="722276"/>
            <a:ext cx="1874332" cy="6580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398E405-C9C3-9216-B0A0-02C2DAF79EA6}"/>
              </a:ext>
            </a:extLst>
          </p:cNvPr>
          <p:cNvSpPr txBox="1"/>
          <p:nvPr/>
        </p:nvSpPr>
        <p:spPr>
          <a:xfrm>
            <a:off x="761107" y="2738326"/>
            <a:ext cx="2059443" cy="764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55" b="1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Investment </a:t>
            </a:r>
            <a:r>
              <a:rPr lang="pl-PL" sz="1455" b="1" dirty="0" err="1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ticket</a:t>
            </a:r>
            <a:endParaRPr lang="pl-PL" sz="1455" b="1" dirty="0">
              <a:solidFill>
                <a:srgbClr val="308B2B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pl-PL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PLN 3/5m + 2 </a:t>
            </a:r>
          </a:p>
          <a:p>
            <a:pPr algn="ctr"/>
            <a:r>
              <a:rPr lang="pl-PL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„super follow-</a:t>
            </a:r>
            <a:r>
              <a:rPr lang="pl-PL" sz="1455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ons</a:t>
            </a:r>
            <a:r>
              <a:rPr lang="pl-PL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”</a:t>
            </a:r>
            <a:endParaRPr lang="en-US" sz="1455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93D997-2796-A87D-11B4-32A3A007D4D7}"/>
              </a:ext>
            </a:extLst>
          </p:cNvPr>
          <p:cNvSpPr txBox="1"/>
          <p:nvPr/>
        </p:nvSpPr>
        <p:spPr>
          <a:xfrm>
            <a:off x="8945237" y="4469286"/>
            <a:ext cx="2136474" cy="987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55" b="1" dirty="0">
                <a:solidFill>
                  <a:srgbClr val="297F25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Limit on acquisition of shares from existing shareholders</a:t>
            </a:r>
            <a:endParaRPr lang="pl-PL" sz="1455" b="1" dirty="0">
              <a:solidFill>
                <a:srgbClr val="297F25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10% of investment value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780A59-EE4E-D27A-19AF-D0EFA0DFA95A}"/>
              </a:ext>
            </a:extLst>
          </p:cNvPr>
          <p:cNvSpPr txBox="1"/>
          <p:nvPr/>
        </p:nvSpPr>
        <p:spPr>
          <a:xfrm>
            <a:off x="3452119" y="2805283"/>
            <a:ext cx="1891406" cy="764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55" b="1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Limit of % of shares for the first investment</a:t>
            </a:r>
            <a:endParaRPr lang="pl-PL" sz="1455" b="1" dirty="0">
              <a:solidFill>
                <a:srgbClr val="308B2B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pl-PL" sz="1455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Under 50%</a:t>
            </a:r>
            <a:endParaRPr lang="en-US" sz="1455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5C5DC6-5E68-4205-4AA4-2BB60AC0BB35}"/>
              </a:ext>
            </a:extLst>
          </p:cNvPr>
          <p:cNvSpPr txBox="1"/>
          <p:nvPr/>
        </p:nvSpPr>
        <p:spPr>
          <a:xfrm>
            <a:off x="720056" y="4381909"/>
            <a:ext cx="2141545" cy="764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55" b="1" dirty="0" err="1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Follow</a:t>
            </a:r>
            <a:r>
              <a:rPr lang="pl-PL" sz="1455" b="1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-on </a:t>
            </a:r>
            <a:r>
              <a:rPr lang="pl-PL" sz="1455" b="1" dirty="0" err="1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investments</a:t>
            </a:r>
            <a:endParaRPr lang="pl-PL" sz="1455" b="1" dirty="0">
              <a:solidFill>
                <a:srgbClr val="308B2B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Up to 60% of the Investment Budget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23EC2A-4164-FA95-BAD2-B38BC8455091}"/>
              </a:ext>
            </a:extLst>
          </p:cNvPr>
          <p:cNvSpPr txBox="1"/>
          <p:nvPr/>
        </p:nvSpPr>
        <p:spPr>
          <a:xfrm>
            <a:off x="6102200" y="4379666"/>
            <a:ext cx="2384030" cy="987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55" b="1" dirty="0" err="1">
                <a:solidFill>
                  <a:srgbClr val="297F25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Geographical</a:t>
            </a:r>
            <a:r>
              <a:rPr lang="pl-PL" sz="1455" b="1" dirty="0">
                <a:solidFill>
                  <a:srgbClr val="297F25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pl-PL" sz="1455" b="1" dirty="0" err="1">
                <a:solidFill>
                  <a:srgbClr val="297F25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limitations</a:t>
            </a:r>
            <a:endParaRPr lang="pl-PL" sz="1455" b="1" dirty="0">
              <a:solidFill>
                <a:srgbClr val="297F25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Max 15% in foreign companies with a "Polish </a:t>
            </a:r>
            <a:r>
              <a:rPr lang="pl-PL" sz="1455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nexus</a:t>
            </a:r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E43D77-D00B-4E01-328C-392679288DE9}"/>
              </a:ext>
            </a:extLst>
          </p:cNvPr>
          <p:cNvSpPr txBox="1"/>
          <p:nvPr/>
        </p:nvSpPr>
        <p:spPr>
          <a:xfrm>
            <a:off x="6102200" y="2690356"/>
            <a:ext cx="2384030" cy="764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55" b="1" dirty="0">
                <a:solidFill>
                  <a:srgbClr val="297F25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Investment </a:t>
            </a:r>
            <a:r>
              <a:rPr lang="pl-PL" sz="1455" b="1" dirty="0" err="1">
                <a:solidFill>
                  <a:srgbClr val="297F25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stage</a:t>
            </a:r>
            <a:endParaRPr lang="pl-PL" sz="1455" b="1" dirty="0">
              <a:solidFill>
                <a:srgbClr val="297F25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en-US" sz="1455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70% of first investments in pre-revenue companies</a:t>
            </a:r>
            <a:endParaRPr lang="en-US" sz="1455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FCCC28-B1F0-4074-DD12-ABA9B36A14D9}"/>
              </a:ext>
            </a:extLst>
          </p:cNvPr>
          <p:cNvSpPr txBox="1"/>
          <p:nvPr/>
        </p:nvSpPr>
        <p:spPr>
          <a:xfrm>
            <a:off x="8970082" y="2707732"/>
            <a:ext cx="2086784" cy="987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55" b="1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Company </a:t>
            </a:r>
            <a:r>
              <a:rPr lang="pl-PL" sz="1455" b="1" dirty="0" err="1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headquarters</a:t>
            </a:r>
            <a:endParaRPr lang="pl-PL" sz="1455" b="1" dirty="0">
              <a:solidFill>
                <a:srgbClr val="308B2B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en-US" sz="1455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company should be located in the EU, EFTA, EEA or UK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0164FF-40E0-AE2A-FB96-4DA8053663A3}"/>
              </a:ext>
            </a:extLst>
          </p:cNvPr>
          <p:cNvSpPr txBox="1"/>
          <p:nvPr/>
        </p:nvSpPr>
        <p:spPr>
          <a:xfrm>
            <a:off x="3503226" y="4414626"/>
            <a:ext cx="1789192" cy="764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55" b="1" dirty="0">
                <a:solidFill>
                  <a:srgbClr val="297F25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Follow-on after the Investment Period</a:t>
            </a:r>
            <a:endParaRPr lang="pl-PL" sz="1455" b="1" dirty="0">
              <a:solidFill>
                <a:srgbClr val="297F25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pl-PL" sz="1455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 </a:t>
            </a:r>
            <a:r>
              <a:rPr lang="pl-PL" sz="1455" spc="3" dirty="0" err="1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restrictions</a:t>
            </a:r>
            <a:endParaRPr lang="en-US" sz="1455" spc="3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4" name="Prostokąt: zaokrąglone rogi 5">
            <a:extLst>
              <a:ext uri="{FF2B5EF4-FFF2-40B4-BE49-F238E27FC236}">
                <a16:creationId xmlns:a16="http://schemas.microsoft.com/office/drawing/2014/main" id="{DE2C57B0-E5D9-4612-38C3-CCA465606F93}"/>
              </a:ext>
            </a:extLst>
          </p:cNvPr>
          <p:cNvSpPr/>
          <p:nvPr/>
        </p:nvSpPr>
        <p:spPr>
          <a:xfrm>
            <a:off x="6222023" y="2528946"/>
            <a:ext cx="2195445" cy="1211870"/>
          </a:xfrm>
          <a:prstGeom prst="roundRect">
            <a:avLst>
              <a:gd name="adj" fmla="val 12177"/>
            </a:avLst>
          </a:prstGeom>
          <a:noFill/>
          <a:ln w="19050">
            <a:solidFill>
              <a:srgbClr val="94C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5" name="Prostokąt: zaokrąglone rogi 5">
            <a:extLst>
              <a:ext uri="{FF2B5EF4-FFF2-40B4-BE49-F238E27FC236}">
                <a16:creationId xmlns:a16="http://schemas.microsoft.com/office/drawing/2014/main" id="{65E67828-3364-1677-B7EB-A402E243E2C1}"/>
              </a:ext>
            </a:extLst>
          </p:cNvPr>
          <p:cNvSpPr/>
          <p:nvPr/>
        </p:nvSpPr>
        <p:spPr>
          <a:xfrm>
            <a:off x="3416674" y="2572181"/>
            <a:ext cx="1999008" cy="1211870"/>
          </a:xfrm>
          <a:prstGeom prst="roundRect">
            <a:avLst>
              <a:gd name="adj" fmla="val 12177"/>
            </a:avLst>
          </a:prstGeom>
          <a:noFill/>
          <a:ln w="19050">
            <a:solidFill>
              <a:srgbClr val="94C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6" name="Prostokąt: zaokrąglone rogi 5">
            <a:extLst>
              <a:ext uri="{FF2B5EF4-FFF2-40B4-BE49-F238E27FC236}">
                <a16:creationId xmlns:a16="http://schemas.microsoft.com/office/drawing/2014/main" id="{97AB86BB-9BDA-337A-AE94-5388C4ED2997}"/>
              </a:ext>
            </a:extLst>
          </p:cNvPr>
          <p:cNvSpPr/>
          <p:nvPr/>
        </p:nvSpPr>
        <p:spPr>
          <a:xfrm>
            <a:off x="812846" y="2558229"/>
            <a:ext cx="2014570" cy="1211870"/>
          </a:xfrm>
          <a:prstGeom prst="roundRect">
            <a:avLst>
              <a:gd name="adj" fmla="val 12177"/>
            </a:avLst>
          </a:prstGeom>
          <a:noFill/>
          <a:ln w="19050">
            <a:solidFill>
              <a:srgbClr val="94C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9" name="Prostokąt: zaokrąglone rogi 5">
            <a:extLst>
              <a:ext uri="{FF2B5EF4-FFF2-40B4-BE49-F238E27FC236}">
                <a16:creationId xmlns:a16="http://schemas.microsoft.com/office/drawing/2014/main" id="{1E5C266B-5285-4934-7FA0-614FE45D708F}"/>
              </a:ext>
            </a:extLst>
          </p:cNvPr>
          <p:cNvSpPr/>
          <p:nvPr/>
        </p:nvSpPr>
        <p:spPr>
          <a:xfrm>
            <a:off x="6196493" y="4194775"/>
            <a:ext cx="2195445" cy="1211870"/>
          </a:xfrm>
          <a:prstGeom prst="roundRect">
            <a:avLst>
              <a:gd name="adj" fmla="val 12177"/>
            </a:avLst>
          </a:prstGeom>
          <a:noFill/>
          <a:ln w="19050">
            <a:solidFill>
              <a:srgbClr val="94C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0" name="Prostokąt: zaokrąglone rogi 5">
            <a:extLst>
              <a:ext uri="{FF2B5EF4-FFF2-40B4-BE49-F238E27FC236}">
                <a16:creationId xmlns:a16="http://schemas.microsoft.com/office/drawing/2014/main" id="{98F40D67-B2BD-0152-A9E0-94BAABACF7F3}"/>
              </a:ext>
            </a:extLst>
          </p:cNvPr>
          <p:cNvSpPr/>
          <p:nvPr/>
        </p:nvSpPr>
        <p:spPr>
          <a:xfrm>
            <a:off x="3416673" y="4238010"/>
            <a:ext cx="1999009" cy="1211870"/>
          </a:xfrm>
          <a:prstGeom prst="roundRect">
            <a:avLst>
              <a:gd name="adj" fmla="val 12177"/>
            </a:avLst>
          </a:prstGeom>
          <a:noFill/>
          <a:ln w="19050">
            <a:solidFill>
              <a:srgbClr val="94C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1" name="Prostokąt: zaokrąglone rogi 5">
            <a:extLst>
              <a:ext uri="{FF2B5EF4-FFF2-40B4-BE49-F238E27FC236}">
                <a16:creationId xmlns:a16="http://schemas.microsoft.com/office/drawing/2014/main" id="{B8CEF90C-470F-490A-197C-07EC429536E8}"/>
              </a:ext>
            </a:extLst>
          </p:cNvPr>
          <p:cNvSpPr/>
          <p:nvPr/>
        </p:nvSpPr>
        <p:spPr>
          <a:xfrm>
            <a:off x="792759" y="4193985"/>
            <a:ext cx="2017221" cy="1211870"/>
          </a:xfrm>
          <a:prstGeom prst="roundRect">
            <a:avLst>
              <a:gd name="adj" fmla="val 12177"/>
            </a:avLst>
          </a:prstGeom>
          <a:noFill/>
          <a:ln w="19050">
            <a:solidFill>
              <a:srgbClr val="94C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2" name="Prostokąt: zaokrąglone rogi 5">
            <a:extLst>
              <a:ext uri="{FF2B5EF4-FFF2-40B4-BE49-F238E27FC236}">
                <a16:creationId xmlns:a16="http://schemas.microsoft.com/office/drawing/2014/main" id="{5F72BF6F-BEEF-A173-B75B-A69F23EF67ED}"/>
              </a:ext>
            </a:extLst>
          </p:cNvPr>
          <p:cNvSpPr/>
          <p:nvPr/>
        </p:nvSpPr>
        <p:spPr>
          <a:xfrm>
            <a:off x="8953930" y="2551367"/>
            <a:ext cx="2195445" cy="1211870"/>
          </a:xfrm>
          <a:prstGeom prst="roundRect">
            <a:avLst>
              <a:gd name="adj" fmla="val 12177"/>
            </a:avLst>
          </a:prstGeom>
          <a:noFill/>
          <a:ln w="19050">
            <a:solidFill>
              <a:srgbClr val="94C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3" name="Prostokąt: zaokrąglone rogi 5">
            <a:extLst>
              <a:ext uri="{FF2B5EF4-FFF2-40B4-BE49-F238E27FC236}">
                <a16:creationId xmlns:a16="http://schemas.microsoft.com/office/drawing/2014/main" id="{9121D487-748E-3B96-E65F-235C3059A036}"/>
              </a:ext>
            </a:extLst>
          </p:cNvPr>
          <p:cNvSpPr/>
          <p:nvPr/>
        </p:nvSpPr>
        <p:spPr>
          <a:xfrm>
            <a:off x="8953930" y="4217196"/>
            <a:ext cx="2195445" cy="1211870"/>
          </a:xfrm>
          <a:prstGeom prst="roundRect">
            <a:avLst>
              <a:gd name="adj" fmla="val 12177"/>
            </a:avLst>
          </a:prstGeom>
          <a:noFill/>
          <a:ln w="19050">
            <a:solidFill>
              <a:srgbClr val="94C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36000" rIns="36000" bIns="36000" rtlCol="0" anchor="ctr"/>
          <a:lstStyle/>
          <a:p>
            <a:endParaRPr lang="pl-PL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68C9C426-275E-D798-E8EE-C1FB7579E3E9}"/>
              </a:ext>
            </a:extLst>
          </p:cNvPr>
          <p:cNvSpPr/>
          <p:nvPr/>
        </p:nvSpPr>
        <p:spPr>
          <a:xfrm>
            <a:off x="1387492" y="2178543"/>
            <a:ext cx="806673" cy="52918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FF067D7-4A95-2A97-55E7-641E16884962}"/>
              </a:ext>
            </a:extLst>
          </p:cNvPr>
          <p:cNvSpPr/>
          <p:nvPr/>
        </p:nvSpPr>
        <p:spPr>
          <a:xfrm>
            <a:off x="3994486" y="2337394"/>
            <a:ext cx="806673" cy="45311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4" name="Graphic 33" descr="Open hand with plant with solid fill">
            <a:extLst>
              <a:ext uri="{FF2B5EF4-FFF2-40B4-BE49-F238E27FC236}">
                <a16:creationId xmlns:a16="http://schemas.microsoft.com/office/drawing/2014/main" id="{13001D26-A35D-1BD4-2A13-210D6031AD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80595" y="2197507"/>
            <a:ext cx="611252" cy="611252"/>
          </a:xfrm>
          <a:prstGeom prst="rect">
            <a:avLst/>
          </a:prstGeom>
        </p:spPr>
      </p:pic>
      <p:pic>
        <p:nvPicPr>
          <p:cNvPr id="39" name="Graphic 38" descr="Speedometer Low with solid fill">
            <a:extLst>
              <a:ext uri="{FF2B5EF4-FFF2-40B4-BE49-F238E27FC236}">
                <a16:creationId xmlns:a16="http://schemas.microsoft.com/office/drawing/2014/main" id="{38F80FF3-55F3-1657-B5C4-1C8AAB366D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79908" y="2211720"/>
            <a:ext cx="611252" cy="611252"/>
          </a:xfrm>
          <a:prstGeom prst="rect">
            <a:avLst/>
          </a:prstGeom>
        </p:spPr>
      </p:pic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8146691D-1C28-DBE4-BDA7-208691E5B521}"/>
              </a:ext>
            </a:extLst>
          </p:cNvPr>
          <p:cNvSpPr/>
          <p:nvPr/>
        </p:nvSpPr>
        <p:spPr>
          <a:xfrm>
            <a:off x="6890879" y="2185171"/>
            <a:ext cx="806673" cy="45311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8" name="Graphic 37" descr="Sprouting Seed outline">
            <a:extLst>
              <a:ext uri="{FF2B5EF4-FFF2-40B4-BE49-F238E27FC236}">
                <a16:creationId xmlns:a16="http://schemas.microsoft.com/office/drawing/2014/main" id="{4E9DF3D9-B144-C55F-DEF7-53877B84635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988589" y="2139034"/>
            <a:ext cx="611252" cy="611252"/>
          </a:xfrm>
          <a:prstGeom prst="rect">
            <a:avLst/>
          </a:prstGeom>
        </p:spPr>
      </p:pic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B2C75E-8506-9170-49C1-4CF9D2869FD5}"/>
              </a:ext>
            </a:extLst>
          </p:cNvPr>
          <p:cNvSpPr/>
          <p:nvPr/>
        </p:nvSpPr>
        <p:spPr>
          <a:xfrm>
            <a:off x="9610138" y="2328036"/>
            <a:ext cx="806673" cy="45311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2" name="Graphic 21" descr="Europe with solid fill">
            <a:extLst>
              <a:ext uri="{FF2B5EF4-FFF2-40B4-BE49-F238E27FC236}">
                <a16:creationId xmlns:a16="http://schemas.microsoft.com/office/drawing/2014/main" id="{0A3D836F-C53A-B6B9-A96C-CDC6D764DA6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707848" y="2181175"/>
            <a:ext cx="611252" cy="611252"/>
          </a:xfrm>
          <a:prstGeom prst="rect">
            <a:avLst/>
          </a:prstGeom>
        </p:spPr>
      </p:pic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1E9E7E8D-A608-331D-AE5F-D0EF9568AB44}"/>
              </a:ext>
            </a:extLst>
          </p:cNvPr>
          <p:cNvSpPr/>
          <p:nvPr/>
        </p:nvSpPr>
        <p:spPr>
          <a:xfrm>
            <a:off x="1387492" y="3915231"/>
            <a:ext cx="806673" cy="45311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5" name="Graphic 34" descr="End with solid fill">
            <a:extLst>
              <a:ext uri="{FF2B5EF4-FFF2-40B4-BE49-F238E27FC236}">
                <a16:creationId xmlns:a16="http://schemas.microsoft.com/office/drawing/2014/main" id="{2C73623C-70E1-FE41-AC10-0D5258CED50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495743" y="4048853"/>
            <a:ext cx="611252" cy="365492"/>
          </a:xfrm>
          <a:prstGeom prst="rect">
            <a:avLst/>
          </a:prstGeom>
        </p:spPr>
      </p:pic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6D87DADE-615A-0819-2BC1-3D29AF9F76F6}"/>
              </a:ext>
            </a:extLst>
          </p:cNvPr>
          <p:cNvSpPr/>
          <p:nvPr/>
        </p:nvSpPr>
        <p:spPr>
          <a:xfrm>
            <a:off x="3982198" y="3940876"/>
            <a:ext cx="806673" cy="45311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7" name="Graphic 36" descr="Money with solid fill">
            <a:extLst>
              <a:ext uri="{FF2B5EF4-FFF2-40B4-BE49-F238E27FC236}">
                <a16:creationId xmlns:a16="http://schemas.microsoft.com/office/drawing/2014/main" id="{41BBD686-5040-56E0-C8C6-152A65DF695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079908" y="3877236"/>
            <a:ext cx="611252" cy="611252"/>
          </a:xfrm>
          <a:prstGeom prst="rect">
            <a:avLst/>
          </a:prstGeom>
        </p:spPr>
      </p:pic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3DD8633E-C23B-A467-F72D-1511E1616EB4}"/>
              </a:ext>
            </a:extLst>
          </p:cNvPr>
          <p:cNvSpPr/>
          <p:nvPr/>
        </p:nvSpPr>
        <p:spPr>
          <a:xfrm>
            <a:off x="6890879" y="3982967"/>
            <a:ext cx="806673" cy="45311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6" name="Graphic 35" descr="World with solid fill">
            <a:extLst>
              <a:ext uri="{FF2B5EF4-FFF2-40B4-BE49-F238E27FC236}">
                <a16:creationId xmlns:a16="http://schemas.microsoft.com/office/drawing/2014/main" id="{FF8AB18D-107F-1744-18CB-97E3BCE7981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6988589" y="3858034"/>
            <a:ext cx="611252" cy="611252"/>
          </a:xfrm>
          <a:prstGeom prst="rect">
            <a:avLst/>
          </a:prstGeom>
        </p:spPr>
      </p:pic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25FC67B6-A3D0-3353-35E1-5CEB183807BB}"/>
              </a:ext>
            </a:extLst>
          </p:cNvPr>
          <p:cNvSpPr/>
          <p:nvPr/>
        </p:nvSpPr>
        <p:spPr>
          <a:xfrm>
            <a:off x="9610138" y="3971400"/>
            <a:ext cx="806673" cy="45311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0" name="Graphic 39" descr="Handshake with solid fill">
            <a:extLst>
              <a:ext uri="{FF2B5EF4-FFF2-40B4-BE49-F238E27FC236}">
                <a16:creationId xmlns:a16="http://schemas.microsoft.com/office/drawing/2014/main" id="{66A3F61A-0A27-AC0E-DA39-AA61FACDD43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707848" y="3970785"/>
            <a:ext cx="611252" cy="611252"/>
          </a:xfrm>
          <a:prstGeom prst="rect">
            <a:avLst/>
          </a:prstGeom>
        </p:spPr>
      </p:pic>
      <p:sp>
        <p:nvSpPr>
          <p:cNvPr id="6" name="object 10">
            <a:extLst>
              <a:ext uri="{FF2B5EF4-FFF2-40B4-BE49-F238E27FC236}">
                <a16:creationId xmlns:a16="http://schemas.microsoft.com/office/drawing/2014/main" id="{594F7F27-96CE-F6A9-58A7-9A808C7353B4}"/>
              </a:ext>
            </a:extLst>
          </p:cNvPr>
          <p:cNvSpPr txBox="1"/>
          <p:nvPr/>
        </p:nvSpPr>
        <p:spPr>
          <a:xfrm>
            <a:off x="11534695" y="6494941"/>
            <a:ext cx="207163" cy="1554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04">
              <a:lnSpc>
                <a:spcPts val="1198"/>
              </a:lnSpc>
            </a:pPr>
            <a:fld id="{81D60167-4931-47E6-BA6A-407CBD079E47}" type="slidenum">
              <a:rPr sz="1182" spc="6" smtClean="0">
                <a:solidFill>
                  <a:srgbClr val="B51828"/>
                </a:solidFill>
                <a:latin typeface="Calibri Light"/>
                <a:cs typeface="Calibri Light"/>
              </a:rPr>
              <a:pPr marL="23104">
                <a:lnSpc>
                  <a:spcPts val="1198"/>
                </a:lnSpc>
              </a:pPr>
              <a:t>8</a:t>
            </a:fld>
            <a:endParaRPr sz="1182" dirty="0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4045595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2" y="31"/>
            <a:ext cx="12191037" cy="6857458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3" name="object 3"/>
          <p:cNvSpPr txBox="1"/>
          <p:nvPr/>
        </p:nvSpPr>
        <p:spPr>
          <a:xfrm>
            <a:off x="807622" y="2507737"/>
            <a:ext cx="10155942" cy="1361099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7701">
              <a:spcBef>
                <a:spcPts val="64"/>
              </a:spcBef>
            </a:pPr>
            <a:r>
              <a:rPr lang="en-US" sz="4396" spc="-82" dirty="0">
                <a:solidFill>
                  <a:srgbClr val="FFFFFF"/>
                </a:solidFill>
                <a:latin typeface="Georgia"/>
                <a:cs typeface="Georgia"/>
              </a:rPr>
              <a:t>POIR vs FENG - revisions from the previous perspective</a:t>
            </a: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FB2DA316-0E27-4000-AFD9-9696D7842D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0363" y="720429"/>
            <a:ext cx="1874332" cy="66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62298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wYLO8qETo6YB.F.Raus1g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>
        <a:spAutoFit/>
      </a:bodyPr>
      <a:lstStyle>
        <a:defPPr marL="23104" algn="l">
          <a:lnSpc>
            <a:spcPts val="1198"/>
          </a:lnSpc>
          <a:defRPr sz="1182" spc="6" smtClean="0">
            <a:solidFill>
              <a:srgbClr val="B51828"/>
            </a:solidFill>
            <a:latin typeface="Calibri Light"/>
            <a:cs typeface="Calibri Ligh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4300</TotalTime>
  <Words>1665</Words>
  <Application>Microsoft Office PowerPoint</Application>
  <PresentationFormat>Panoramiczny</PresentationFormat>
  <Paragraphs>226</Paragraphs>
  <Slides>20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20</vt:i4>
      </vt:variant>
    </vt:vector>
  </HeadingPairs>
  <TitlesOfParts>
    <vt:vector size="29" baseType="lpstr">
      <vt:lpstr>Aptos</vt:lpstr>
      <vt:lpstr>Aptos Display</vt:lpstr>
      <vt:lpstr>Arial</vt:lpstr>
      <vt:lpstr>Calibri</vt:lpstr>
      <vt:lpstr>Calibri Light</vt:lpstr>
      <vt:lpstr>Georgia</vt:lpstr>
      <vt:lpstr>Segoe UI</vt:lpstr>
      <vt:lpstr>Times New Roman</vt:lpstr>
      <vt:lpstr>Office Theme</vt:lpstr>
      <vt:lpstr>Prezentacja programu PowerPoint</vt:lpstr>
      <vt:lpstr>Agenda</vt:lpstr>
      <vt:lpstr>Prezentacja programu PowerPoint</vt:lpstr>
      <vt:lpstr>The Starter Program pursues a number of business goals</vt:lpstr>
      <vt:lpstr>Funds from the POIR perspective strengthened the Polish VC market at the seed and pre-seed stage</vt:lpstr>
      <vt:lpstr>Prezentacja programu PowerPoint</vt:lpstr>
      <vt:lpstr>The main objectives of the PFR Starter program under the FENG perspective regarding VC funds.</vt:lpstr>
      <vt:lpstr>The main objectives of the PFR Starter program under the FENG regarding investments in companies</vt:lpstr>
      <vt:lpstr>Prezentacja programu PowerPoint</vt:lpstr>
      <vt:lpstr>POIR vs FENG – revisions to some of the assumptions as a response to market needs</vt:lpstr>
      <vt:lpstr>Prezentacja programu PowerPoint</vt:lpstr>
      <vt:lpstr>Prezentacja programu PowerPoint</vt:lpstr>
      <vt:lpstr>Prezentacja programu PowerPoint</vt:lpstr>
      <vt:lpstr>Other undesirable situations in offers based on experience with POIR 1/3</vt:lpstr>
      <vt:lpstr>Prezentacja programu PowerPoint</vt:lpstr>
      <vt:lpstr>Prezentacja programu PowerPoint</vt:lpstr>
      <vt:lpstr>Prezentacja programu PowerPoint</vt:lpstr>
      <vt:lpstr>Call schedule for the PFR Starter program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Gabriela Biesiadecka</dc:creator>
  <cp:lastModifiedBy>Paweł Śliwa</cp:lastModifiedBy>
  <cp:revision>13</cp:revision>
  <cp:lastPrinted>2024-01-18T14:55:08Z</cp:lastPrinted>
  <dcterms:created xsi:type="dcterms:W3CDTF">2024-01-17T13:53:56Z</dcterms:created>
  <dcterms:modified xsi:type="dcterms:W3CDTF">2024-02-01T11:37:59Z</dcterms:modified>
</cp:coreProperties>
</file>